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1"/>
  </p:notesMasterIdLst>
  <p:sldIdLst>
    <p:sldId id="514" r:id="rId2"/>
    <p:sldId id="256" r:id="rId3"/>
    <p:sldId id="515" r:id="rId4"/>
    <p:sldId id="516" r:id="rId5"/>
    <p:sldId id="517" r:id="rId6"/>
    <p:sldId id="518" r:id="rId7"/>
    <p:sldId id="519" r:id="rId8"/>
    <p:sldId id="520" r:id="rId9"/>
    <p:sldId id="521" r:id="rId10"/>
    <p:sldId id="522" r:id="rId11"/>
    <p:sldId id="523" r:id="rId12"/>
    <p:sldId id="524" r:id="rId13"/>
    <p:sldId id="525" r:id="rId14"/>
    <p:sldId id="463" r:id="rId15"/>
    <p:sldId id="526" r:id="rId16"/>
    <p:sldId id="465" r:id="rId17"/>
    <p:sldId id="466" r:id="rId18"/>
    <p:sldId id="470" r:id="rId19"/>
    <p:sldId id="473" r:id="rId20"/>
    <p:sldId id="475" r:id="rId21"/>
    <p:sldId id="471" r:id="rId22"/>
    <p:sldId id="527" r:id="rId23"/>
    <p:sldId id="528" r:id="rId24"/>
    <p:sldId id="529" r:id="rId25"/>
    <p:sldId id="530" r:id="rId26"/>
    <p:sldId id="531" r:id="rId27"/>
    <p:sldId id="532" r:id="rId28"/>
    <p:sldId id="533" r:id="rId29"/>
    <p:sldId id="534" r:id="rId30"/>
    <p:sldId id="535" r:id="rId31"/>
    <p:sldId id="536" r:id="rId32"/>
    <p:sldId id="537" r:id="rId33"/>
    <p:sldId id="538" r:id="rId34"/>
    <p:sldId id="539" r:id="rId35"/>
    <p:sldId id="472" r:id="rId36"/>
    <p:sldId id="540" r:id="rId37"/>
    <p:sldId id="541" r:id="rId38"/>
    <p:sldId id="542" r:id="rId39"/>
    <p:sldId id="543" r:id="rId40"/>
    <p:sldId id="544" r:id="rId41"/>
    <p:sldId id="545" r:id="rId42"/>
    <p:sldId id="546" r:id="rId43"/>
    <p:sldId id="547" r:id="rId44"/>
    <p:sldId id="548" r:id="rId45"/>
    <p:sldId id="549" r:id="rId46"/>
    <p:sldId id="550" r:id="rId47"/>
    <p:sldId id="551" r:id="rId48"/>
    <p:sldId id="552" r:id="rId49"/>
    <p:sldId id="476" r:id="rId50"/>
    <p:sldId id="477" r:id="rId51"/>
    <p:sldId id="553" r:id="rId52"/>
    <p:sldId id="554" r:id="rId53"/>
    <p:sldId id="555" r:id="rId54"/>
    <p:sldId id="478" r:id="rId55"/>
    <p:sldId id="479" r:id="rId56"/>
    <p:sldId id="556" r:id="rId57"/>
    <p:sldId id="557" r:id="rId58"/>
    <p:sldId id="558" r:id="rId59"/>
    <p:sldId id="559" r:id="rId60"/>
    <p:sldId id="560" r:id="rId61"/>
    <p:sldId id="561" r:id="rId62"/>
    <p:sldId id="480" r:id="rId63"/>
    <p:sldId id="482" r:id="rId64"/>
    <p:sldId id="481" r:id="rId65"/>
    <p:sldId id="483" r:id="rId66"/>
    <p:sldId id="484" r:id="rId67"/>
    <p:sldId id="563" r:id="rId68"/>
    <p:sldId id="485" r:id="rId69"/>
    <p:sldId id="486" r:id="rId70"/>
    <p:sldId id="487" r:id="rId71"/>
    <p:sldId id="488" r:id="rId72"/>
    <p:sldId id="489" r:id="rId73"/>
    <p:sldId id="490" r:id="rId74"/>
    <p:sldId id="562" r:id="rId75"/>
    <p:sldId id="491" r:id="rId76"/>
    <p:sldId id="492" r:id="rId77"/>
    <p:sldId id="493" r:id="rId78"/>
    <p:sldId id="494" r:id="rId79"/>
    <p:sldId id="495" r:id="rId80"/>
    <p:sldId id="496" r:id="rId81"/>
    <p:sldId id="497" r:id="rId82"/>
    <p:sldId id="498" r:id="rId83"/>
    <p:sldId id="499" r:id="rId84"/>
    <p:sldId id="500" r:id="rId85"/>
    <p:sldId id="501" r:id="rId86"/>
    <p:sldId id="502" r:id="rId87"/>
    <p:sldId id="503" r:id="rId88"/>
    <p:sldId id="504" r:id="rId89"/>
    <p:sldId id="505" r:id="rId90"/>
    <p:sldId id="506" r:id="rId91"/>
    <p:sldId id="310" r:id="rId92"/>
    <p:sldId id="311"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34" r:id="rId111"/>
    <p:sldId id="335" r:id="rId112"/>
    <p:sldId id="336" r:id="rId113"/>
    <p:sldId id="337" r:id="rId114"/>
    <p:sldId id="338" r:id="rId115"/>
    <p:sldId id="339" r:id="rId116"/>
    <p:sldId id="340" r:id="rId117"/>
    <p:sldId id="341" r:id="rId118"/>
    <p:sldId id="342" r:id="rId119"/>
    <p:sldId id="343" r:id="rId120"/>
    <p:sldId id="344" r:id="rId121"/>
    <p:sldId id="345" r:id="rId122"/>
    <p:sldId id="346" r:id="rId123"/>
    <p:sldId id="347" r:id="rId124"/>
    <p:sldId id="348" r:id="rId125"/>
    <p:sldId id="349" r:id="rId126"/>
    <p:sldId id="350" r:id="rId127"/>
    <p:sldId id="351" r:id="rId128"/>
    <p:sldId id="352" r:id="rId129"/>
    <p:sldId id="353" r:id="rId130"/>
    <p:sldId id="354" r:id="rId131"/>
    <p:sldId id="355" r:id="rId132"/>
    <p:sldId id="356" r:id="rId133"/>
    <p:sldId id="357" r:id="rId134"/>
    <p:sldId id="358" r:id="rId135"/>
    <p:sldId id="359" r:id="rId136"/>
    <p:sldId id="360" r:id="rId137"/>
    <p:sldId id="361" r:id="rId138"/>
    <p:sldId id="362" r:id="rId139"/>
    <p:sldId id="363" r:id="rId140"/>
    <p:sldId id="364" r:id="rId141"/>
    <p:sldId id="365" r:id="rId142"/>
    <p:sldId id="366" r:id="rId143"/>
    <p:sldId id="367" r:id="rId144"/>
    <p:sldId id="368" r:id="rId145"/>
    <p:sldId id="369" r:id="rId146"/>
    <p:sldId id="370" r:id="rId147"/>
    <p:sldId id="371" r:id="rId148"/>
    <p:sldId id="372" r:id="rId149"/>
    <p:sldId id="373" r:id="rId150"/>
    <p:sldId id="374" r:id="rId151"/>
    <p:sldId id="375" r:id="rId152"/>
    <p:sldId id="376" r:id="rId153"/>
    <p:sldId id="377" r:id="rId154"/>
    <p:sldId id="378" r:id="rId155"/>
    <p:sldId id="379" r:id="rId156"/>
    <p:sldId id="380" r:id="rId157"/>
    <p:sldId id="381" r:id="rId158"/>
    <p:sldId id="382" r:id="rId159"/>
    <p:sldId id="383" r:id="rId160"/>
    <p:sldId id="384" r:id="rId161"/>
    <p:sldId id="385" r:id="rId162"/>
    <p:sldId id="386"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C7681"/>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37F67"/>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537F67"/>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8728"/>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726"/>
  </p:normalViewPr>
  <p:slideViewPr>
    <p:cSldViewPr snapToGrid="0">
      <p:cViewPr varScale="1">
        <p:scale>
          <a:sx n="61" d="100"/>
          <a:sy n="61" d="100"/>
        </p:scale>
        <p:origin x="36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diagrams/_rels/data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8948E-E6AF-49B4-836B-99DDFFA364F8}"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EE958D95-138F-4C92-91E4-FDF25832AFE8}">
      <dgm:prSet/>
      <dgm:spPr/>
      <dgm:t>
        <a:bodyPr/>
        <a:lstStyle/>
        <a:p>
          <a:r>
            <a:rPr lang="en-IN" b="1"/>
            <a:t>Real-Time Collaboration</a:t>
          </a:r>
          <a:endParaRPr lang="en-US"/>
        </a:p>
      </dgm:t>
    </dgm:pt>
    <dgm:pt modelId="{872F641D-2F71-46AD-BE42-1F7D8BD2CA11}" type="parTrans" cxnId="{6F27AB65-ED84-4085-B373-720C13A8F3C0}">
      <dgm:prSet/>
      <dgm:spPr/>
      <dgm:t>
        <a:bodyPr/>
        <a:lstStyle/>
        <a:p>
          <a:endParaRPr lang="en-US"/>
        </a:p>
      </dgm:t>
    </dgm:pt>
    <dgm:pt modelId="{92BD1003-2B77-4E9A-98CD-2EE0A6EEC14A}" type="sibTrans" cxnId="{6F27AB65-ED84-4085-B373-720C13A8F3C0}">
      <dgm:prSet/>
      <dgm:spPr/>
      <dgm:t>
        <a:bodyPr/>
        <a:lstStyle/>
        <a:p>
          <a:endParaRPr lang="en-US"/>
        </a:p>
      </dgm:t>
    </dgm:pt>
    <dgm:pt modelId="{24E6E5F9-BE07-46D8-8482-3D6082139A17}">
      <dgm:prSet/>
      <dgm:spPr/>
      <dgm:t>
        <a:bodyPr/>
        <a:lstStyle/>
        <a:p>
          <a:r>
            <a:rPr lang="en-IN"/>
            <a:t>Multiple users can edit, comment, and view changes in real time, making teamwork seamless.</a:t>
          </a:r>
          <a:endParaRPr lang="en-US"/>
        </a:p>
      </dgm:t>
    </dgm:pt>
    <dgm:pt modelId="{3CDD539C-37B3-40F6-AFC7-4B1E647904CC}" type="parTrans" cxnId="{8247DE71-A685-4563-AADD-BD11BBD6B58B}">
      <dgm:prSet/>
      <dgm:spPr/>
      <dgm:t>
        <a:bodyPr/>
        <a:lstStyle/>
        <a:p>
          <a:endParaRPr lang="en-US"/>
        </a:p>
      </dgm:t>
    </dgm:pt>
    <dgm:pt modelId="{895C5065-C4B0-4DE8-9D22-057249AA8DE3}" type="sibTrans" cxnId="{8247DE71-A685-4563-AADD-BD11BBD6B58B}">
      <dgm:prSet/>
      <dgm:spPr/>
      <dgm:t>
        <a:bodyPr/>
        <a:lstStyle/>
        <a:p>
          <a:endParaRPr lang="en-US"/>
        </a:p>
      </dgm:t>
    </dgm:pt>
    <dgm:pt modelId="{14A6922B-6E32-4FA5-A423-D07FBC7D0A80}">
      <dgm:prSet/>
      <dgm:spPr/>
      <dgm:t>
        <a:bodyPr/>
        <a:lstStyle/>
        <a:p>
          <a:r>
            <a:rPr lang="en-IN"/>
            <a:t>Changes are highlighted with usernames, and collaborators can communicate directly using the built-in comment feature.</a:t>
          </a:r>
          <a:endParaRPr lang="en-US"/>
        </a:p>
      </dgm:t>
    </dgm:pt>
    <dgm:pt modelId="{09C3FBA5-F053-4014-AD05-6E482F8A725A}" type="parTrans" cxnId="{66C7046F-FCD7-434D-B7CA-E572EF6B3A74}">
      <dgm:prSet/>
      <dgm:spPr/>
      <dgm:t>
        <a:bodyPr/>
        <a:lstStyle/>
        <a:p>
          <a:endParaRPr lang="en-US"/>
        </a:p>
      </dgm:t>
    </dgm:pt>
    <dgm:pt modelId="{AE77360F-F700-4406-ACEB-45059218C637}" type="sibTrans" cxnId="{66C7046F-FCD7-434D-B7CA-E572EF6B3A74}">
      <dgm:prSet/>
      <dgm:spPr/>
      <dgm:t>
        <a:bodyPr/>
        <a:lstStyle/>
        <a:p>
          <a:endParaRPr lang="en-US"/>
        </a:p>
      </dgm:t>
    </dgm:pt>
    <dgm:pt modelId="{248879B5-6F58-4DB1-A528-436F9E491C34}">
      <dgm:prSet/>
      <dgm:spPr/>
      <dgm:t>
        <a:bodyPr/>
        <a:lstStyle/>
        <a:p>
          <a:r>
            <a:rPr lang="en-IN"/>
            <a:t>Ideal for remote teams, classrooms, or large-scale projects requiring input from various stakeholders.</a:t>
          </a:r>
          <a:endParaRPr lang="en-US"/>
        </a:p>
      </dgm:t>
    </dgm:pt>
    <dgm:pt modelId="{B1CBDF12-120E-4B50-9952-2D086D4DDAA3}" type="parTrans" cxnId="{124377A8-1060-4853-88C8-CCC507925366}">
      <dgm:prSet/>
      <dgm:spPr/>
      <dgm:t>
        <a:bodyPr/>
        <a:lstStyle/>
        <a:p>
          <a:endParaRPr lang="en-US"/>
        </a:p>
      </dgm:t>
    </dgm:pt>
    <dgm:pt modelId="{1D9D8E0F-A138-4886-BF9F-40B33302E8DC}" type="sibTrans" cxnId="{124377A8-1060-4853-88C8-CCC507925366}">
      <dgm:prSet/>
      <dgm:spPr/>
      <dgm:t>
        <a:bodyPr/>
        <a:lstStyle/>
        <a:p>
          <a:endParaRPr lang="en-US"/>
        </a:p>
      </dgm:t>
    </dgm:pt>
    <dgm:pt modelId="{ABDABDBE-BA64-674B-810E-03AE13310CCA}" type="pres">
      <dgm:prSet presAssocID="{A7C8948E-E6AF-49B4-836B-99DDFFA364F8}" presName="diagram" presStyleCnt="0">
        <dgm:presLayoutVars>
          <dgm:dir/>
          <dgm:resizeHandles val="exact"/>
        </dgm:presLayoutVars>
      </dgm:prSet>
      <dgm:spPr/>
    </dgm:pt>
    <dgm:pt modelId="{7A239C8B-EED5-9C41-8A5F-E3F25135C7C1}" type="pres">
      <dgm:prSet presAssocID="{EE958D95-138F-4C92-91E4-FDF25832AFE8}" presName="node" presStyleLbl="node1" presStyleIdx="0" presStyleCnt="4">
        <dgm:presLayoutVars>
          <dgm:bulletEnabled val="1"/>
        </dgm:presLayoutVars>
      </dgm:prSet>
      <dgm:spPr/>
    </dgm:pt>
    <dgm:pt modelId="{6F5E474E-2178-E746-BD47-8ECB78276708}" type="pres">
      <dgm:prSet presAssocID="{92BD1003-2B77-4E9A-98CD-2EE0A6EEC14A}" presName="sibTrans" presStyleLbl="sibTrans2D1" presStyleIdx="0" presStyleCnt="3"/>
      <dgm:spPr/>
    </dgm:pt>
    <dgm:pt modelId="{8AF1BC46-FE0D-1545-A0D4-325A74E0B646}" type="pres">
      <dgm:prSet presAssocID="{92BD1003-2B77-4E9A-98CD-2EE0A6EEC14A}" presName="connectorText" presStyleLbl="sibTrans2D1" presStyleIdx="0" presStyleCnt="3"/>
      <dgm:spPr/>
    </dgm:pt>
    <dgm:pt modelId="{C8C5E1C0-0AC4-FA4E-BCD8-181259CD2E62}" type="pres">
      <dgm:prSet presAssocID="{24E6E5F9-BE07-46D8-8482-3D6082139A17}" presName="node" presStyleLbl="node1" presStyleIdx="1" presStyleCnt="4">
        <dgm:presLayoutVars>
          <dgm:bulletEnabled val="1"/>
        </dgm:presLayoutVars>
      </dgm:prSet>
      <dgm:spPr/>
    </dgm:pt>
    <dgm:pt modelId="{DC51E982-8BFB-A94F-8638-F713C05BD86D}" type="pres">
      <dgm:prSet presAssocID="{895C5065-C4B0-4DE8-9D22-057249AA8DE3}" presName="sibTrans" presStyleLbl="sibTrans2D1" presStyleIdx="1" presStyleCnt="3"/>
      <dgm:spPr/>
    </dgm:pt>
    <dgm:pt modelId="{2E0F2FCB-5145-CC4A-9963-D6C9F460B43F}" type="pres">
      <dgm:prSet presAssocID="{895C5065-C4B0-4DE8-9D22-057249AA8DE3}" presName="connectorText" presStyleLbl="sibTrans2D1" presStyleIdx="1" presStyleCnt="3"/>
      <dgm:spPr/>
    </dgm:pt>
    <dgm:pt modelId="{D65F4F97-34DB-D84D-93CD-F79AEA3D0778}" type="pres">
      <dgm:prSet presAssocID="{14A6922B-6E32-4FA5-A423-D07FBC7D0A80}" presName="node" presStyleLbl="node1" presStyleIdx="2" presStyleCnt="4">
        <dgm:presLayoutVars>
          <dgm:bulletEnabled val="1"/>
        </dgm:presLayoutVars>
      </dgm:prSet>
      <dgm:spPr/>
    </dgm:pt>
    <dgm:pt modelId="{B34BBE7E-1479-4144-BDD4-E72F95816E68}" type="pres">
      <dgm:prSet presAssocID="{AE77360F-F700-4406-ACEB-45059218C637}" presName="sibTrans" presStyleLbl="sibTrans2D1" presStyleIdx="2" presStyleCnt="3"/>
      <dgm:spPr/>
    </dgm:pt>
    <dgm:pt modelId="{9EAF2E78-3AF7-324A-8A2A-D19973E4649F}" type="pres">
      <dgm:prSet presAssocID="{AE77360F-F700-4406-ACEB-45059218C637}" presName="connectorText" presStyleLbl="sibTrans2D1" presStyleIdx="2" presStyleCnt="3"/>
      <dgm:spPr/>
    </dgm:pt>
    <dgm:pt modelId="{68B70B86-9714-4D43-9DF4-99EAB83B243C}" type="pres">
      <dgm:prSet presAssocID="{248879B5-6F58-4DB1-A528-436F9E491C34}" presName="node" presStyleLbl="node1" presStyleIdx="3" presStyleCnt="4">
        <dgm:presLayoutVars>
          <dgm:bulletEnabled val="1"/>
        </dgm:presLayoutVars>
      </dgm:prSet>
      <dgm:spPr/>
    </dgm:pt>
  </dgm:ptLst>
  <dgm:cxnLst>
    <dgm:cxn modelId="{DA428004-8B1A-9D48-A9B1-2E98920942F9}" type="presOf" srcId="{AE77360F-F700-4406-ACEB-45059218C637}" destId="{9EAF2E78-3AF7-324A-8A2A-D19973E4649F}" srcOrd="1" destOrd="0" presId="urn:microsoft.com/office/officeart/2005/8/layout/process5"/>
    <dgm:cxn modelId="{B7B5D10B-6688-9947-A29B-B62F4B88B8C3}" type="presOf" srcId="{24E6E5F9-BE07-46D8-8482-3D6082139A17}" destId="{C8C5E1C0-0AC4-FA4E-BCD8-181259CD2E62}" srcOrd="0" destOrd="0" presId="urn:microsoft.com/office/officeart/2005/8/layout/process5"/>
    <dgm:cxn modelId="{A4B06E15-0688-AF4C-A05E-184D1E54ABED}" type="presOf" srcId="{14A6922B-6E32-4FA5-A423-D07FBC7D0A80}" destId="{D65F4F97-34DB-D84D-93CD-F79AEA3D0778}" srcOrd="0" destOrd="0" presId="urn:microsoft.com/office/officeart/2005/8/layout/process5"/>
    <dgm:cxn modelId="{6662D731-37D0-1B41-8B77-C5F78BB58192}" type="presOf" srcId="{AE77360F-F700-4406-ACEB-45059218C637}" destId="{B34BBE7E-1479-4144-BDD4-E72F95816E68}" srcOrd="0" destOrd="0" presId="urn:microsoft.com/office/officeart/2005/8/layout/process5"/>
    <dgm:cxn modelId="{6F27AB65-ED84-4085-B373-720C13A8F3C0}" srcId="{A7C8948E-E6AF-49B4-836B-99DDFFA364F8}" destId="{EE958D95-138F-4C92-91E4-FDF25832AFE8}" srcOrd="0" destOrd="0" parTransId="{872F641D-2F71-46AD-BE42-1F7D8BD2CA11}" sibTransId="{92BD1003-2B77-4E9A-98CD-2EE0A6EEC14A}"/>
    <dgm:cxn modelId="{66C7046F-FCD7-434D-B7CA-E572EF6B3A74}" srcId="{A7C8948E-E6AF-49B4-836B-99DDFFA364F8}" destId="{14A6922B-6E32-4FA5-A423-D07FBC7D0A80}" srcOrd="2" destOrd="0" parTransId="{09C3FBA5-F053-4014-AD05-6E482F8A725A}" sibTransId="{AE77360F-F700-4406-ACEB-45059218C637}"/>
    <dgm:cxn modelId="{8247DE71-A685-4563-AADD-BD11BBD6B58B}" srcId="{A7C8948E-E6AF-49B4-836B-99DDFFA364F8}" destId="{24E6E5F9-BE07-46D8-8482-3D6082139A17}" srcOrd="1" destOrd="0" parTransId="{3CDD539C-37B3-40F6-AFC7-4B1E647904CC}" sibTransId="{895C5065-C4B0-4DE8-9D22-057249AA8DE3}"/>
    <dgm:cxn modelId="{8E4C8F7A-CF86-D042-84AC-C19E56C69BFE}" type="presOf" srcId="{A7C8948E-E6AF-49B4-836B-99DDFFA364F8}" destId="{ABDABDBE-BA64-674B-810E-03AE13310CCA}" srcOrd="0" destOrd="0" presId="urn:microsoft.com/office/officeart/2005/8/layout/process5"/>
    <dgm:cxn modelId="{1CB8968E-0D00-0645-8ADB-3E31FE6B2183}" type="presOf" srcId="{92BD1003-2B77-4E9A-98CD-2EE0A6EEC14A}" destId="{6F5E474E-2178-E746-BD47-8ECB78276708}" srcOrd="0" destOrd="0" presId="urn:microsoft.com/office/officeart/2005/8/layout/process5"/>
    <dgm:cxn modelId="{124377A8-1060-4853-88C8-CCC507925366}" srcId="{A7C8948E-E6AF-49B4-836B-99DDFFA364F8}" destId="{248879B5-6F58-4DB1-A528-436F9E491C34}" srcOrd="3" destOrd="0" parTransId="{B1CBDF12-120E-4B50-9952-2D086D4DDAA3}" sibTransId="{1D9D8E0F-A138-4886-BF9F-40B33302E8DC}"/>
    <dgm:cxn modelId="{C1E597C6-0384-0842-9B07-3A735EE60B88}" type="presOf" srcId="{92BD1003-2B77-4E9A-98CD-2EE0A6EEC14A}" destId="{8AF1BC46-FE0D-1545-A0D4-325A74E0B646}" srcOrd="1" destOrd="0" presId="urn:microsoft.com/office/officeart/2005/8/layout/process5"/>
    <dgm:cxn modelId="{69DD14DA-036B-1743-86CF-75E4E8E91C04}" type="presOf" srcId="{EE958D95-138F-4C92-91E4-FDF25832AFE8}" destId="{7A239C8B-EED5-9C41-8A5F-E3F25135C7C1}" srcOrd="0" destOrd="0" presId="urn:microsoft.com/office/officeart/2005/8/layout/process5"/>
    <dgm:cxn modelId="{1EDDE7E1-8FFA-1444-8ECD-921B1CFBE1CE}" type="presOf" srcId="{895C5065-C4B0-4DE8-9D22-057249AA8DE3}" destId="{2E0F2FCB-5145-CC4A-9963-D6C9F460B43F}" srcOrd="1" destOrd="0" presId="urn:microsoft.com/office/officeart/2005/8/layout/process5"/>
    <dgm:cxn modelId="{72A39FEE-B618-B34B-B8B1-BF15057D3CBE}" type="presOf" srcId="{248879B5-6F58-4DB1-A528-436F9E491C34}" destId="{68B70B86-9714-4D43-9DF4-99EAB83B243C}" srcOrd="0" destOrd="0" presId="urn:microsoft.com/office/officeart/2005/8/layout/process5"/>
    <dgm:cxn modelId="{C63005EF-16CD-924F-B55E-B02E42B8D216}" type="presOf" srcId="{895C5065-C4B0-4DE8-9D22-057249AA8DE3}" destId="{DC51E982-8BFB-A94F-8638-F713C05BD86D}" srcOrd="0" destOrd="0" presId="urn:microsoft.com/office/officeart/2005/8/layout/process5"/>
    <dgm:cxn modelId="{979E9012-104C-1841-A40A-C41026DE6B39}" type="presParOf" srcId="{ABDABDBE-BA64-674B-810E-03AE13310CCA}" destId="{7A239C8B-EED5-9C41-8A5F-E3F25135C7C1}" srcOrd="0" destOrd="0" presId="urn:microsoft.com/office/officeart/2005/8/layout/process5"/>
    <dgm:cxn modelId="{A53E72C3-4A08-6943-967A-13919F66B71E}" type="presParOf" srcId="{ABDABDBE-BA64-674B-810E-03AE13310CCA}" destId="{6F5E474E-2178-E746-BD47-8ECB78276708}" srcOrd="1" destOrd="0" presId="urn:microsoft.com/office/officeart/2005/8/layout/process5"/>
    <dgm:cxn modelId="{5E6FAD10-64FF-1B4C-91B8-A1940C7F4AFE}" type="presParOf" srcId="{6F5E474E-2178-E746-BD47-8ECB78276708}" destId="{8AF1BC46-FE0D-1545-A0D4-325A74E0B646}" srcOrd="0" destOrd="0" presId="urn:microsoft.com/office/officeart/2005/8/layout/process5"/>
    <dgm:cxn modelId="{2693C2F3-3998-9445-8E24-1AF23CD38FAE}" type="presParOf" srcId="{ABDABDBE-BA64-674B-810E-03AE13310CCA}" destId="{C8C5E1C0-0AC4-FA4E-BCD8-181259CD2E62}" srcOrd="2" destOrd="0" presId="urn:microsoft.com/office/officeart/2005/8/layout/process5"/>
    <dgm:cxn modelId="{ECCC20A3-1712-594F-8B8C-4600CDF07367}" type="presParOf" srcId="{ABDABDBE-BA64-674B-810E-03AE13310CCA}" destId="{DC51E982-8BFB-A94F-8638-F713C05BD86D}" srcOrd="3" destOrd="0" presId="urn:microsoft.com/office/officeart/2005/8/layout/process5"/>
    <dgm:cxn modelId="{56FC2707-3A6E-E448-95A6-4543613736CB}" type="presParOf" srcId="{DC51E982-8BFB-A94F-8638-F713C05BD86D}" destId="{2E0F2FCB-5145-CC4A-9963-D6C9F460B43F}" srcOrd="0" destOrd="0" presId="urn:microsoft.com/office/officeart/2005/8/layout/process5"/>
    <dgm:cxn modelId="{95BC5426-8803-894E-9963-5B1C441FB5C3}" type="presParOf" srcId="{ABDABDBE-BA64-674B-810E-03AE13310CCA}" destId="{D65F4F97-34DB-D84D-93CD-F79AEA3D0778}" srcOrd="4" destOrd="0" presId="urn:microsoft.com/office/officeart/2005/8/layout/process5"/>
    <dgm:cxn modelId="{B4331A66-70FD-4640-B8A4-18655C4C3469}" type="presParOf" srcId="{ABDABDBE-BA64-674B-810E-03AE13310CCA}" destId="{B34BBE7E-1479-4144-BDD4-E72F95816E68}" srcOrd="5" destOrd="0" presId="urn:microsoft.com/office/officeart/2005/8/layout/process5"/>
    <dgm:cxn modelId="{41315D38-885E-794C-A810-438A2342E327}" type="presParOf" srcId="{B34BBE7E-1479-4144-BDD4-E72F95816E68}" destId="{9EAF2E78-3AF7-324A-8A2A-D19973E4649F}" srcOrd="0" destOrd="0" presId="urn:microsoft.com/office/officeart/2005/8/layout/process5"/>
    <dgm:cxn modelId="{80F756E3-8829-ED43-8355-61B00E988B0F}" type="presParOf" srcId="{ABDABDBE-BA64-674B-810E-03AE13310CCA}" destId="{68B70B86-9714-4D43-9DF4-99EAB83B243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FB324F-43DF-4056-A1E9-922FF630C02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7B7F0AA-9C89-4012-91CB-C4CF85616C89}">
      <dgm:prSet custT="1"/>
      <dgm:spPr/>
      <dgm:t>
        <a:bodyPr/>
        <a:lstStyle/>
        <a:p>
          <a:pPr>
            <a:lnSpc>
              <a:spcPct val="100000"/>
            </a:lnSpc>
          </a:pPr>
          <a:r>
            <a:rPr lang="en-US" sz="2400" dirty="0"/>
            <a:t>Centralizes customer information for better issue resolution.</a:t>
          </a:r>
        </a:p>
      </dgm:t>
    </dgm:pt>
    <dgm:pt modelId="{61B0F598-3B91-45E8-A2E5-29E1161D842F}" type="parTrans" cxnId="{9F3052A5-B072-4B70-A212-DA88C15390EE}">
      <dgm:prSet/>
      <dgm:spPr/>
      <dgm:t>
        <a:bodyPr/>
        <a:lstStyle/>
        <a:p>
          <a:endParaRPr lang="en-US"/>
        </a:p>
      </dgm:t>
    </dgm:pt>
    <dgm:pt modelId="{2329BA83-D7CB-4810-BD45-539CCD376476}" type="sibTrans" cxnId="{9F3052A5-B072-4B70-A212-DA88C15390EE}">
      <dgm:prSet/>
      <dgm:spPr/>
      <dgm:t>
        <a:bodyPr/>
        <a:lstStyle/>
        <a:p>
          <a:pPr>
            <a:lnSpc>
              <a:spcPct val="100000"/>
            </a:lnSpc>
          </a:pPr>
          <a:endParaRPr lang="en-US"/>
        </a:p>
      </dgm:t>
    </dgm:pt>
    <dgm:pt modelId="{B715CEFC-4C7D-4EF7-95CE-9E6F4670CA20}">
      <dgm:prSet/>
      <dgm:spPr/>
      <dgm:t>
        <a:bodyPr/>
        <a:lstStyle/>
        <a:p>
          <a:pPr>
            <a:lnSpc>
              <a:spcPct val="100000"/>
            </a:lnSpc>
          </a:pPr>
          <a:r>
            <a:rPr lang="en-US"/>
            <a:t>Helps reduce customer churn by improving support.</a:t>
          </a:r>
        </a:p>
      </dgm:t>
    </dgm:pt>
    <dgm:pt modelId="{10ADBD60-D9E9-42D8-A305-42BA4541FC65}" type="parTrans" cxnId="{5A6EB36E-A34A-4078-B5F7-3B54DF2835A9}">
      <dgm:prSet/>
      <dgm:spPr/>
      <dgm:t>
        <a:bodyPr/>
        <a:lstStyle/>
        <a:p>
          <a:endParaRPr lang="en-US"/>
        </a:p>
      </dgm:t>
    </dgm:pt>
    <dgm:pt modelId="{C6D9CC6D-4CFE-46E4-A184-EFB9C46D0B1A}" type="sibTrans" cxnId="{5A6EB36E-A34A-4078-B5F7-3B54DF2835A9}">
      <dgm:prSet/>
      <dgm:spPr/>
      <dgm:t>
        <a:bodyPr/>
        <a:lstStyle/>
        <a:p>
          <a:endParaRPr lang="en-US"/>
        </a:p>
      </dgm:t>
    </dgm:pt>
    <dgm:pt modelId="{A802E3FF-4F8D-46C4-8CD9-943536F767B7}" type="pres">
      <dgm:prSet presAssocID="{60FB324F-43DF-4056-A1E9-922FF630C02A}" presName="root" presStyleCnt="0">
        <dgm:presLayoutVars>
          <dgm:dir/>
          <dgm:resizeHandles val="exact"/>
        </dgm:presLayoutVars>
      </dgm:prSet>
      <dgm:spPr/>
    </dgm:pt>
    <dgm:pt modelId="{B8319435-9D61-49F1-B5A9-9A34535A5516}" type="pres">
      <dgm:prSet presAssocID="{60FB324F-43DF-4056-A1E9-922FF630C02A}" presName="container" presStyleCnt="0">
        <dgm:presLayoutVars>
          <dgm:dir/>
          <dgm:resizeHandles val="exact"/>
        </dgm:presLayoutVars>
      </dgm:prSet>
      <dgm:spPr/>
    </dgm:pt>
    <dgm:pt modelId="{56DB443F-54DB-4010-BFA0-CC8C21F5538C}" type="pres">
      <dgm:prSet presAssocID="{77B7F0AA-9C89-4012-91CB-C4CF85616C89}" presName="compNode" presStyleCnt="0"/>
      <dgm:spPr/>
    </dgm:pt>
    <dgm:pt modelId="{6A247AAF-2620-4068-B1D1-026725304408}" type="pres">
      <dgm:prSet presAssocID="{77B7F0AA-9C89-4012-91CB-C4CF85616C89}" presName="iconBgRect" presStyleLbl="bgShp" presStyleIdx="0" presStyleCnt="2"/>
      <dgm:spPr/>
    </dgm:pt>
    <dgm:pt modelId="{2C9E1C8E-772F-480F-BC83-8C766658E00C}" type="pres">
      <dgm:prSet presAssocID="{77B7F0AA-9C89-4012-91CB-C4CF85616C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D800830B-B151-4E02-AECB-93DE86A59F03}" type="pres">
      <dgm:prSet presAssocID="{77B7F0AA-9C89-4012-91CB-C4CF85616C89}" presName="spaceRect" presStyleCnt="0"/>
      <dgm:spPr/>
    </dgm:pt>
    <dgm:pt modelId="{0361FFFB-9E8F-4E9B-80D8-437680A395CD}" type="pres">
      <dgm:prSet presAssocID="{77B7F0AA-9C89-4012-91CB-C4CF85616C89}" presName="textRect" presStyleLbl="revTx" presStyleIdx="0" presStyleCnt="2">
        <dgm:presLayoutVars>
          <dgm:chMax val="1"/>
          <dgm:chPref val="1"/>
        </dgm:presLayoutVars>
      </dgm:prSet>
      <dgm:spPr/>
    </dgm:pt>
    <dgm:pt modelId="{7BDEE5C8-EB32-4434-B9D0-2E50EE60347E}" type="pres">
      <dgm:prSet presAssocID="{2329BA83-D7CB-4810-BD45-539CCD376476}" presName="sibTrans" presStyleLbl="sibTrans2D1" presStyleIdx="0" presStyleCnt="0"/>
      <dgm:spPr/>
    </dgm:pt>
    <dgm:pt modelId="{273E00E6-902F-437A-A957-C64F10E803EE}" type="pres">
      <dgm:prSet presAssocID="{B715CEFC-4C7D-4EF7-95CE-9E6F4670CA20}" presName="compNode" presStyleCnt="0"/>
      <dgm:spPr/>
    </dgm:pt>
    <dgm:pt modelId="{38D25E10-294B-43EA-A25B-7B68DEB79539}" type="pres">
      <dgm:prSet presAssocID="{B715CEFC-4C7D-4EF7-95CE-9E6F4670CA20}" presName="iconBgRect" presStyleLbl="bgShp" presStyleIdx="1" presStyleCnt="2"/>
      <dgm:spPr/>
    </dgm:pt>
    <dgm:pt modelId="{E544EC87-B1CE-4F5F-9538-AD89AC813041}" type="pres">
      <dgm:prSet presAssocID="{B715CEFC-4C7D-4EF7-95CE-9E6F4670CA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l center"/>
        </a:ext>
      </dgm:extLst>
    </dgm:pt>
    <dgm:pt modelId="{6571EEFE-E10C-4F73-AEB8-E3AA538F1C24}" type="pres">
      <dgm:prSet presAssocID="{B715CEFC-4C7D-4EF7-95CE-9E6F4670CA20}" presName="spaceRect" presStyleCnt="0"/>
      <dgm:spPr/>
    </dgm:pt>
    <dgm:pt modelId="{6A0F814C-8A3E-4098-94EE-9892DE2A4905}" type="pres">
      <dgm:prSet presAssocID="{B715CEFC-4C7D-4EF7-95CE-9E6F4670CA20}" presName="textRect" presStyleLbl="revTx" presStyleIdx="1" presStyleCnt="2">
        <dgm:presLayoutVars>
          <dgm:chMax val="1"/>
          <dgm:chPref val="1"/>
        </dgm:presLayoutVars>
      </dgm:prSet>
      <dgm:spPr/>
    </dgm:pt>
  </dgm:ptLst>
  <dgm:cxnLst>
    <dgm:cxn modelId="{F1AF9A60-5238-4B07-864A-9F5166C4A37C}" type="presOf" srcId="{B715CEFC-4C7D-4EF7-95CE-9E6F4670CA20}" destId="{6A0F814C-8A3E-4098-94EE-9892DE2A4905}" srcOrd="0" destOrd="0" presId="urn:microsoft.com/office/officeart/2018/2/layout/IconCircleList"/>
    <dgm:cxn modelId="{5A6EB36E-A34A-4078-B5F7-3B54DF2835A9}" srcId="{60FB324F-43DF-4056-A1E9-922FF630C02A}" destId="{B715CEFC-4C7D-4EF7-95CE-9E6F4670CA20}" srcOrd="1" destOrd="0" parTransId="{10ADBD60-D9E9-42D8-A305-42BA4541FC65}" sibTransId="{C6D9CC6D-4CFE-46E4-A184-EFB9C46D0B1A}"/>
    <dgm:cxn modelId="{9F3052A5-B072-4B70-A212-DA88C15390EE}" srcId="{60FB324F-43DF-4056-A1E9-922FF630C02A}" destId="{77B7F0AA-9C89-4012-91CB-C4CF85616C89}" srcOrd="0" destOrd="0" parTransId="{61B0F598-3B91-45E8-A2E5-29E1161D842F}" sibTransId="{2329BA83-D7CB-4810-BD45-539CCD376476}"/>
    <dgm:cxn modelId="{BBB705BF-798B-4E9B-B5F0-2D0B01A1F3DB}" type="presOf" srcId="{2329BA83-D7CB-4810-BD45-539CCD376476}" destId="{7BDEE5C8-EB32-4434-B9D0-2E50EE60347E}" srcOrd="0" destOrd="0" presId="urn:microsoft.com/office/officeart/2018/2/layout/IconCircleList"/>
    <dgm:cxn modelId="{39367AF1-E15E-496F-AFE8-82496896D873}" type="presOf" srcId="{77B7F0AA-9C89-4012-91CB-C4CF85616C89}" destId="{0361FFFB-9E8F-4E9B-80D8-437680A395CD}" srcOrd="0" destOrd="0" presId="urn:microsoft.com/office/officeart/2018/2/layout/IconCircleList"/>
    <dgm:cxn modelId="{932045F5-C1A0-43AD-B88B-AC10CCF56431}" type="presOf" srcId="{60FB324F-43DF-4056-A1E9-922FF630C02A}" destId="{A802E3FF-4F8D-46C4-8CD9-943536F767B7}" srcOrd="0" destOrd="0" presId="urn:microsoft.com/office/officeart/2018/2/layout/IconCircleList"/>
    <dgm:cxn modelId="{56B61762-CB02-4577-88C3-D72F85BAACE7}" type="presParOf" srcId="{A802E3FF-4F8D-46C4-8CD9-943536F767B7}" destId="{B8319435-9D61-49F1-B5A9-9A34535A5516}" srcOrd="0" destOrd="0" presId="urn:microsoft.com/office/officeart/2018/2/layout/IconCircleList"/>
    <dgm:cxn modelId="{0A6DF74B-17DE-4312-A392-9BBA95EB7FC1}" type="presParOf" srcId="{B8319435-9D61-49F1-B5A9-9A34535A5516}" destId="{56DB443F-54DB-4010-BFA0-CC8C21F5538C}" srcOrd="0" destOrd="0" presId="urn:microsoft.com/office/officeart/2018/2/layout/IconCircleList"/>
    <dgm:cxn modelId="{9DBC8277-185C-4B54-8634-D5D6735D0B96}" type="presParOf" srcId="{56DB443F-54DB-4010-BFA0-CC8C21F5538C}" destId="{6A247AAF-2620-4068-B1D1-026725304408}" srcOrd="0" destOrd="0" presId="urn:microsoft.com/office/officeart/2018/2/layout/IconCircleList"/>
    <dgm:cxn modelId="{E016D3B3-CDAC-4FBC-839D-6A45384D486D}" type="presParOf" srcId="{56DB443F-54DB-4010-BFA0-CC8C21F5538C}" destId="{2C9E1C8E-772F-480F-BC83-8C766658E00C}" srcOrd="1" destOrd="0" presId="urn:microsoft.com/office/officeart/2018/2/layout/IconCircleList"/>
    <dgm:cxn modelId="{A19CCFC0-747F-4BB0-8FC8-F389DDB3761D}" type="presParOf" srcId="{56DB443F-54DB-4010-BFA0-CC8C21F5538C}" destId="{D800830B-B151-4E02-AECB-93DE86A59F03}" srcOrd="2" destOrd="0" presId="urn:microsoft.com/office/officeart/2018/2/layout/IconCircleList"/>
    <dgm:cxn modelId="{C648BA49-E913-4403-BC23-479E1E5B094E}" type="presParOf" srcId="{56DB443F-54DB-4010-BFA0-CC8C21F5538C}" destId="{0361FFFB-9E8F-4E9B-80D8-437680A395CD}" srcOrd="3" destOrd="0" presId="urn:microsoft.com/office/officeart/2018/2/layout/IconCircleList"/>
    <dgm:cxn modelId="{8ECD5938-0D5D-4DB9-87DA-86AB7A528996}" type="presParOf" srcId="{B8319435-9D61-49F1-B5A9-9A34535A5516}" destId="{7BDEE5C8-EB32-4434-B9D0-2E50EE60347E}" srcOrd="1" destOrd="0" presId="urn:microsoft.com/office/officeart/2018/2/layout/IconCircleList"/>
    <dgm:cxn modelId="{C5C737FF-40CA-43B2-ADE3-718C136BB210}" type="presParOf" srcId="{B8319435-9D61-49F1-B5A9-9A34535A5516}" destId="{273E00E6-902F-437A-A957-C64F10E803EE}" srcOrd="2" destOrd="0" presId="urn:microsoft.com/office/officeart/2018/2/layout/IconCircleList"/>
    <dgm:cxn modelId="{29989498-88B8-4188-9E14-6F74AA234EBE}" type="presParOf" srcId="{273E00E6-902F-437A-A957-C64F10E803EE}" destId="{38D25E10-294B-43EA-A25B-7B68DEB79539}" srcOrd="0" destOrd="0" presId="urn:microsoft.com/office/officeart/2018/2/layout/IconCircleList"/>
    <dgm:cxn modelId="{81D347DC-8646-4970-903C-C1500510DF22}" type="presParOf" srcId="{273E00E6-902F-437A-A957-C64F10E803EE}" destId="{E544EC87-B1CE-4F5F-9538-AD89AC813041}" srcOrd="1" destOrd="0" presId="urn:microsoft.com/office/officeart/2018/2/layout/IconCircleList"/>
    <dgm:cxn modelId="{8499311D-3568-4BEA-9A56-533DA60D000A}" type="presParOf" srcId="{273E00E6-902F-437A-A957-C64F10E803EE}" destId="{6571EEFE-E10C-4F73-AEB8-E3AA538F1C24}" srcOrd="2" destOrd="0" presId="urn:microsoft.com/office/officeart/2018/2/layout/IconCircleList"/>
    <dgm:cxn modelId="{D1EE208C-DA36-4F9A-A66E-6563615F46E7}" type="presParOf" srcId="{273E00E6-902F-437A-A957-C64F10E803EE}" destId="{6A0F814C-8A3E-4098-94EE-9892DE2A490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37E8E9-D4A4-4E0C-BDEB-79BDE87556D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B076A19-1392-4232-88AE-5C672E23091A}">
      <dgm:prSet/>
      <dgm:spPr/>
      <dgm:t>
        <a:bodyPr/>
        <a:lstStyle/>
        <a:p>
          <a:r>
            <a:rPr lang="en-US"/>
            <a:t>Supports cross-channel marketing for a cohesive strategy.</a:t>
          </a:r>
        </a:p>
      </dgm:t>
    </dgm:pt>
    <dgm:pt modelId="{E25FF986-9381-4904-982B-A3E00DAF5B1A}" type="parTrans" cxnId="{3B4FC9DE-EFE4-4006-B427-B42681C1A0D2}">
      <dgm:prSet/>
      <dgm:spPr/>
      <dgm:t>
        <a:bodyPr/>
        <a:lstStyle/>
        <a:p>
          <a:endParaRPr lang="en-US"/>
        </a:p>
      </dgm:t>
    </dgm:pt>
    <dgm:pt modelId="{EBC0B743-5439-410D-96B1-B1F581674314}" type="sibTrans" cxnId="{3B4FC9DE-EFE4-4006-B427-B42681C1A0D2}">
      <dgm:prSet/>
      <dgm:spPr/>
      <dgm:t>
        <a:bodyPr/>
        <a:lstStyle/>
        <a:p>
          <a:endParaRPr lang="en-US"/>
        </a:p>
      </dgm:t>
    </dgm:pt>
    <dgm:pt modelId="{23AC764E-4190-401A-86DC-1FF17323BD7E}">
      <dgm:prSet/>
      <dgm:spPr/>
      <dgm:t>
        <a:bodyPr/>
        <a:lstStyle/>
        <a:p>
          <a:r>
            <a:rPr lang="en-US"/>
            <a:t>Uses AI to predict trends and optimize campaigns.</a:t>
          </a:r>
        </a:p>
      </dgm:t>
    </dgm:pt>
    <dgm:pt modelId="{D4A73129-9108-4FC1-9BFB-32687E56E8F2}" type="parTrans" cxnId="{7B1BA6C1-5FEC-4FC0-88AD-A945758BA5AC}">
      <dgm:prSet/>
      <dgm:spPr/>
      <dgm:t>
        <a:bodyPr/>
        <a:lstStyle/>
        <a:p>
          <a:endParaRPr lang="en-US"/>
        </a:p>
      </dgm:t>
    </dgm:pt>
    <dgm:pt modelId="{CDDF0EAA-D6D5-4DA6-BAE4-434EE574947C}" type="sibTrans" cxnId="{7B1BA6C1-5FEC-4FC0-88AD-A945758BA5AC}">
      <dgm:prSet/>
      <dgm:spPr/>
      <dgm:t>
        <a:bodyPr/>
        <a:lstStyle/>
        <a:p>
          <a:endParaRPr lang="en-US"/>
        </a:p>
      </dgm:t>
    </dgm:pt>
    <dgm:pt modelId="{B654CD71-2334-403A-BC5F-CD6A4E0F564F}">
      <dgm:prSet/>
      <dgm:spPr/>
      <dgm:t>
        <a:bodyPr/>
        <a:lstStyle/>
        <a:p>
          <a:r>
            <a:rPr lang="en-US"/>
            <a:t>Improves lead generation and conversion rates.</a:t>
          </a:r>
        </a:p>
      </dgm:t>
    </dgm:pt>
    <dgm:pt modelId="{97369671-D90B-486C-8D9D-0FE2D4620FC6}" type="parTrans" cxnId="{C67DA8C0-3E64-4A26-92B4-D48909A1BCEE}">
      <dgm:prSet/>
      <dgm:spPr/>
      <dgm:t>
        <a:bodyPr/>
        <a:lstStyle/>
        <a:p>
          <a:endParaRPr lang="en-US"/>
        </a:p>
      </dgm:t>
    </dgm:pt>
    <dgm:pt modelId="{15ACE74C-9116-400A-A40F-779B322BF55D}" type="sibTrans" cxnId="{C67DA8C0-3E64-4A26-92B4-D48909A1BCEE}">
      <dgm:prSet/>
      <dgm:spPr/>
      <dgm:t>
        <a:bodyPr/>
        <a:lstStyle/>
        <a:p>
          <a:endParaRPr lang="en-US"/>
        </a:p>
      </dgm:t>
    </dgm:pt>
    <dgm:pt modelId="{2B49B269-47EC-0647-96D9-B602C3F4BFCD}" type="pres">
      <dgm:prSet presAssocID="{BE37E8E9-D4A4-4E0C-BDEB-79BDE87556D4}" presName="hierChild1" presStyleCnt="0">
        <dgm:presLayoutVars>
          <dgm:chPref val="1"/>
          <dgm:dir/>
          <dgm:animOne val="branch"/>
          <dgm:animLvl val="lvl"/>
          <dgm:resizeHandles/>
        </dgm:presLayoutVars>
      </dgm:prSet>
      <dgm:spPr/>
    </dgm:pt>
    <dgm:pt modelId="{B1101455-18E3-8646-9855-5A2A1D219482}" type="pres">
      <dgm:prSet presAssocID="{EB076A19-1392-4232-88AE-5C672E23091A}" presName="hierRoot1" presStyleCnt="0"/>
      <dgm:spPr/>
    </dgm:pt>
    <dgm:pt modelId="{74E39E0D-6D26-BA45-BE65-8698F4EC50F7}" type="pres">
      <dgm:prSet presAssocID="{EB076A19-1392-4232-88AE-5C672E23091A}" presName="composite" presStyleCnt="0"/>
      <dgm:spPr/>
    </dgm:pt>
    <dgm:pt modelId="{0A5949DC-5EAF-0847-9AC0-A6C975D74B9A}" type="pres">
      <dgm:prSet presAssocID="{EB076A19-1392-4232-88AE-5C672E23091A}" presName="background" presStyleLbl="node0" presStyleIdx="0" presStyleCnt="3"/>
      <dgm:spPr/>
    </dgm:pt>
    <dgm:pt modelId="{C955E81C-CB36-E045-9FA8-5F8439EB0DCE}" type="pres">
      <dgm:prSet presAssocID="{EB076A19-1392-4232-88AE-5C672E23091A}" presName="text" presStyleLbl="fgAcc0" presStyleIdx="0" presStyleCnt="3">
        <dgm:presLayoutVars>
          <dgm:chPref val="3"/>
        </dgm:presLayoutVars>
      </dgm:prSet>
      <dgm:spPr/>
    </dgm:pt>
    <dgm:pt modelId="{68C2F0CC-006F-0745-A1D5-EFF86551A1E3}" type="pres">
      <dgm:prSet presAssocID="{EB076A19-1392-4232-88AE-5C672E23091A}" presName="hierChild2" presStyleCnt="0"/>
      <dgm:spPr/>
    </dgm:pt>
    <dgm:pt modelId="{F4C95D9B-3B6B-634D-BCB3-0E5976930961}" type="pres">
      <dgm:prSet presAssocID="{23AC764E-4190-401A-86DC-1FF17323BD7E}" presName="hierRoot1" presStyleCnt="0"/>
      <dgm:spPr/>
    </dgm:pt>
    <dgm:pt modelId="{D6625061-DBD6-6043-AFCC-A133088D58FA}" type="pres">
      <dgm:prSet presAssocID="{23AC764E-4190-401A-86DC-1FF17323BD7E}" presName="composite" presStyleCnt="0"/>
      <dgm:spPr/>
    </dgm:pt>
    <dgm:pt modelId="{D55F26C6-13A8-0245-8F1E-65AA5D8018B6}" type="pres">
      <dgm:prSet presAssocID="{23AC764E-4190-401A-86DC-1FF17323BD7E}" presName="background" presStyleLbl="node0" presStyleIdx="1" presStyleCnt="3"/>
      <dgm:spPr/>
    </dgm:pt>
    <dgm:pt modelId="{DCA2D76C-FF9A-234D-877F-5717B3A0B1E3}" type="pres">
      <dgm:prSet presAssocID="{23AC764E-4190-401A-86DC-1FF17323BD7E}" presName="text" presStyleLbl="fgAcc0" presStyleIdx="1" presStyleCnt="3">
        <dgm:presLayoutVars>
          <dgm:chPref val="3"/>
        </dgm:presLayoutVars>
      </dgm:prSet>
      <dgm:spPr/>
    </dgm:pt>
    <dgm:pt modelId="{C7DF5336-44D5-FB48-8468-3B192AD6A059}" type="pres">
      <dgm:prSet presAssocID="{23AC764E-4190-401A-86DC-1FF17323BD7E}" presName="hierChild2" presStyleCnt="0"/>
      <dgm:spPr/>
    </dgm:pt>
    <dgm:pt modelId="{8042D4D9-2EF6-E248-81D1-55CBD0098AFB}" type="pres">
      <dgm:prSet presAssocID="{B654CD71-2334-403A-BC5F-CD6A4E0F564F}" presName="hierRoot1" presStyleCnt="0"/>
      <dgm:spPr/>
    </dgm:pt>
    <dgm:pt modelId="{649972CB-003A-E84D-9F45-A634388D941A}" type="pres">
      <dgm:prSet presAssocID="{B654CD71-2334-403A-BC5F-CD6A4E0F564F}" presName="composite" presStyleCnt="0"/>
      <dgm:spPr/>
    </dgm:pt>
    <dgm:pt modelId="{6074CEA3-FB02-2F4C-A167-AB63392B2C9F}" type="pres">
      <dgm:prSet presAssocID="{B654CD71-2334-403A-BC5F-CD6A4E0F564F}" presName="background" presStyleLbl="node0" presStyleIdx="2" presStyleCnt="3"/>
      <dgm:spPr/>
    </dgm:pt>
    <dgm:pt modelId="{F977A895-4094-7847-A9F4-36915FFF25BB}" type="pres">
      <dgm:prSet presAssocID="{B654CD71-2334-403A-BC5F-CD6A4E0F564F}" presName="text" presStyleLbl="fgAcc0" presStyleIdx="2" presStyleCnt="3">
        <dgm:presLayoutVars>
          <dgm:chPref val="3"/>
        </dgm:presLayoutVars>
      </dgm:prSet>
      <dgm:spPr/>
    </dgm:pt>
    <dgm:pt modelId="{78A50E4C-6A70-E444-A89A-DC2D2B3F4D1A}" type="pres">
      <dgm:prSet presAssocID="{B654CD71-2334-403A-BC5F-CD6A4E0F564F}" presName="hierChild2" presStyleCnt="0"/>
      <dgm:spPr/>
    </dgm:pt>
  </dgm:ptLst>
  <dgm:cxnLst>
    <dgm:cxn modelId="{2DB20E30-8B4A-D844-A85B-F598E4C3DCE7}" type="presOf" srcId="{BE37E8E9-D4A4-4E0C-BDEB-79BDE87556D4}" destId="{2B49B269-47EC-0647-96D9-B602C3F4BFCD}" srcOrd="0" destOrd="0" presId="urn:microsoft.com/office/officeart/2005/8/layout/hierarchy1"/>
    <dgm:cxn modelId="{F3441942-FD6A-FE4F-924A-2CA8D3612B04}" type="presOf" srcId="{23AC764E-4190-401A-86DC-1FF17323BD7E}" destId="{DCA2D76C-FF9A-234D-877F-5717B3A0B1E3}" srcOrd="0" destOrd="0" presId="urn:microsoft.com/office/officeart/2005/8/layout/hierarchy1"/>
    <dgm:cxn modelId="{49E3C695-68CC-D04F-AFAC-92EE80884232}" type="presOf" srcId="{EB076A19-1392-4232-88AE-5C672E23091A}" destId="{C955E81C-CB36-E045-9FA8-5F8439EB0DCE}" srcOrd="0" destOrd="0" presId="urn:microsoft.com/office/officeart/2005/8/layout/hierarchy1"/>
    <dgm:cxn modelId="{C67DA8C0-3E64-4A26-92B4-D48909A1BCEE}" srcId="{BE37E8E9-D4A4-4E0C-BDEB-79BDE87556D4}" destId="{B654CD71-2334-403A-BC5F-CD6A4E0F564F}" srcOrd="2" destOrd="0" parTransId="{97369671-D90B-486C-8D9D-0FE2D4620FC6}" sibTransId="{15ACE74C-9116-400A-A40F-779B322BF55D}"/>
    <dgm:cxn modelId="{7B1BA6C1-5FEC-4FC0-88AD-A945758BA5AC}" srcId="{BE37E8E9-D4A4-4E0C-BDEB-79BDE87556D4}" destId="{23AC764E-4190-401A-86DC-1FF17323BD7E}" srcOrd="1" destOrd="0" parTransId="{D4A73129-9108-4FC1-9BFB-32687E56E8F2}" sibTransId="{CDDF0EAA-D6D5-4DA6-BAE4-434EE574947C}"/>
    <dgm:cxn modelId="{3B4FC9DE-EFE4-4006-B427-B42681C1A0D2}" srcId="{BE37E8E9-D4A4-4E0C-BDEB-79BDE87556D4}" destId="{EB076A19-1392-4232-88AE-5C672E23091A}" srcOrd="0" destOrd="0" parTransId="{E25FF986-9381-4904-982B-A3E00DAF5B1A}" sibTransId="{EBC0B743-5439-410D-96B1-B1F581674314}"/>
    <dgm:cxn modelId="{24048CE7-7D09-F54B-A7C2-3F964F00D4A6}" type="presOf" srcId="{B654CD71-2334-403A-BC5F-CD6A4E0F564F}" destId="{F977A895-4094-7847-A9F4-36915FFF25BB}" srcOrd="0" destOrd="0" presId="urn:microsoft.com/office/officeart/2005/8/layout/hierarchy1"/>
    <dgm:cxn modelId="{94ED17F5-070B-A741-8732-BC177A87E1F5}" type="presParOf" srcId="{2B49B269-47EC-0647-96D9-B602C3F4BFCD}" destId="{B1101455-18E3-8646-9855-5A2A1D219482}" srcOrd="0" destOrd="0" presId="urn:microsoft.com/office/officeart/2005/8/layout/hierarchy1"/>
    <dgm:cxn modelId="{81909447-7FF9-5F4C-A6DC-765F1A4D4451}" type="presParOf" srcId="{B1101455-18E3-8646-9855-5A2A1D219482}" destId="{74E39E0D-6D26-BA45-BE65-8698F4EC50F7}" srcOrd="0" destOrd="0" presId="urn:microsoft.com/office/officeart/2005/8/layout/hierarchy1"/>
    <dgm:cxn modelId="{9B72BA9C-4392-2842-B615-94854D183BCF}" type="presParOf" srcId="{74E39E0D-6D26-BA45-BE65-8698F4EC50F7}" destId="{0A5949DC-5EAF-0847-9AC0-A6C975D74B9A}" srcOrd="0" destOrd="0" presId="urn:microsoft.com/office/officeart/2005/8/layout/hierarchy1"/>
    <dgm:cxn modelId="{D99FBEDF-7E48-154F-AB54-547C110F9BAC}" type="presParOf" srcId="{74E39E0D-6D26-BA45-BE65-8698F4EC50F7}" destId="{C955E81C-CB36-E045-9FA8-5F8439EB0DCE}" srcOrd="1" destOrd="0" presId="urn:microsoft.com/office/officeart/2005/8/layout/hierarchy1"/>
    <dgm:cxn modelId="{5B717F6F-6048-D648-B931-AC094E6527D9}" type="presParOf" srcId="{B1101455-18E3-8646-9855-5A2A1D219482}" destId="{68C2F0CC-006F-0745-A1D5-EFF86551A1E3}" srcOrd="1" destOrd="0" presId="urn:microsoft.com/office/officeart/2005/8/layout/hierarchy1"/>
    <dgm:cxn modelId="{49791491-247A-C042-954F-7E3254719F8B}" type="presParOf" srcId="{2B49B269-47EC-0647-96D9-B602C3F4BFCD}" destId="{F4C95D9B-3B6B-634D-BCB3-0E5976930961}" srcOrd="1" destOrd="0" presId="urn:microsoft.com/office/officeart/2005/8/layout/hierarchy1"/>
    <dgm:cxn modelId="{8C8BC3AF-8460-1642-AF9C-2800912B665E}" type="presParOf" srcId="{F4C95D9B-3B6B-634D-BCB3-0E5976930961}" destId="{D6625061-DBD6-6043-AFCC-A133088D58FA}" srcOrd="0" destOrd="0" presId="urn:microsoft.com/office/officeart/2005/8/layout/hierarchy1"/>
    <dgm:cxn modelId="{3AA8A87E-83B7-364E-A941-B79793813FFC}" type="presParOf" srcId="{D6625061-DBD6-6043-AFCC-A133088D58FA}" destId="{D55F26C6-13A8-0245-8F1E-65AA5D8018B6}" srcOrd="0" destOrd="0" presId="urn:microsoft.com/office/officeart/2005/8/layout/hierarchy1"/>
    <dgm:cxn modelId="{ECCC8150-1739-BB45-AEE8-5888DD5C0122}" type="presParOf" srcId="{D6625061-DBD6-6043-AFCC-A133088D58FA}" destId="{DCA2D76C-FF9A-234D-877F-5717B3A0B1E3}" srcOrd="1" destOrd="0" presId="urn:microsoft.com/office/officeart/2005/8/layout/hierarchy1"/>
    <dgm:cxn modelId="{09A90AE8-31C0-294A-82CB-F433242E8DFF}" type="presParOf" srcId="{F4C95D9B-3B6B-634D-BCB3-0E5976930961}" destId="{C7DF5336-44D5-FB48-8468-3B192AD6A059}" srcOrd="1" destOrd="0" presId="urn:microsoft.com/office/officeart/2005/8/layout/hierarchy1"/>
    <dgm:cxn modelId="{07F81680-4EF9-5D49-A0D7-61746352C2EE}" type="presParOf" srcId="{2B49B269-47EC-0647-96D9-B602C3F4BFCD}" destId="{8042D4D9-2EF6-E248-81D1-55CBD0098AFB}" srcOrd="2" destOrd="0" presId="urn:microsoft.com/office/officeart/2005/8/layout/hierarchy1"/>
    <dgm:cxn modelId="{A43D0B7C-CBC0-A64E-89CB-71EBD3103B9D}" type="presParOf" srcId="{8042D4D9-2EF6-E248-81D1-55CBD0098AFB}" destId="{649972CB-003A-E84D-9F45-A634388D941A}" srcOrd="0" destOrd="0" presId="urn:microsoft.com/office/officeart/2005/8/layout/hierarchy1"/>
    <dgm:cxn modelId="{E44A4B51-DE74-7C46-A124-64E4CFBD56CE}" type="presParOf" srcId="{649972CB-003A-E84D-9F45-A634388D941A}" destId="{6074CEA3-FB02-2F4C-A167-AB63392B2C9F}" srcOrd="0" destOrd="0" presId="urn:microsoft.com/office/officeart/2005/8/layout/hierarchy1"/>
    <dgm:cxn modelId="{7D7ABE10-408D-034B-8D03-12136D2F7E96}" type="presParOf" srcId="{649972CB-003A-E84D-9F45-A634388D941A}" destId="{F977A895-4094-7847-A9F4-36915FFF25BB}" srcOrd="1" destOrd="0" presId="urn:microsoft.com/office/officeart/2005/8/layout/hierarchy1"/>
    <dgm:cxn modelId="{A2C22EDD-B135-514C-93E3-6CE2FB608CE9}" type="presParOf" srcId="{8042D4D9-2EF6-E248-81D1-55CBD0098AFB}" destId="{78A50E4C-6A70-E444-A89A-DC2D2B3F4D1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CE427FA-C539-4C9D-B9AC-46FDD3E077B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BE7DB9-A79C-4F01-A784-7B329571AEE1}">
      <dgm:prSet/>
      <dgm:spPr/>
      <dgm:t>
        <a:bodyPr/>
        <a:lstStyle/>
        <a:p>
          <a:pPr>
            <a:lnSpc>
              <a:spcPct val="100000"/>
            </a:lnSpc>
          </a:pPr>
          <a:r>
            <a:rPr lang="en-US"/>
            <a:t>View-only mode for restricted sharing.</a:t>
          </a:r>
        </a:p>
      </dgm:t>
    </dgm:pt>
    <dgm:pt modelId="{0A884E6E-F6A0-4A58-BECD-1D3B2FFEFCB7}" type="parTrans" cxnId="{027271F7-BDEF-42E2-9AE1-D105FCDD588D}">
      <dgm:prSet/>
      <dgm:spPr/>
      <dgm:t>
        <a:bodyPr/>
        <a:lstStyle/>
        <a:p>
          <a:endParaRPr lang="en-US"/>
        </a:p>
      </dgm:t>
    </dgm:pt>
    <dgm:pt modelId="{4D61EBB9-9B80-4422-932D-900947D38502}" type="sibTrans" cxnId="{027271F7-BDEF-42E2-9AE1-D105FCDD588D}">
      <dgm:prSet/>
      <dgm:spPr/>
      <dgm:t>
        <a:bodyPr/>
        <a:lstStyle/>
        <a:p>
          <a:endParaRPr lang="en-US"/>
        </a:p>
      </dgm:t>
    </dgm:pt>
    <dgm:pt modelId="{AFCCD6E4-CA73-4CA3-B6B2-D2415CACA758}">
      <dgm:prSet/>
      <dgm:spPr/>
      <dgm:t>
        <a:bodyPr/>
        <a:lstStyle/>
        <a:p>
          <a:pPr>
            <a:lnSpc>
              <a:spcPct val="100000"/>
            </a:lnSpc>
          </a:pPr>
          <a:r>
            <a:rPr lang="en-US"/>
            <a:t>Data recovery options through version history.</a:t>
          </a:r>
        </a:p>
      </dgm:t>
    </dgm:pt>
    <dgm:pt modelId="{02CF1C83-C2AF-4EA0-8737-2DBC8B9C2653}" type="parTrans" cxnId="{E93BA4C3-F3BD-420B-9D68-CABB4D753217}">
      <dgm:prSet/>
      <dgm:spPr/>
      <dgm:t>
        <a:bodyPr/>
        <a:lstStyle/>
        <a:p>
          <a:endParaRPr lang="en-US"/>
        </a:p>
      </dgm:t>
    </dgm:pt>
    <dgm:pt modelId="{8BBDA503-AC94-4E11-AFF0-1DE940A676B5}" type="sibTrans" cxnId="{E93BA4C3-F3BD-420B-9D68-CABB4D753217}">
      <dgm:prSet/>
      <dgm:spPr/>
      <dgm:t>
        <a:bodyPr/>
        <a:lstStyle/>
        <a:p>
          <a:endParaRPr lang="en-US"/>
        </a:p>
      </dgm:t>
    </dgm:pt>
    <dgm:pt modelId="{DA7FA2A9-0837-4862-8F7E-969A65389E53}">
      <dgm:prSet/>
      <dgm:spPr/>
      <dgm:t>
        <a:bodyPr/>
        <a:lstStyle/>
        <a:p>
          <a:pPr>
            <a:lnSpc>
              <a:spcPct val="100000"/>
            </a:lnSpc>
          </a:pPr>
          <a:r>
            <a:rPr lang="en-US"/>
            <a:t>Option to disable downloading, printing, and copying.</a:t>
          </a:r>
        </a:p>
      </dgm:t>
    </dgm:pt>
    <dgm:pt modelId="{66B2E2F6-84E0-4680-BA3E-255C89651287}" type="parTrans" cxnId="{0F9F2A32-DEF8-4A73-BF85-0199E4F397BE}">
      <dgm:prSet/>
      <dgm:spPr/>
      <dgm:t>
        <a:bodyPr/>
        <a:lstStyle/>
        <a:p>
          <a:endParaRPr lang="en-US"/>
        </a:p>
      </dgm:t>
    </dgm:pt>
    <dgm:pt modelId="{350E010E-A549-4DA6-B146-99D1E8A81203}" type="sibTrans" cxnId="{0F9F2A32-DEF8-4A73-BF85-0199E4F397BE}">
      <dgm:prSet/>
      <dgm:spPr/>
      <dgm:t>
        <a:bodyPr/>
        <a:lstStyle/>
        <a:p>
          <a:endParaRPr lang="en-US"/>
        </a:p>
      </dgm:t>
    </dgm:pt>
    <dgm:pt modelId="{C8CD1FB5-3C2E-43A9-BD8E-4D24560E55B2}">
      <dgm:prSet/>
      <dgm:spPr/>
      <dgm:t>
        <a:bodyPr/>
        <a:lstStyle/>
        <a:p>
          <a:pPr>
            <a:lnSpc>
              <a:spcPct val="100000"/>
            </a:lnSpc>
          </a:pPr>
          <a:r>
            <a:rPr lang="en-US"/>
            <a:t>Regular security updates from Google.</a:t>
          </a:r>
        </a:p>
      </dgm:t>
    </dgm:pt>
    <dgm:pt modelId="{9686B150-1473-48B2-B6F0-BCA4F5F865B3}" type="parTrans" cxnId="{9280F950-936D-4387-ACBC-DE6AA8B0EBAD}">
      <dgm:prSet/>
      <dgm:spPr/>
      <dgm:t>
        <a:bodyPr/>
        <a:lstStyle/>
        <a:p>
          <a:endParaRPr lang="en-US"/>
        </a:p>
      </dgm:t>
    </dgm:pt>
    <dgm:pt modelId="{55636396-87DC-45C2-9235-9266AA9A1E1A}" type="sibTrans" cxnId="{9280F950-936D-4387-ACBC-DE6AA8B0EBAD}">
      <dgm:prSet/>
      <dgm:spPr/>
      <dgm:t>
        <a:bodyPr/>
        <a:lstStyle/>
        <a:p>
          <a:endParaRPr lang="en-US"/>
        </a:p>
      </dgm:t>
    </dgm:pt>
    <dgm:pt modelId="{AD89E3A2-E49E-4F49-9689-1AE5A8B7FC04}">
      <dgm:prSet/>
      <dgm:spPr/>
      <dgm:t>
        <a:bodyPr/>
        <a:lstStyle/>
        <a:p>
          <a:pPr>
            <a:lnSpc>
              <a:spcPct val="100000"/>
            </a:lnSpc>
          </a:pPr>
          <a:r>
            <a:rPr lang="en-US"/>
            <a:t>Granular control over document access and visibility.</a:t>
          </a:r>
        </a:p>
      </dgm:t>
    </dgm:pt>
    <dgm:pt modelId="{60227DF8-808D-47BF-8EAD-2BF7F4256CA5}" type="parTrans" cxnId="{474AED7A-2CFE-4CDE-B1A4-C3EBFF6BBE93}">
      <dgm:prSet/>
      <dgm:spPr/>
      <dgm:t>
        <a:bodyPr/>
        <a:lstStyle/>
        <a:p>
          <a:endParaRPr lang="en-US"/>
        </a:p>
      </dgm:t>
    </dgm:pt>
    <dgm:pt modelId="{A26685F9-F2A6-4405-A5E7-B7D21E714D98}" type="sibTrans" cxnId="{474AED7A-2CFE-4CDE-B1A4-C3EBFF6BBE93}">
      <dgm:prSet/>
      <dgm:spPr/>
      <dgm:t>
        <a:bodyPr/>
        <a:lstStyle/>
        <a:p>
          <a:endParaRPr lang="en-US"/>
        </a:p>
      </dgm:t>
    </dgm:pt>
    <dgm:pt modelId="{65042FFF-A612-4AE1-A87C-B7958BFB8288}" type="pres">
      <dgm:prSet presAssocID="{1CE427FA-C539-4C9D-B9AC-46FDD3E077BA}" presName="root" presStyleCnt="0">
        <dgm:presLayoutVars>
          <dgm:dir/>
          <dgm:resizeHandles val="exact"/>
        </dgm:presLayoutVars>
      </dgm:prSet>
      <dgm:spPr/>
    </dgm:pt>
    <dgm:pt modelId="{2A9B265B-C803-4979-BFBC-28ECF7B973CB}" type="pres">
      <dgm:prSet presAssocID="{4FBE7DB9-A79C-4F01-A784-7B329571AEE1}" presName="compNode" presStyleCnt="0"/>
      <dgm:spPr/>
    </dgm:pt>
    <dgm:pt modelId="{387D137A-B31F-4228-963E-D1840CD0E428}" type="pres">
      <dgm:prSet presAssocID="{4FBE7DB9-A79C-4F01-A784-7B329571AE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owser Window"/>
        </a:ext>
      </dgm:extLst>
    </dgm:pt>
    <dgm:pt modelId="{DCB511AA-4872-46F1-AA75-D4BDD06725BC}" type="pres">
      <dgm:prSet presAssocID="{4FBE7DB9-A79C-4F01-A784-7B329571AEE1}" presName="spaceRect" presStyleCnt="0"/>
      <dgm:spPr/>
    </dgm:pt>
    <dgm:pt modelId="{AB640D1E-9412-402A-8F56-22D719CCD05D}" type="pres">
      <dgm:prSet presAssocID="{4FBE7DB9-A79C-4F01-A784-7B329571AEE1}" presName="textRect" presStyleLbl="revTx" presStyleIdx="0" presStyleCnt="5">
        <dgm:presLayoutVars>
          <dgm:chMax val="1"/>
          <dgm:chPref val="1"/>
        </dgm:presLayoutVars>
      </dgm:prSet>
      <dgm:spPr/>
    </dgm:pt>
    <dgm:pt modelId="{CB863A6F-9078-4519-BB3F-79BAA6019F2E}" type="pres">
      <dgm:prSet presAssocID="{4D61EBB9-9B80-4422-932D-900947D38502}" presName="sibTrans" presStyleCnt="0"/>
      <dgm:spPr/>
    </dgm:pt>
    <dgm:pt modelId="{AC11DEAD-8F4A-4263-AD45-716F18B90A7C}" type="pres">
      <dgm:prSet presAssocID="{AFCCD6E4-CA73-4CA3-B6B2-D2415CACA758}" presName="compNode" presStyleCnt="0"/>
      <dgm:spPr/>
    </dgm:pt>
    <dgm:pt modelId="{F723482A-0414-4F76-8853-EADEFA46553C}" type="pres">
      <dgm:prSet presAssocID="{AFCCD6E4-CA73-4CA3-B6B2-D2415CACA7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1350D85C-1BB0-49FB-ADE9-A4404BF562E6}" type="pres">
      <dgm:prSet presAssocID="{AFCCD6E4-CA73-4CA3-B6B2-D2415CACA758}" presName="spaceRect" presStyleCnt="0"/>
      <dgm:spPr/>
    </dgm:pt>
    <dgm:pt modelId="{7D433830-A908-479C-A07A-2B05F178E0FA}" type="pres">
      <dgm:prSet presAssocID="{AFCCD6E4-CA73-4CA3-B6B2-D2415CACA758}" presName="textRect" presStyleLbl="revTx" presStyleIdx="1" presStyleCnt="5">
        <dgm:presLayoutVars>
          <dgm:chMax val="1"/>
          <dgm:chPref val="1"/>
        </dgm:presLayoutVars>
      </dgm:prSet>
      <dgm:spPr/>
    </dgm:pt>
    <dgm:pt modelId="{ADDFE579-2D4A-4DC9-B049-0CE938D6EFE4}" type="pres">
      <dgm:prSet presAssocID="{8BBDA503-AC94-4E11-AFF0-1DE940A676B5}" presName="sibTrans" presStyleCnt="0"/>
      <dgm:spPr/>
    </dgm:pt>
    <dgm:pt modelId="{C71DDFCF-A227-44B2-88C7-51B99B625728}" type="pres">
      <dgm:prSet presAssocID="{DA7FA2A9-0837-4862-8F7E-969A65389E53}" presName="compNode" presStyleCnt="0"/>
      <dgm:spPr/>
    </dgm:pt>
    <dgm:pt modelId="{924DBABD-CAED-4EC4-B794-F43CCBC2355B}" type="pres">
      <dgm:prSet presAssocID="{DA7FA2A9-0837-4862-8F7E-969A65389E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2359A95A-4811-4629-8C52-6826FBFE4EC9}" type="pres">
      <dgm:prSet presAssocID="{DA7FA2A9-0837-4862-8F7E-969A65389E53}" presName="spaceRect" presStyleCnt="0"/>
      <dgm:spPr/>
    </dgm:pt>
    <dgm:pt modelId="{7685792F-2743-4126-AE40-2C952866AF9A}" type="pres">
      <dgm:prSet presAssocID="{DA7FA2A9-0837-4862-8F7E-969A65389E53}" presName="textRect" presStyleLbl="revTx" presStyleIdx="2" presStyleCnt="5">
        <dgm:presLayoutVars>
          <dgm:chMax val="1"/>
          <dgm:chPref val="1"/>
        </dgm:presLayoutVars>
      </dgm:prSet>
      <dgm:spPr/>
    </dgm:pt>
    <dgm:pt modelId="{53C42FD5-B03D-4F88-8E7E-720A6DA6BBA6}" type="pres">
      <dgm:prSet presAssocID="{350E010E-A549-4DA6-B146-99D1E8A81203}" presName="sibTrans" presStyleCnt="0"/>
      <dgm:spPr/>
    </dgm:pt>
    <dgm:pt modelId="{510B6E8B-37E7-4350-8B49-3603C2997C6A}" type="pres">
      <dgm:prSet presAssocID="{C8CD1FB5-3C2E-43A9-BD8E-4D24560E55B2}" presName="compNode" presStyleCnt="0"/>
      <dgm:spPr/>
    </dgm:pt>
    <dgm:pt modelId="{533E4440-2807-4161-8E4A-764DDBC3BC73}" type="pres">
      <dgm:prSet presAssocID="{C8CD1FB5-3C2E-43A9-BD8E-4D24560E55B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29C5C-20DF-4506-8599-A5903247BD18}" type="pres">
      <dgm:prSet presAssocID="{C8CD1FB5-3C2E-43A9-BD8E-4D24560E55B2}" presName="spaceRect" presStyleCnt="0"/>
      <dgm:spPr/>
    </dgm:pt>
    <dgm:pt modelId="{E8774251-C020-49A7-B263-6A5E56F8394F}" type="pres">
      <dgm:prSet presAssocID="{C8CD1FB5-3C2E-43A9-BD8E-4D24560E55B2}" presName="textRect" presStyleLbl="revTx" presStyleIdx="3" presStyleCnt="5">
        <dgm:presLayoutVars>
          <dgm:chMax val="1"/>
          <dgm:chPref val="1"/>
        </dgm:presLayoutVars>
      </dgm:prSet>
      <dgm:spPr/>
    </dgm:pt>
    <dgm:pt modelId="{DF881D08-4A95-4827-93B0-BE900869816B}" type="pres">
      <dgm:prSet presAssocID="{55636396-87DC-45C2-9235-9266AA9A1E1A}" presName="sibTrans" presStyleCnt="0"/>
      <dgm:spPr/>
    </dgm:pt>
    <dgm:pt modelId="{51F8FC92-208B-4F17-B3BD-C12CA4C6BD6D}" type="pres">
      <dgm:prSet presAssocID="{AD89E3A2-E49E-4F49-9689-1AE5A8B7FC04}" presName="compNode" presStyleCnt="0"/>
      <dgm:spPr/>
    </dgm:pt>
    <dgm:pt modelId="{5AB11795-B004-4C7A-BF78-8A116D6A8D9D}" type="pres">
      <dgm:prSet presAssocID="{AD89E3A2-E49E-4F49-9689-1AE5A8B7FC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lter"/>
        </a:ext>
      </dgm:extLst>
    </dgm:pt>
    <dgm:pt modelId="{AB36B99B-F80F-4408-AA30-2C8AA3AE70CB}" type="pres">
      <dgm:prSet presAssocID="{AD89E3A2-E49E-4F49-9689-1AE5A8B7FC04}" presName="spaceRect" presStyleCnt="0"/>
      <dgm:spPr/>
    </dgm:pt>
    <dgm:pt modelId="{EC995069-F7D5-4B4D-9113-F4AE77E7FD54}" type="pres">
      <dgm:prSet presAssocID="{AD89E3A2-E49E-4F49-9689-1AE5A8B7FC04}" presName="textRect" presStyleLbl="revTx" presStyleIdx="4" presStyleCnt="5">
        <dgm:presLayoutVars>
          <dgm:chMax val="1"/>
          <dgm:chPref val="1"/>
        </dgm:presLayoutVars>
      </dgm:prSet>
      <dgm:spPr/>
    </dgm:pt>
  </dgm:ptLst>
  <dgm:cxnLst>
    <dgm:cxn modelId="{E8F83531-24A9-402F-9E43-2157A523FF7E}" type="presOf" srcId="{1CE427FA-C539-4C9D-B9AC-46FDD3E077BA}" destId="{65042FFF-A612-4AE1-A87C-B7958BFB8288}" srcOrd="0" destOrd="0" presId="urn:microsoft.com/office/officeart/2018/2/layout/IconLabelList"/>
    <dgm:cxn modelId="{0F9F2A32-DEF8-4A73-BF85-0199E4F397BE}" srcId="{1CE427FA-C539-4C9D-B9AC-46FDD3E077BA}" destId="{DA7FA2A9-0837-4862-8F7E-969A65389E53}" srcOrd="2" destOrd="0" parTransId="{66B2E2F6-84E0-4680-BA3E-255C89651287}" sibTransId="{350E010E-A549-4DA6-B146-99D1E8A81203}"/>
    <dgm:cxn modelId="{9280F950-936D-4387-ACBC-DE6AA8B0EBAD}" srcId="{1CE427FA-C539-4C9D-B9AC-46FDD3E077BA}" destId="{C8CD1FB5-3C2E-43A9-BD8E-4D24560E55B2}" srcOrd="3" destOrd="0" parTransId="{9686B150-1473-48B2-B6F0-BCA4F5F865B3}" sibTransId="{55636396-87DC-45C2-9235-9266AA9A1E1A}"/>
    <dgm:cxn modelId="{4C313254-CB7B-42EF-B364-2F6A15FFB683}" type="presOf" srcId="{4FBE7DB9-A79C-4F01-A784-7B329571AEE1}" destId="{AB640D1E-9412-402A-8F56-22D719CCD05D}" srcOrd="0" destOrd="0" presId="urn:microsoft.com/office/officeart/2018/2/layout/IconLabelList"/>
    <dgm:cxn modelId="{300D2E78-5623-49B3-9352-A9722683431E}" type="presOf" srcId="{C8CD1FB5-3C2E-43A9-BD8E-4D24560E55B2}" destId="{E8774251-C020-49A7-B263-6A5E56F8394F}" srcOrd="0" destOrd="0" presId="urn:microsoft.com/office/officeart/2018/2/layout/IconLabelList"/>
    <dgm:cxn modelId="{474AED7A-2CFE-4CDE-B1A4-C3EBFF6BBE93}" srcId="{1CE427FA-C539-4C9D-B9AC-46FDD3E077BA}" destId="{AD89E3A2-E49E-4F49-9689-1AE5A8B7FC04}" srcOrd="4" destOrd="0" parTransId="{60227DF8-808D-47BF-8EAD-2BF7F4256CA5}" sibTransId="{A26685F9-F2A6-4405-A5E7-B7D21E714D98}"/>
    <dgm:cxn modelId="{CE1A329C-7274-4F5C-B678-9286FB7E5654}" type="presOf" srcId="{AFCCD6E4-CA73-4CA3-B6B2-D2415CACA758}" destId="{7D433830-A908-479C-A07A-2B05F178E0FA}" srcOrd="0" destOrd="0" presId="urn:microsoft.com/office/officeart/2018/2/layout/IconLabelList"/>
    <dgm:cxn modelId="{0D320B9E-402C-4458-8FCA-0B84BDA52FDA}" type="presOf" srcId="{DA7FA2A9-0837-4862-8F7E-969A65389E53}" destId="{7685792F-2743-4126-AE40-2C952866AF9A}" srcOrd="0" destOrd="0" presId="urn:microsoft.com/office/officeart/2018/2/layout/IconLabelList"/>
    <dgm:cxn modelId="{E93BA4C3-F3BD-420B-9D68-CABB4D753217}" srcId="{1CE427FA-C539-4C9D-B9AC-46FDD3E077BA}" destId="{AFCCD6E4-CA73-4CA3-B6B2-D2415CACA758}" srcOrd="1" destOrd="0" parTransId="{02CF1C83-C2AF-4EA0-8737-2DBC8B9C2653}" sibTransId="{8BBDA503-AC94-4E11-AFF0-1DE940A676B5}"/>
    <dgm:cxn modelId="{6C1183E5-374D-4E58-A9D5-3274A643FC43}" type="presOf" srcId="{AD89E3A2-E49E-4F49-9689-1AE5A8B7FC04}" destId="{EC995069-F7D5-4B4D-9113-F4AE77E7FD54}" srcOrd="0" destOrd="0" presId="urn:microsoft.com/office/officeart/2018/2/layout/IconLabelList"/>
    <dgm:cxn modelId="{027271F7-BDEF-42E2-9AE1-D105FCDD588D}" srcId="{1CE427FA-C539-4C9D-B9AC-46FDD3E077BA}" destId="{4FBE7DB9-A79C-4F01-A784-7B329571AEE1}" srcOrd="0" destOrd="0" parTransId="{0A884E6E-F6A0-4A58-BECD-1D3B2FFEFCB7}" sibTransId="{4D61EBB9-9B80-4422-932D-900947D38502}"/>
    <dgm:cxn modelId="{F578549A-6093-44CF-AECB-4118B32435A2}" type="presParOf" srcId="{65042FFF-A612-4AE1-A87C-B7958BFB8288}" destId="{2A9B265B-C803-4979-BFBC-28ECF7B973CB}" srcOrd="0" destOrd="0" presId="urn:microsoft.com/office/officeart/2018/2/layout/IconLabelList"/>
    <dgm:cxn modelId="{6FF52E61-8E42-41E1-BA8E-2D075D02C9FF}" type="presParOf" srcId="{2A9B265B-C803-4979-BFBC-28ECF7B973CB}" destId="{387D137A-B31F-4228-963E-D1840CD0E428}" srcOrd="0" destOrd="0" presId="urn:microsoft.com/office/officeart/2018/2/layout/IconLabelList"/>
    <dgm:cxn modelId="{CC651A3F-8811-468B-BB8D-D7A977906400}" type="presParOf" srcId="{2A9B265B-C803-4979-BFBC-28ECF7B973CB}" destId="{DCB511AA-4872-46F1-AA75-D4BDD06725BC}" srcOrd="1" destOrd="0" presId="urn:microsoft.com/office/officeart/2018/2/layout/IconLabelList"/>
    <dgm:cxn modelId="{B9F5314A-D924-485A-9EDC-8072158F3832}" type="presParOf" srcId="{2A9B265B-C803-4979-BFBC-28ECF7B973CB}" destId="{AB640D1E-9412-402A-8F56-22D719CCD05D}" srcOrd="2" destOrd="0" presId="urn:microsoft.com/office/officeart/2018/2/layout/IconLabelList"/>
    <dgm:cxn modelId="{7EFB8FFC-E0DC-42A7-A117-94EDC3264C17}" type="presParOf" srcId="{65042FFF-A612-4AE1-A87C-B7958BFB8288}" destId="{CB863A6F-9078-4519-BB3F-79BAA6019F2E}" srcOrd="1" destOrd="0" presId="urn:microsoft.com/office/officeart/2018/2/layout/IconLabelList"/>
    <dgm:cxn modelId="{97D30EAE-49FC-429B-A229-AAE39E2E3A4E}" type="presParOf" srcId="{65042FFF-A612-4AE1-A87C-B7958BFB8288}" destId="{AC11DEAD-8F4A-4263-AD45-716F18B90A7C}" srcOrd="2" destOrd="0" presId="urn:microsoft.com/office/officeart/2018/2/layout/IconLabelList"/>
    <dgm:cxn modelId="{66CFC68D-1F54-419F-A65C-12F869835FD0}" type="presParOf" srcId="{AC11DEAD-8F4A-4263-AD45-716F18B90A7C}" destId="{F723482A-0414-4F76-8853-EADEFA46553C}" srcOrd="0" destOrd="0" presId="urn:microsoft.com/office/officeart/2018/2/layout/IconLabelList"/>
    <dgm:cxn modelId="{0EF4777C-01F3-4BA5-9E49-47B4F04A87BE}" type="presParOf" srcId="{AC11DEAD-8F4A-4263-AD45-716F18B90A7C}" destId="{1350D85C-1BB0-49FB-ADE9-A4404BF562E6}" srcOrd="1" destOrd="0" presId="urn:microsoft.com/office/officeart/2018/2/layout/IconLabelList"/>
    <dgm:cxn modelId="{E2693ABA-6B47-4D1D-A389-38AD61CDFCBB}" type="presParOf" srcId="{AC11DEAD-8F4A-4263-AD45-716F18B90A7C}" destId="{7D433830-A908-479C-A07A-2B05F178E0FA}" srcOrd="2" destOrd="0" presId="urn:microsoft.com/office/officeart/2018/2/layout/IconLabelList"/>
    <dgm:cxn modelId="{D6C018D1-39DF-424C-9900-72B4E2A5F937}" type="presParOf" srcId="{65042FFF-A612-4AE1-A87C-B7958BFB8288}" destId="{ADDFE579-2D4A-4DC9-B049-0CE938D6EFE4}" srcOrd="3" destOrd="0" presId="urn:microsoft.com/office/officeart/2018/2/layout/IconLabelList"/>
    <dgm:cxn modelId="{738B2084-D6B3-4624-9DA4-2A875EBE046D}" type="presParOf" srcId="{65042FFF-A612-4AE1-A87C-B7958BFB8288}" destId="{C71DDFCF-A227-44B2-88C7-51B99B625728}" srcOrd="4" destOrd="0" presId="urn:microsoft.com/office/officeart/2018/2/layout/IconLabelList"/>
    <dgm:cxn modelId="{09F3CA86-977B-4B14-A85B-99CE4E017BD3}" type="presParOf" srcId="{C71DDFCF-A227-44B2-88C7-51B99B625728}" destId="{924DBABD-CAED-4EC4-B794-F43CCBC2355B}" srcOrd="0" destOrd="0" presId="urn:microsoft.com/office/officeart/2018/2/layout/IconLabelList"/>
    <dgm:cxn modelId="{909B5547-D8A9-4FCE-97BA-1696E36DD35E}" type="presParOf" srcId="{C71DDFCF-A227-44B2-88C7-51B99B625728}" destId="{2359A95A-4811-4629-8C52-6826FBFE4EC9}" srcOrd="1" destOrd="0" presId="urn:microsoft.com/office/officeart/2018/2/layout/IconLabelList"/>
    <dgm:cxn modelId="{6ACFB3FF-89AE-4835-9CD8-B1E527692FAF}" type="presParOf" srcId="{C71DDFCF-A227-44B2-88C7-51B99B625728}" destId="{7685792F-2743-4126-AE40-2C952866AF9A}" srcOrd="2" destOrd="0" presId="urn:microsoft.com/office/officeart/2018/2/layout/IconLabelList"/>
    <dgm:cxn modelId="{E45BCDFB-A4F1-4E71-B096-78F8119D2F5A}" type="presParOf" srcId="{65042FFF-A612-4AE1-A87C-B7958BFB8288}" destId="{53C42FD5-B03D-4F88-8E7E-720A6DA6BBA6}" srcOrd="5" destOrd="0" presId="urn:microsoft.com/office/officeart/2018/2/layout/IconLabelList"/>
    <dgm:cxn modelId="{EDB021AB-B7AA-4BE7-B648-A87F7749E2F5}" type="presParOf" srcId="{65042FFF-A612-4AE1-A87C-B7958BFB8288}" destId="{510B6E8B-37E7-4350-8B49-3603C2997C6A}" srcOrd="6" destOrd="0" presId="urn:microsoft.com/office/officeart/2018/2/layout/IconLabelList"/>
    <dgm:cxn modelId="{98C72182-1473-41B3-8F34-A4DF41F21BB7}" type="presParOf" srcId="{510B6E8B-37E7-4350-8B49-3603C2997C6A}" destId="{533E4440-2807-4161-8E4A-764DDBC3BC73}" srcOrd="0" destOrd="0" presId="urn:microsoft.com/office/officeart/2018/2/layout/IconLabelList"/>
    <dgm:cxn modelId="{23906FBF-6BAE-4534-A648-613F0E1C47BD}" type="presParOf" srcId="{510B6E8B-37E7-4350-8B49-3603C2997C6A}" destId="{27129C5C-20DF-4506-8599-A5903247BD18}" srcOrd="1" destOrd="0" presId="urn:microsoft.com/office/officeart/2018/2/layout/IconLabelList"/>
    <dgm:cxn modelId="{C3EEFC4F-3618-4074-B9EA-FE6E6E5F2079}" type="presParOf" srcId="{510B6E8B-37E7-4350-8B49-3603C2997C6A}" destId="{E8774251-C020-49A7-B263-6A5E56F8394F}" srcOrd="2" destOrd="0" presId="urn:microsoft.com/office/officeart/2018/2/layout/IconLabelList"/>
    <dgm:cxn modelId="{6C88E3A8-73ED-4D11-BA8F-9A005C333B7B}" type="presParOf" srcId="{65042FFF-A612-4AE1-A87C-B7958BFB8288}" destId="{DF881D08-4A95-4827-93B0-BE900869816B}" srcOrd="7" destOrd="0" presId="urn:microsoft.com/office/officeart/2018/2/layout/IconLabelList"/>
    <dgm:cxn modelId="{9B4CF9AD-5484-4783-9BE1-5515BB315BB3}" type="presParOf" srcId="{65042FFF-A612-4AE1-A87C-B7958BFB8288}" destId="{51F8FC92-208B-4F17-B3BD-C12CA4C6BD6D}" srcOrd="8" destOrd="0" presId="urn:microsoft.com/office/officeart/2018/2/layout/IconLabelList"/>
    <dgm:cxn modelId="{5E3893AA-C79C-4C95-B53F-DA5714A6FA07}" type="presParOf" srcId="{51F8FC92-208B-4F17-B3BD-C12CA4C6BD6D}" destId="{5AB11795-B004-4C7A-BF78-8A116D6A8D9D}" srcOrd="0" destOrd="0" presId="urn:microsoft.com/office/officeart/2018/2/layout/IconLabelList"/>
    <dgm:cxn modelId="{3AD6B503-C4FD-482F-8BA8-A605536FC2DA}" type="presParOf" srcId="{51F8FC92-208B-4F17-B3BD-C12CA4C6BD6D}" destId="{AB36B99B-F80F-4408-AA30-2C8AA3AE70CB}" srcOrd="1" destOrd="0" presId="urn:microsoft.com/office/officeart/2018/2/layout/IconLabelList"/>
    <dgm:cxn modelId="{AD780F77-E991-4D23-A2C5-A9AF43B48D86}" type="presParOf" srcId="{51F8FC92-208B-4F17-B3BD-C12CA4C6BD6D}" destId="{EC995069-F7D5-4B4D-9113-F4AE77E7FD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9E3EDB-5ACD-4DFC-A25C-61538AF7C7B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3AF4E0DC-F550-451B-8744-9D78CEF6492E}">
      <dgm:prSet/>
      <dgm:spPr/>
      <dgm:t>
        <a:bodyPr/>
        <a:lstStyle/>
        <a:p>
          <a:r>
            <a:rPr lang="en-US"/>
            <a:t>Easy to share documents with anyone using email or link.</a:t>
          </a:r>
        </a:p>
      </dgm:t>
    </dgm:pt>
    <dgm:pt modelId="{8A69BBE1-540F-44FE-B8E5-24691E7190DB}" type="parTrans" cxnId="{A9D26E56-796B-4879-BA74-3EFD440D2AAF}">
      <dgm:prSet/>
      <dgm:spPr/>
      <dgm:t>
        <a:bodyPr/>
        <a:lstStyle/>
        <a:p>
          <a:endParaRPr lang="en-US"/>
        </a:p>
      </dgm:t>
    </dgm:pt>
    <dgm:pt modelId="{A4D8CB84-52A8-4E62-8165-DE6D5BD4EC00}" type="sibTrans" cxnId="{A9D26E56-796B-4879-BA74-3EFD440D2AAF}">
      <dgm:prSet/>
      <dgm:spPr/>
      <dgm:t>
        <a:bodyPr/>
        <a:lstStyle/>
        <a:p>
          <a:endParaRPr lang="en-US"/>
        </a:p>
      </dgm:t>
    </dgm:pt>
    <dgm:pt modelId="{3FCDDDC3-26C6-443F-A8BC-B7C05E0DF2EF}">
      <dgm:prSet/>
      <dgm:spPr/>
      <dgm:t>
        <a:bodyPr/>
        <a:lstStyle/>
        <a:p>
          <a:r>
            <a:rPr lang="en-US"/>
            <a:t>Multiple users can edit simultaneously.</a:t>
          </a:r>
        </a:p>
      </dgm:t>
    </dgm:pt>
    <dgm:pt modelId="{EFF0680A-8F6F-400A-9AE5-E3B65D591F1B}" type="parTrans" cxnId="{90410014-AEA0-433C-BFA4-0B3B5B683048}">
      <dgm:prSet/>
      <dgm:spPr/>
      <dgm:t>
        <a:bodyPr/>
        <a:lstStyle/>
        <a:p>
          <a:endParaRPr lang="en-US"/>
        </a:p>
      </dgm:t>
    </dgm:pt>
    <dgm:pt modelId="{8F1119BA-7EB0-4821-AFE5-73B1D03C70E0}" type="sibTrans" cxnId="{90410014-AEA0-433C-BFA4-0B3B5B683048}">
      <dgm:prSet/>
      <dgm:spPr/>
      <dgm:t>
        <a:bodyPr/>
        <a:lstStyle/>
        <a:p>
          <a:endParaRPr lang="en-US"/>
        </a:p>
      </dgm:t>
    </dgm:pt>
    <dgm:pt modelId="{5DCB4B08-B628-463B-8058-1EFBBCFF7995}">
      <dgm:prSet/>
      <dgm:spPr/>
      <dgm:t>
        <a:bodyPr/>
        <a:lstStyle/>
        <a:p>
          <a:r>
            <a:rPr lang="en-US"/>
            <a:t>Changes are tracked with a version history.</a:t>
          </a:r>
        </a:p>
      </dgm:t>
    </dgm:pt>
    <dgm:pt modelId="{1FD6ADB8-D154-4F31-8AE8-5C722818F08C}" type="parTrans" cxnId="{FF311C21-6BAA-4925-82A1-66040EC350AD}">
      <dgm:prSet/>
      <dgm:spPr/>
      <dgm:t>
        <a:bodyPr/>
        <a:lstStyle/>
        <a:p>
          <a:endParaRPr lang="en-US"/>
        </a:p>
      </dgm:t>
    </dgm:pt>
    <dgm:pt modelId="{23CCA313-F967-498F-8F15-2E073E889AA5}" type="sibTrans" cxnId="{FF311C21-6BAA-4925-82A1-66040EC350AD}">
      <dgm:prSet/>
      <dgm:spPr/>
      <dgm:t>
        <a:bodyPr/>
        <a:lstStyle/>
        <a:p>
          <a:endParaRPr lang="en-US"/>
        </a:p>
      </dgm:t>
    </dgm:pt>
    <dgm:pt modelId="{9971C74C-3180-44FF-BFF5-F26B4886ED84}">
      <dgm:prSet/>
      <dgm:spPr/>
      <dgm:t>
        <a:bodyPr/>
        <a:lstStyle/>
        <a:p>
          <a:r>
            <a:rPr lang="en-US"/>
            <a:t>Allow commenting and suggestions without editing.</a:t>
          </a:r>
        </a:p>
      </dgm:t>
    </dgm:pt>
    <dgm:pt modelId="{1B8DFF6B-D2A9-4E26-814F-97C74690DD20}" type="parTrans" cxnId="{F827AAB7-11F4-44A0-9E1D-C51245323F7E}">
      <dgm:prSet/>
      <dgm:spPr/>
      <dgm:t>
        <a:bodyPr/>
        <a:lstStyle/>
        <a:p>
          <a:endParaRPr lang="en-US"/>
        </a:p>
      </dgm:t>
    </dgm:pt>
    <dgm:pt modelId="{75F6426C-63B1-4C85-A5FD-F28B3B1AF2A4}" type="sibTrans" cxnId="{F827AAB7-11F4-44A0-9E1D-C51245323F7E}">
      <dgm:prSet/>
      <dgm:spPr/>
      <dgm:t>
        <a:bodyPr/>
        <a:lstStyle/>
        <a:p>
          <a:endParaRPr lang="en-US"/>
        </a:p>
      </dgm:t>
    </dgm:pt>
    <dgm:pt modelId="{54389F7F-4B85-4BC4-B020-BE04438E7DAE}">
      <dgm:prSet/>
      <dgm:spPr/>
      <dgm:t>
        <a:bodyPr/>
        <a:lstStyle/>
        <a:p>
          <a:r>
            <a:rPr lang="en-US"/>
            <a:t>Provides options for setting granular permissions (view, comment, edit).</a:t>
          </a:r>
        </a:p>
      </dgm:t>
    </dgm:pt>
    <dgm:pt modelId="{9C3C2B3B-209F-425F-940F-7825ED32705D}" type="parTrans" cxnId="{2C7E6AD5-0803-40DE-8158-582D1CD5D965}">
      <dgm:prSet/>
      <dgm:spPr/>
      <dgm:t>
        <a:bodyPr/>
        <a:lstStyle/>
        <a:p>
          <a:endParaRPr lang="en-US"/>
        </a:p>
      </dgm:t>
    </dgm:pt>
    <dgm:pt modelId="{BBA578CF-A1CD-4E0D-B0F0-3A5CC16EDBB9}" type="sibTrans" cxnId="{2C7E6AD5-0803-40DE-8158-582D1CD5D965}">
      <dgm:prSet/>
      <dgm:spPr/>
      <dgm:t>
        <a:bodyPr/>
        <a:lstStyle/>
        <a:p>
          <a:endParaRPr lang="en-US"/>
        </a:p>
      </dgm:t>
    </dgm:pt>
    <dgm:pt modelId="{E3436376-00FD-B544-B9CF-8B7520651F37}" type="pres">
      <dgm:prSet presAssocID="{FD9E3EDB-5ACD-4DFC-A25C-61538AF7C7BA}" presName="outerComposite" presStyleCnt="0">
        <dgm:presLayoutVars>
          <dgm:chMax val="5"/>
          <dgm:dir/>
          <dgm:resizeHandles val="exact"/>
        </dgm:presLayoutVars>
      </dgm:prSet>
      <dgm:spPr/>
    </dgm:pt>
    <dgm:pt modelId="{EC5ACCDD-E515-7A4A-A0AC-58E02406732C}" type="pres">
      <dgm:prSet presAssocID="{FD9E3EDB-5ACD-4DFC-A25C-61538AF7C7BA}" presName="dummyMaxCanvas" presStyleCnt="0">
        <dgm:presLayoutVars/>
      </dgm:prSet>
      <dgm:spPr/>
    </dgm:pt>
    <dgm:pt modelId="{625B29B5-3AA7-5149-9CD7-EE822C329C4F}" type="pres">
      <dgm:prSet presAssocID="{FD9E3EDB-5ACD-4DFC-A25C-61538AF7C7BA}" presName="FiveNodes_1" presStyleLbl="node1" presStyleIdx="0" presStyleCnt="5">
        <dgm:presLayoutVars>
          <dgm:bulletEnabled val="1"/>
        </dgm:presLayoutVars>
      </dgm:prSet>
      <dgm:spPr/>
    </dgm:pt>
    <dgm:pt modelId="{11BA13C8-36C9-F94D-9E32-21E696082109}" type="pres">
      <dgm:prSet presAssocID="{FD9E3EDB-5ACD-4DFC-A25C-61538AF7C7BA}" presName="FiveNodes_2" presStyleLbl="node1" presStyleIdx="1" presStyleCnt="5">
        <dgm:presLayoutVars>
          <dgm:bulletEnabled val="1"/>
        </dgm:presLayoutVars>
      </dgm:prSet>
      <dgm:spPr/>
    </dgm:pt>
    <dgm:pt modelId="{1ADE0A9B-D770-894F-8B5B-2971B8FCCEAD}" type="pres">
      <dgm:prSet presAssocID="{FD9E3EDB-5ACD-4DFC-A25C-61538AF7C7BA}" presName="FiveNodes_3" presStyleLbl="node1" presStyleIdx="2" presStyleCnt="5">
        <dgm:presLayoutVars>
          <dgm:bulletEnabled val="1"/>
        </dgm:presLayoutVars>
      </dgm:prSet>
      <dgm:spPr/>
    </dgm:pt>
    <dgm:pt modelId="{5F7FCCB7-0A1E-7F4A-8892-2D2F1637E036}" type="pres">
      <dgm:prSet presAssocID="{FD9E3EDB-5ACD-4DFC-A25C-61538AF7C7BA}" presName="FiveNodes_4" presStyleLbl="node1" presStyleIdx="3" presStyleCnt="5">
        <dgm:presLayoutVars>
          <dgm:bulletEnabled val="1"/>
        </dgm:presLayoutVars>
      </dgm:prSet>
      <dgm:spPr/>
    </dgm:pt>
    <dgm:pt modelId="{43D603A7-0596-E343-822E-9700B413E39E}" type="pres">
      <dgm:prSet presAssocID="{FD9E3EDB-5ACD-4DFC-A25C-61538AF7C7BA}" presName="FiveNodes_5" presStyleLbl="node1" presStyleIdx="4" presStyleCnt="5">
        <dgm:presLayoutVars>
          <dgm:bulletEnabled val="1"/>
        </dgm:presLayoutVars>
      </dgm:prSet>
      <dgm:spPr/>
    </dgm:pt>
    <dgm:pt modelId="{9048E60F-8B9D-FD48-8CE9-8616E7A56BB7}" type="pres">
      <dgm:prSet presAssocID="{FD9E3EDB-5ACD-4DFC-A25C-61538AF7C7BA}" presName="FiveConn_1-2" presStyleLbl="fgAccFollowNode1" presStyleIdx="0" presStyleCnt="4">
        <dgm:presLayoutVars>
          <dgm:bulletEnabled val="1"/>
        </dgm:presLayoutVars>
      </dgm:prSet>
      <dgm:spPr/>
    </dgm:pt>
    <dgm:pt modelId="{26F25764-7043-A64B-B9F8-41DD4BA912D1}" type="pres">
      <dgm:prSet presAssocID="{FD9E3EDB-5ACD-4DFC-A25C-61538AF7C7BA}" presName="FiveConn_2-3" presStyleLbl="fgAccFollowNode1" presStyleIdx="1" presStyleCnt="4">
        <dgm:presLayoutVars>
          <dgm:bulletEnabled val="1"/>
        </dgm:presLayoutVars>
      </dgm:prSet>
      <dgm:spPr/>
    </dgm:pt>
    <dgm:pt modelId="{3C3A5AE7-1D99-1D40-B97A-5BA7B522848B}" type="pres">
      <dgm:prSet presAssocID="{FD9E3EDB-5ACD-4DFC-A25C-61538AF7C7BA}" presName="FiveConn_3-4" presStyleLbl="fgAccFollowNode1" presStyleIdx="2" presStyleCnt="4">
        <dgm:presLayoutVars>
          <dgm:bulletEnabled val="1"/>
        </dgm:presLayoutVars>
      </dgm:prSet>
      <dgm:spPr/>
    </dgm:pt>
    <dgm:pt modelId="{2B6BA7EF-6438-174D-9F4C-08DC156525D6}" type="pres">
      <dgm:prSet presAssocID="{FD9E3EDB-5ACD-4DFC-A25C-61538AF7C7BA}" presName="FiveConn_4-5" presStyleLbl="fgAccFollowNode1" presStyleIdx="3" presStyleCnt="4">
        <dgm:presLayoutVars>
          <dgm:bulletEnabled val="1"/>
        </dgm:presLayoutVars>
      </dgm:prSet>
      <dgm:spPr/>
    </dgm:pt>
    <dgm:pt modelId="{6D85161E-08C3-6745-A28D-45338E2112C3}" type="pres">
      <dgm:prSet presAssocID="{FD9E3EDB-5ACD-4DFC-A25C-61538AF7C7BA}" presName="FiveNodes_1_text" presStyleLbl="node1" presStyleIdx="4" presStyleCnt="5">
        <dgm:presLayoutVars>
          <dgm:bulletEnabled val="1"/>
        </dgm:presLayoutVars>
      </dgm:prSet>
      <dgm:spPr/>
    </dgm:pt>
    <dgm:pt modelId="{85D38673-9CEF-F94C-9628-C5938FFAE58E}" type="pres">
      <dgm:prSet presAssocID="{FD9E3EDB-5ACD-4DFC-A25C-61538AF7C7BA}" presName="FiveNodes_2_text" presStyleLbl="node1" presStyleIdx="4" presStyleCnt="5">
        <dgm:presLayoutVars>
          <dgm:bulletEnabled val="1"/>
        </dgm:presLayoutVars>
      </dgm:prSet>
      <dgm:spPr/>
    </dgm:pt>
    <dgm:pt modelId="{51EB507B-5145-8E48-8816-C5EEE697DD58}" type="pres">
      <dgm:prSet presAssocID="{FD9E3EDB-5ACD-4DFC-A25C-61538AF7C7BA}" presName="FiveNodes_3_text" presStyleLbl="node1" presStyleIdx="4" presStyleCnt="5">
        <dgm:presLayoutVars>
          <dgm:bulletEnabled val="1"/>
        </dgm:presLayoutVars>
      </dgm:prSet>
      <dgm:spPr/>
    </dgm:pt>
    <dgm:pt modelId="{5DD65BE2-7152-FE48-8EF1-723AF14CCAA8}" type="pres">
      <dgm:prSet presAssocID="{FD9E3EDB-5ACD-4DFC-A25C-61538AF7C7BA}" presName="FiveNodes_4_text" presStyleLbl="node1" presStyleIdx="4" presStyleCnt="5">
        <dgm:presLayoutVars>
          <dgm:bulletEnabled val="1"/>
        </dgm:presLayoutVars>
      </dgm:prSet>
      <dgm:spPr/>
    </dgm:pt>
    <dgm:pt modelId="{CEC72AA1-CDCD-F74C-AC25-1FCBBD34B6DA}" type="pres">
      <dgm:prSet presAssocID="{FD9E3EDB-5ACD-4DFC-A25C-61538AF7C7BA}" presName="FiveNodes_5_text" presStyleLbl="node1" presStyleIdx="4" presStyleCnt="5">
        <dgm:presLayoutVars>
          <dgm:bulletEnabled val="1"/>
        </dgm:presLayoutVars>
      </dgm:prSet>
      <dgm:spPr/>
    </dgm:pt>
  </dgm:ptLst>
  <dgm:cxnLst>
    <dgm:cxn modelId="{CC1EC40A-98E6-4748-83FF-E2456571B915}" type="presOf" srcId="{A4D8CB84-52A8-4E62-8165-DE6D5BD4EC00}" destId="{9048E60F-8B9D-FD48-8CE9-8616E7A56BB7}" srcOrd="0" destOrd="0" presId="urn:microsoft.com/office/officeart/2005/8/layout/vProcess5"/>
    <dgm:cxn modelId="{90410014-AEA0-433C-BFA4-0B3B5B683048}" srcId="{FD9E3EDB-5ACD-4DFC-A25C-61538AF7C7BA}" destId="{3FCDDDC3-26C6-443F-A8BC-B7C05E0DF2EF}" srcOrd="1" destOrd="0" parTransId="{EFF0680A-8F6F-400A-9AE5-E3B65D591F1B}" sibTransId="{8F1119BA-7EB0-4821-AFE5-73B1D03C70E0}"/>
    <dgm:cxn modelId="{AD2C511D-2CE8-9747-A40B-2937068F7437}" type="presOf" srcId="{54389F7F-4B85-4BC4-B020-BE04438E7DAE}" destId="{CEC72AA1-CDCD-F74C-AC25-1FCBBD34B6DA}" srcOrd="1" destOrd="0" presId="urn:microsoft.com/office/officeart/2005/8/layout/vProcess5"/>
    <dgm:cxn modelId="{FF311C21-6BAA-4925-82A1-66040EC350AD}" srcId="{FD9E3EDB-5ACD-4DFC-A25C-61538AF7C7BA}" destId="{5DCB4B08-B628-463B-8058-1EFBBCFF7995}" srcOrd="2" destOrd="0" parTransId="{1FD6ADB8-D154-4F31-8AE8-5C722818F08C}" sibTransId="{23CCA313-F967-498F-8F15-2E073E889AA5}"/>
    <dgm:cxn modelId="{BAFEE225-17CF-9742-81A0-9D6F11D0E424}" type="presOf" srcId="{5DCB4B08-B628-463B-8058-1EFBBCFF7995}" destId="{51EB507B-5145-8E48-8816-C5EEE697DD58}" srcOrd="1" destOrd="0" presId="urn:microsoft.com/office/officeart/2005/8/layout/vProcess5"/>
    <dgm:cxn modelId="{DAB51235-FFB6-D54A-9484-29C16FE82746}" type="presOf" srcId="{3FCDDDC3-26C6-443F-A8BC-B7C05E0DF2EF}" destId="{85D38673-9CEF-F94C-9628-C5938FFAE58E}" srcOrd="1" destOrd="0" presId="urn:microsoft.com/office/officeart/2005/8/layout/vProcess5"/>
    <dgm:cxn modelId="{063AC93E-3827-5747-B16C-71A45FCF3B7A}" type="presOf" srcId="{9971C74C-3180-44FF-BFF5-F26B4886ED84}" destId="{5F7FCCB7-0A1E-7F4A-8892-2D2F1637E036}" srcOrd="0" destOrd="0" presId="urn:microsoft.com/office/officeart/2005/8/layout/vProcess5"/>
    <dgm:cxn modelId="{BC91A751-06C9-274C-8C95-C2AB06616D6B}" type="presOf" srcId="{9971C74C-3180-44FF-BFF5-F26B4886ED84}" destId="{5DD65BE2-7152-FE48-8EF1-723AF14CCAA8}" srcOrd="1" destOrd="0" presId="urn:microsoft.com/office/officeart/2005/8/layout/vProcess5"/>
    <dgm:cxn modelId="{A9D26E56-796B-4879-BA74-3EFD440D2AAF}" srcId="{FD9E3EDB-5ACD-4DFC-A25C-61538AF7C7BA}" destId="{3AF4E0DC-F550-451B-8744-9D78CEF6492E}" srcOrd="0" destOrd="0" parTransId="{8A69BBE1-540F-44FE-B8E5-24691E7190DB}" sibTransId="{A4D8CB84-52A8-4E62-8165-DE6D5BD4EC00}"/>
    <dgm:cxn modelId="{EC69E77C-6012-3D4C-8701-4BB68337EB5A}" type="presOf" srcId="{3AF4E0DC-F550-451B-8744-9D78CEF6492E}" destId="{625B29B5-3AA7-5149-9CD7-EE822C329C4F}" srcOrd="0" destOrd="0" presId="urn:microsoft.com/office/officeart/2005/8/layout/vProcess5"/>
    <dgm:cxn modelId="{2EAD769F-4662-0D45-86F3-3D9C4DA480FE}" type="presOf" srcId="{23CCA313-F967-498F-8F15-2E073E889AA5}" destId="{3C3A5AE7-1D99-1D40-B97A-5BA7B522848B}" srcOrd="0" destOrd="0" presId="urn:microsoft.com/office/officeart/2005/8/layout/vProcess5"/>
    <dgm:cxn modelId="{5625A9A6-E692-2A4D-9415-C3ABA3F560C5}" type="presOf" srcId="{5DCB4B08-B628-463B-8058-1EFBBCFF7995}" destId="{1ADE0A9B-D770-894F-8B5B-2971B8FCCEAD}" srcOrd="0" destOrd="0" presId="urn:microsoft.com/office/officeart/2005/8/layout/vProcess5"/>
    <dgm:cxn modelId="{4D31A2AF-3D4B-AA49-A48B-44B303599F85}" type="presOf" srcId="{FD9E3EDB-5ACD-4DFC-A25C-61538AF7C7BA}" destId="{E3436376-00FD-B544-B9CF-8B7520651F37}" srcOrd="0" destOrd="0" presId="urn:microsoft.com/office/officeart/2005/8/layout/vProcess5"/>
    <dgm:cxn modelId="{F827AAB7-11F4-44A0-9E1D-C51245323F7E}" srcId="{FD9E3EDB-5ACD-4DFC-A25C-61538AF7C7BA}" destId="{9971C74C-3180-44FF-BFF5-F26B4886ED84}" srcOrd="3" destOrd="0" parTransId="{1B8DFF6B-D2A9-4E26-814F-97C74690DD20}" sibTransId="{75F6426C-63B1-4C85-A5FD-F28B3B1AF2A4}"/>
    <dgm:cxn modelId="{944571BA-2D8D-6547-8187-96CF2FDCB7AD}" type="presOf" srcId="{54389F7F-4B85-4BC4-B020-BE04438E7DAE}" destId="{43D603A7-0596-E343-822E-9700B413E39E}" srcOrd="0" destOrd="0" presId="urn:microsoft.com/office/officeart/2005/8/layout/vProcess5"/>
    <dgm:cxn modelId="{94DAD3BB-B834-E045-89BA-2772F5C78533}" type="presOf" srcId="{3FCDDDC3-26C6-443F-A8BC-B7C05E0DF2EF}" destId="{11BA13C8-36C9-F94D-9E32-21E696082109}" srcOrd="0" destOrd="0" presId="urn:microsoft.com/office/officeart/2005/8/layout/vProcess5"/>
    <dgm:cxn modelId="{D4FFA1BE-5CE6-2042-BE41-B88BC41730EF}" type="presOf" srcId="{75F6426C-63B1-4C85-A5FD-F28B3B1AF2A4}" destId="{2B6BA7EF-6438-174D-9F4C-08DC156525D6}" srcOrd="0" destOrd="0" presId="urn:microsoft.com/office/officeart/2005/8/layout/vProcess5"/>
    <dgm:cxn modelId="{56A49ED2-7B97-DA4B-A603-13462FEAEEE8}" type="presOf" srcId="{8F1119BA-7EB0-4821-AFE5-73B1D03C70E0}" destId="{26F25764-7043-A64B-B9F8-41DD4BA912D1}" srcOrd="0" destOrd="0" presId="urn:microsoft.com/office/officeart/2005/8/layout/vProcess5"/>
    <dgm:cxn modelId="{2C7E6AD5-0803-40DE-8158-582D1CD5D965}" srcId="{FD9E3EDB-5ACD-4DFC-A25C-61538AF7C7BA}" destId="{54389F7F-4B85-4BC4-B020-BE04438E7DAE}" srcOrd="4" destOrd="0" parTransId="{9C3C2B3B-209F-425F-940F-7825ED32705D}" sibTransId="{BBA578CF-A1CD-4E0D-B0F0-3A5CC16EDBB9}"/>
    <dgm:cxn modelId="{7D4545FC-0985-FC48-9E2A-3286BA6D3BA0}" type="presOf" srcId="{3AF4E0DC-F550-451B-8744-9D78CEF6492E}" destId="{6D85161E-08C3-6745-A28D-45338E2112C3}" srcOrd="1" destOrd="0" presId="urn:microsoft.com/office/officeart/2005/8/layout/vProcess5"/>
    <dgm:cxn modelId="{1B02DCBE-1749-D84A-8313-CACA3DBF2381}" type="presParOf" srcId="{E3436376-00FD-B544-B9CF-8B7520651F37}" destId="{EC5ACCDD-E515-7A4A-A0AC-58E02406732C}" srcOrd="0" destOrd="0" presId="urn:microsoft.com/office/officeart/2005/8/layout/vProcess5"/>
    <dgm:cxn modelId="{2410F48D-CD55-0540-A648-4CE03CC661D6}" type="presParOf" srcId="{E3436376-00FD-B544-B9CF-8B7520651F37}" destId="{625B29B5-3AA7-5149-9CD7-EE822C329C4F}" srcOrd="1" destOrd="0" presId="urn:microsoft.com/office/officeart/2005/8/layout/vProcess5"/>
    <dgm:cxn modelId="{0ED25F34-9F51-C24C-BBBF-EFED31005188}" type="presParOf" srcId="{E3436376-00FD-B544-B9CF-8B7520651F37}" destId="{11BA13C8-36C9-F94D-9E32-21E696082109}" srcOrd="2" destOrd="0" presId="urn:microsoft.com/office/officeart/2005/8/layout/vProcess5"/>
    <dgm:cxn modelId="{57A93AB9-D477-9047-8653-62651F6A9E95}" type="presParOf" srcId="{E3436376-00FD-B544-B9CF-8B7520651F37}" destId="{1ADE0A9B-D770-894F-8B5B-2971B8FCCEAD}" srcOrd="3" destOrd="0" presId="urn:microsoft.com/office/officeart/2005/8/layout/vProcess5"/>
    <dgm:cxn modelId="{C45DE404-11B8-D244-AC33-83DBA3617D63}" type="presParOf" srcId="{E3436376-00FD-B544-B9CF-8B7520651F37}" destId="{5F7FCCB7-0A1E-7F4A-8892-2D2F1637E036}" srcOrd="4" destOrd="0" presId="urn:microsoft.com/office/officeart/2005/8/layout/vProcess5"/>
    <dgm:cxn modelId="{35F29A17-FD84-3049-B9BB-5B1B5F93E863}" type="presParOf" srcId="{E3436376-00FD-B544-B9CF-8B7520651F37}" destId="{43D603A7-0596-E343-822E-9700B413E39E}" srcOrd="5" destOrd="0" presId="urn:microsoft.com/office/officeart/2005/8/layout/vProcess5"/>
    <dgm:cxn modelId="{FC971113-82A6-444B-BEA7-0DAB8C0F1709}" type="presParOf" srcId="{E3436376-00FD-B544-B9CF-8B7520651F37}" destId="{9048E60F-8B9D-FD48-8CE9-8616E7A56BB7}" srcOrd="6" destOrd="0" presId="urn:microsoft.com/office/officeart/2005/8/layout/vProcess5"/>
    <dgm:cxn modelId="{C6729CC7-8FFE-AB40-9599-2CA5BB2DD02F}" type="presParOf" srcId="{E3436376-00FD-B544-B9CF-8B7520651F37}" destId="{26F25764-7043-A64B-B9F8-41DD4BA912D1}" srcOrd="7" destOrd="0" presId="urn:microsoft.com/office/officeart/2005/8/layout/vProcess5"/>
    <dgm:cxn modelId="{8E8E859A-9B11-5F49-A071-7D0AE7A37763}" type="presParOf" srcId="{E3436376-00FD-B544-B9CF-8B7520651F37}" destId="{3C3A5AE7-1D99-1D40-B97A-5BA7B522848B}" srcOrd="8" destOrd="0" presId="urn:microsoft.com/office/officeart/2005/8/layout/vProcess5"/>
    <dgm:cxn modelId="{42237E25-340B-AD4F-9D40-C3DACE4310C6}" type="presParOf" srcId="{E3436376-00FD-B544-B9CF-8B7520651F37}" destId="{2B6BA7EF-6438-174D-9F4C-08DC156525D6}" srcOrd="9" destOrd="0" presId="urn:microsoft.com/office/officeart/2005/8/layout/vProcess5"/>
    <dgm:cxn modelId="{12A56FDC-2CC4-1E44-B06F-1047B2D67AAB}" type="presParOf" srcId="{E3436376-00FD-B544-B9CF-8B7520651F37}" destId="{6D85161E-08C3-6745-A28D-45338E2112C3}" srcOrd="10" destOrd="0" presId="urn:microsoft.com/office/officeart/2005/8/layout/vProcess5"/>
    <dgm:cxn modelId="{DCB7B2F1-78AC-9849-86E2-5B983B787794}" type="presParOf" srcId="{E3436376-00FD-B544-B9CF-8B7520651F37}" destId="{85D38673-9CEF-F94C-9628-C5938FFAE58E}" srcOrd="11" destOrd="0" presId="urn:microsoft.com/office/officeart/2005/8/layout/vProcess5"/>
    <dgm:cxn modelId="{7709B300-AA18-F245-A63D-3C3F55545FAA}" type="presParOf" srcId="{E3436376-00FD-B544-B9CF-8B7520651F37}" destId="{51EB507B-5145-8E48-8816-C5EEE697DD58}" srcOrd="12" destOrd="0" presId="urn:microsoft.com/office/officeart/2005/8/layout/vProcess5"/>
    <dgm:cxn modelId="{5425048A-D4E2-AC4D-82E6-14AD2A3D2478}" type="presParOf" srcId="{E3436376-00FD-B544-B9CF-8B7520651F37}" destId="{5DD65BE2-7152-FE48-8EF1-723AF14CCAA8}" srcOrd="13" destOrd="0" presId="urn:microsoft.com/office/officeart/2005/8/layout/vProcess5"/>
    <dgm:cxn modelId="{D17CAF2E-89A3-214F-B478-43332F28401B}" type="presParOf" srcId="{E3436376-00FD-B544-B9CF-8B7520651F37}" destId="{CEC72AA1-CDCD-F74C-AC25-1FCBBD34B6D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B80A41-1D57-4188-B4CA-68B1D37C36D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93E6474-671A-4BD6-A38C-8636043497EB}">
      <dgm:prSet/>
      <dgm:spPr/>
      <dgm:t>
        <a:bodyPr/>
        <a:lstStyle/>
        <a:p>
          <a:r>
            <a:rPr lang="en-US"/>
            <a:t>Microsoft Suite offers a robust set of tools for data  management and analysis, empowering users to handle  vast amounts of data efficiently and extract meaningful  insights. Key applications within the suite include  Microsoft Excel, Microsoft Access, and Power BI, each  serving unique purposes in data handling.</a:t>
          </a:r>
        </a:p>
      </dgm:t>
    </dgm:pt>
    <dgm:pt modelId="{0C6E49A7-1974-4960-B7E3-AF22639372BB}" type="parTrans" cxnId="{2C6EE8CA-C4B1-4688-99C3-1328BE4BE81C}">
      <dgm:prSet/>
      <dgm:spPr/>
      <dgm:t>
        <a:bodyPr/>
        <a:lstStyle/>
        <a:p>
          <a:endParaRPr lang="en-US"/>
        </a:p>
      </dgm:t>
    </dgm:pt>
    <dgm:pt modelId="{B265163E-8882-4133-9DCB-105DD5117D28}" type="sibTrans" cxnId="{2C6EE8CA-C4B1-4688-99C3-1328BE4BE81C}">
      <dgm:prSet/>
      <dgm:spPr/>
      <dgm:t>
        <a:bodyPr/>
        <a:lstStyle/>
        <a:p>
          <a:endParaRPr lang="en-US"/>
        </a:p>
      </dgm:t>
    </dgm:pt>
    <dgm:pt modelId="{F31C569D-21C4-4F75-A3E0-8938C221AF47}">
      <dgm:prSet/>
      <dgm:spPr/>
      <dgm:t>
        <a:bodyPr/>
        <a:lstStyle/>
        <a:p>
          <a:r>
            <a:rPr lang="en-US" b="1"/>
            <a:t>Microsoft Excel </a:t>
          </a:r>
          <a:r>
            <a:rPr lang="en-US"/>
            <a:t>is renowned for its versatile spreadsheet  capabilities, allowing users to create and manipulate data  through formulas, functions, and pivot tables. It supports  data visualization with charts and graphs, making it easier  to present and interpret data. Excel also integrates with  various data sources, enabling seamless import and export  of data.</a:t>
          </a:r>
        </a:p>
      </dgm:t>
    </dgm:pt>
    <dgm:pt modelId="{0D1032DC-A016-409A-B8D1-8C560CBD8386}" type="parTrans" cxnId="{A74F4AC3-D943-4811-A708-64FD7BD2B78B}">
      <dgm:prSet/>
      <dgm:spPr/>
      <dgm:t>
        <a:bodyPr/>
        <a:lstStyle/>
        <a:p>
          <a:endParaRPr lang="en-US"/>
        </a:p>
      </dgm:t>
    </dgm:pt>
    <dgm:pt modelId="{2E4C928E-2327-46B2-89C8-85EA54F21CEA}" type="sibTrans" cxnId="{A74F4AC3-D943-4811-A708-64FD7BD2B78B}">
      <dgm:prSet/>
      <dgm:spPr/>
      <dgm:t>
        <a:bodyPr/>
        <a:lstStyle/>
        <a:p>
          <a:endParaRPr lang="en-US"/>
        </a:p>
      </dgm:t>
    </dgm:pt>
    <dgm:pt modelId="{789E2459-8FE6-1641-865F-5F31D95571C7}" type="pres">
      <dgm:prSet presAssocID="{30B80A41-1D57-4188-B4CA-68B1D37C36DE}" presName="hierChild1" presStyleCnt="0">
        <dgm:presLayoutVars>
          <dgm:chPref val="1"/>
          <dgm:dir/>
          <dgm:animOne val="branch"/>
          <dgm:animLvl val="lvl"/>
          <dgm:resizeHandles/>
        </dgm:presLayoutVars>
      </dgm:prSet>
      <dgm:spPr/>
    </dgm:pt>
    <dgm:pt modelId="{7E329924-CE94-544B-9877-773D92C0FCB3}" type="pres">
      <dgm:prSet presAssocID="{B93E6474-671A-4BD6-A38C-8636043497EB}" presName="hierRoot1" presStyleCnt="0"/>
      <dgm:spPr/>
    </dgm:pt>
    <dgm:pt modelId="{DBAF9D54-2814-FC43-BF3F-3CC47542D5A0}" type="pres">
      <dgm:prSet presAssocID="{B93E6474-671A-4BD6-A38C-8636043497EB}" presName="composite" presStyleCnt="0"/>
      <dgm:spPr/>
    </dgm:pt>
    <dgm:pt modelId="{EC0F85C9-403C-F743-BEDE-A4C2731FF6BF}" type="pres">
      <dgm:prSet presAssocID="{B93E6474-671A-4BD6-A38C-8636043497EB}" presName="background" presStyleLbl="node0" presStyleIdx="0" presStyleCnt="2"/>
      <dgm:spPr/>
    </dgm:pt>
    <dgm:pt modelId="{9EEC36B5-E9A2-4E40-BA7D-C8EA651AF3E5}" type="pres">
      <dgm:prSet presAssocID="{B93E6474-671A-4BD6-A38C-8636043497EB}" presName="text" presStyleLbl="fgAcc0" presStyleIdx="0" presStyleCnt="2">
        <dgm:presLayoutVars>
          <dgm:chPref val="3"/>
        </dgm:presLayoutVars>
      </dgm:prSet>
      <dgm:spPr/>
    </dgm:pt>
    <dgm:pt modelId="{B3898337-AA6E-3846-8FEE-99839257FBD1}" type="pres">
      <dgm:prSet presAssocID="{B93E6474-671A-4BD6-A38C-8636043497EB}" presName="hierChild2" presStyleCnt="0"/>
      <dgm:spPr/>
    </dgm:pt>
    <dgm:pt modelId="{47E9DD10-0AFB-2647-B956-21E6C43A06C6}" type="pres">
      <dgm:prSet presAssocID="{F31C569D-21C4-4F75-A3E0-8938C221AF47}" presName="hierRoot1" presStyleCnt="0"/>
      <dgm:spPr/>
    </dgm:pt>
    <dgm:pt modelId="{C4D641E7-58DA-8044-9F58-A68EEB2D3DDF}" type="pres">
      <dgm:prSet presAssocID="{F31C569D-21C4-4F75-A3E0-8938C221AF47}" presName="composite" presStyleCnt="0"/>
      <dgm:spPr/>
    </dgm:pt>
    <dgm:pt modelId="{4A2CB1BA-0CE1-1241-8B00-19009BCD4961}" type="pres">
      <dgm:prSet presAssocID="{F31C569D-21C4-4F75-A3E0-8938C221AF47}" presName="background" presStyleLbl="node0" presStyleIdx="1" presStyleCnt="2"/>
      <dgm:spPr/>
    </dgm:pt>
    <dgm:pt modelId="{EE9B12A5-926D-6242-B876-709BCABF5F45}" type="pres">
      <dgm:prSet presAssocID="{F31C569D-21C4-4F75-A3E0-8938C221AF47}" presName="text" presStyleLbl="fgAcc0" presStyleIdx="1" presStyleCnt="2">
        <dgm:presLayoutVars>
          <dgm:chPref val="3"/>
        </dgm:presLayoutVars>
      </dgm:prSet>
      <dgm:spPr/>
    </dgm:pt>
    <dgm:pt modelId="{46BAF037-9CB7-7E4C-BFAD-CD21B02B2CA8}" type="pres">
      <dgm:prSet presAssocID="{F31C569D-21C4-4F75-A3E0-8938C221AF47}" presName="hierChild2" presStyleCnt="0"/>
      <dgm:spPr/>
    </dgm:pt>
  </dgm:ptLst>
  <dgm:cxnLst>
    <dgm:cxn modelId="{9FB67010-5D0E-8549-A84F-607743C99567}" type="presOf" srcId="{B93E6474-671A-4BD6-A38C-8636043497EB}" destId="{9EEC36B5-E9A2-4E40-BA7D-C8EA651AF3E5}" srcOrd="0" destOrd="0" presId="urn:microsoft.com/office/officeart/2005/8/layout/hierarchy1"/>
    <dgm:cxn modelId="{BE51EE2E-DA71-A042-9CE6-223FD22563D1}" type="presOf" srcId="{F31C569D-21C4-4F75-A3E0-8938C221AF47}" destId="{EE9B12A5-926D-6242-B876-709BCABF5F45}" srcOrd="0" destOrd="0" presId="urn:microsoft.com/office/officeart/2005/8/layout/hierarchy1"/>
    <dgm:cxn modelId="{BD37E695-CC7A-A746-A9BF-CE8D987639A0}" type="presOf" srcId="{30B80A41-1D57-4188-B4CA-68B1D37C36DE}" destId="{789E2459-8FE6-1641-865F-5F31D95571C7}" srcOrd="0" destOrd="0" presId="urn:microsoft.com/office/officeart/2005/8/layout/hierarchy1"/>
    <dgm:cxn modelId="{A74F4AC3-D943-4811-A708-64FD7BD2B78B}" srcId="{30B80A41-1D57-4188-B4CA-68B1D37C36DE}" destId="{F31C569D-21C4-4F75-A3E0-8938C221AF47}" srcOrd="1" destOrd="0" parTransId="{0D1032DC-A016-409A-B8D1-8C560CBD8386}" sibTransId="{2E4C928E-2327-46B2-89C8-85EA54F21CEA}"/>
    <dgm:cxn modelId="{2C6EE8CA-C4B1-4688-99C3-1328BE4BE81C}" srcId="{30B80A41-1D57-4188-B4CA-68B1D37C36DE}" destId="{B93E6474-671A-4BD6-A38C-8636043497EB}" srcOrd="0" destOrd="0" parTransId="{0C6E49A7-1974-4960-B7E3-AF22639372BB}" sibTransId="{B265163E-8882-4133-9DCB-105DD5117D28}"/>
    <dgm:cxn modelId="{B92B1EF7-A530-1841-BD32-10B4153CEC0C}" type="presParOf" srcId="{789E2459-8FE6-1641-865F-5F31D95571C7}" destId="{7E329924-CE94-544B-9877-773D92C0FCB3}" srcOrd="0" destOrd="0" presId="urn:microsoft.com/office/officeart/2005/8/layout/hierarchy1"/>
    <dgm:cxn modelId="{385D28CC-EC50-A348-8DA2-7DF1B0CF558B}" type="presParOf" srcId="{7E329924-CE94-544B-9877-773D92C0FCB3}" destId="{DBAF9D54-2814-FC43-BF3F-3CC47542D5A0}" srcOrd="0" destOrd="0" presId="urn:microsoft.com/office/officeart/2005/8/layout/hierarchy1"/>
    <dgm:cxn modelId="{2D3BC60C-51EC-4E46-9C5A-DDBF8B0C7ECF}" type="presParOf" srcId="{DBAF9D54-2814-FC43-BF3F-3CC47542D5A0}" destId="{EC0F85C9-403C-F743-BEDE-A4C2731FF6BF}" srcOrd="0" destOrd="0" presId="urn:microsoft.com/office/officeart/2005/8/layout/hierarchy1"/>
    <dgm:cxn modelId="{8612EEC4-A3CC-A04F-9C24-A65479865E89}" type="presParOf" srcId="{DBAF9D54-2814-FC43-BF3F-3CC47542D5A0}" destId="{9EEC36B5-E9A2-4E40-BA7D-C8EA651AF3E5}" srcOrd="1" destOrd="0" presId="urn:microsoft.com/office/officeart/2005/8/layout/hierarchy1"/>
    <dgm:cxn modelId="{642590E2-338F-B442-B9B9-BA76B253A93F}" type="presParOf" srcId="{7E329924-CE94-544B-9877-773D92C0FCB3}" destId="{B3898337-AA6E-3846-8FEE-99839257FBD1}" srcOrd="1" destOrd="0" presId="urn:microsoft.com/office/officeart/2005/8/layout/hierarchy1"/>
    <dgm:cxn modelId="{B05E33DA-A02F-0B40-A279-A5058A135F91}" type="presParOf" srcId="{789E2459-8FE6-1641-865F-5F31D95571C7}" destId="{47E9DD10-0AFB-2647-B956-21E6C43A06C6}" srcOrd="1" destOrd="0" presId="urn:microsoft.com/office/officeart/2005/8/layout/hierarchy1"/>
    <dgm:cxn modelId="{C9BBF171-4A1F-614F-BCE7-7BBCE43D39A8}" type="presParOf" srcId="{47E9DD10-0AFB-2647-B956-21E6C43A06C6}" destId="{C4D641E7-58DA-8044-9F58-A68EEB2D3DDF}" srcOrd="0" destOrd="0" presId="urn:microsoft.com/office/officeart/2005/8/layout/hierarchy1"/>
    <dgm:cxn modelId="{37D32683-3C6F-D943-9E94-89321CE64CED}" type="presParOf" srcId="{C4D641E7-58DA-8044-9F58-A68EEB2D3DDF}" destId="{4A2CB1BA-0CE1-1241-8B00-19009BCD4961}" srcOrd="0" destOrd="0" presId="urn:microsoft.com/office/officeart/2005/8/layout/hierarchy1"/>
    <dgm:cxn modelId="{44DE6A50-BE0B-B24E-9014-ABC8429E57CD}" type="presParOf" srcId="{C4D641E7-58DA-8044-9F58-A68EEB2D3DDF}" destId="{EE9B12A5-926D-6242-B876-709BCABF5F45}" srcOrd="1" destOrd="0" presId="urn:microsoft.com/office/officeart/2005/8/layout/hierarchy1"/>
    <dgm:cxn modelId="{B58F68AB-3A5D-4043-9562-230769509057}" type="presParOf" srcId="{47E9DD10-0AFB-2647-B956-21E6C43A06C6}" destId="{46BAF037-9CB7-7E4C-BFAD-CD21B02B2CA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C87F3-31A3-4F1C-A319-6D1B033602D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9FC92A-BC81-4243-BDF1-A7C565011540}">
      <dgm:prSet custT="1"/>
      <dgm:spPr/>
      <dgm:t>
        <a:bodyPr/>
        <a:lstStyle/>
        <a:p>
          <a:pPr>
            <a:lnSpc>
              <a:spcPct val="100000"/>
            </a:lnSpc>
          </a:pPr>
          <a:r>
            <a:rPr lang="en-IN" sz="1400" b="1" dirty="0"/>
            <a:t>Data Entry and Management</a:t>
          </a:r>
          <a:r>
            <a:rPr lang="en-IN" sz="1400" dirty="0"/>
            <a:t>: Allows users to input, edit, and organize data in rows and columns</a:t>
          </a:r>
          <a:endParaRPr lang="en-US" sz="1400" dirty="0"/>
        </a:p>
      </dgm:t>
    </dgm:pt>
    <dgm:pt modelId="{112F9AB6-0664-4A48-9635-0FADC97AC5F3}" type="parTrans" cxnId="{63C83D7B-9A3F-440F-B9C4-5896D07C806D}">
      <dgm:prSet/>
      <dgm:spPr/>
      <dgm:t>
        <a:bodyPr/>
        <a:lstStyle/>
        <a:p>
          <a:endParaRPr lang="en-US"/>
        </a:p>
      </dgm:t>
    </dgm:pt>
    <dgm:pt modelId="{E4008DDC-CBC8-4F31-8282-14800B7C63C0}" type="sibTrans" cxnId="{63C83D7B-9A3F-440F-B9C4-5896D07C806D}">
      <dgm:prSet/>
      <dgm:spPr/>
      <dgm:t>
        <a:bodyPr/>
        <a:lstStyle/>
        <a:p>
          <a:endParaRPr lang="en-US"/>
        </a:p>
      </dgm:t>
    </dgm:pt>
    <dgm:pt modelId="{F2882F5F-336A-4577-B068-F19CFCE148EE}">
      <dgm:prSet custT="1"/>
      <dgm:spPr/>
      <dgm:t>
        <a:bodyPr/>
        <a:lstStyle/>
        <a:p>
          <a:pPr>
            <a:lnSpc>
              <a:spcPct val="100000"/>
            </a:lnSpc>
          </a:pPr>
          <a:r>
            <a:rPr lang="en-IN" sz="1400" dirty="0"/>
            <a:t>.</a:t>
          </a:r>
          <a:r>
            <a:rPr lang="en-IN" sz="1400" b="1" dirty="0"/>
            <a:t>Formulas and Functions</a:t>
          </a:r>
          <a:r>
            <a:rPr lang="en-IN" sz="1400" dirty="0"/>
            <a:t>: Includes a wide range of built-in formulas and functions for mathematical, statistical, financial, and logical calculation.</a:t>
          </a:r>
          <a:endParaRPr lang="en-US" sz="1400" dirty="0"/>
        </a:p>
      </dgm:t>
    </dgm:pt>
    <dgm:pt modelId="{49091D48-E559-4C40-A452-F81BB771BB14}" type="parTrans" cxnId="{33292B13-86F4-4C99-826A-7973CB1EEB15}">
      <dgm:prSet/>
      <dgm:spPr/>
      <dgm:t>
        <a:bodyPr/>
        <a:lstStyle/>
        <a:p>
          <a:endParaRPr lang="en-US"/>
        </a:p>
      </dgm:t>
    </dgm:pt>
    <dgm:pt modelId="{4F0AF051-9BA2-419D-84C4-BC2A7588D102}" type="sibTrans" cxnId="{33292B13-86F4-4C99-826A-7973CB1EEB15}">
      <dgm:prSet/>
      <dgm:spPr/>
      <dgm:t>
        <a:bodyPr/>
        <a:lstStyle/>
        <a:p>
          <a:endParaRPr lang="en-US"/>
        </a:p>
      </dgm:t>
    </dgm:pt>
    <dgm:pt modelId="{60F4F8C0-37E7-4215-89CD-BEA5BC89CA2C}">
      <dgm:prSet custT="1"/>
      <dgm:spPr/>
      <dgm:t>
        <a:bodyPr/>
        <a:lstStyle/>
        <a:p>
          <a:pPr>
            <a:lnSpc>
              <a:spcPct val="100000"/>
            </a:lnSpc>
          </a:pPr>
          <a:r>
            <a:rPr lang="en-IN" sz="1400" b="1" dirty="0"/>
            <a:t>Pivot Tables</a:t>
          </a:r>
          <a:r>
            <a:rPr lang="en-IN" sz="1400" dirty="0"/>
            <a:t>: Enables users to summarize and </a:t>
          </a:r>
          <a:r>
            <a:rPr lang="en-IN" sz="1400" dirty="0" err="1"/>
            <a:t>analyze</a:t>
          </a:r>
          <a:r>
            <a:rPr lang="en-IN" sz="1400" dirty="0"/>
            <a:t> large datasets by grouping and filtering information.</a:t>
          </a:r>
          <a:endParaRPr lang="en-US" sz="1400" dirty="0"/>
        </a:p>
      </dgm:t>
    </dgm:pt>
    <dgm:pt modelId="{A9F284CE-5867-49BE-B928-CB768C806CED}" type="parTrans" cxnId="{700F88FD-930C-48A2-BDB2-B5DE00A4F568}">
      <dgm:prSet/>
      <dgm:spPr/>
      <dgm:t>
        <a:bodyPr/>
        <a:lstStyle/>
        <a:p>
          <a:endParaRPr lang="en-US"/>
        </a:p>
      </dgm:t>
    </dgm:pt>
    <dgm:pt modelId="{3CF9FD86-5589-4F0C-9344-F49CFF5D925B}" type="sibTrans" cxnId="{700F88FD-930C-48A2-BDB2-B5DE00A4F568}">
      <dgm:prSet/>
      <dgm:spPr/>
      <dgm:t>
        <a:bodyPr/>
        <a:lstStyle/>
        <a:p>
          <a:endParaRPr lang="en-US"/>
        </a:p>
      </dgm:t>
    </dgm:pt>
    <dgm:pt modelId="{76AD6E0F-2604-461F-BF4E-12028BC631EB}">
      <dgm:prSet custT="1"/>
      <dgm:spPr/>
      <dgm:t>
        <a:bodyPr/>
        <a:lstStyle/>
        <a:p>
          <a:pPr>
            <a:lnSpc>
              <a:spcPct val="100000"/>
            </a:lnSpc>
          </a:pPr>
          <a:r>
            <a:rPr lang="en-IN" sz="1400" b="1" dirty="0"/>
            <a:t>Charts and Graphs</a:t>
          </a:r>
          <a:r>
            <a:rPr lang="en-IN" sz="1400" dirty="0"/>
            <a:t>: Offers tools to create a variety of visual representations of data, such as line graphs, bar charts, and pie charts</a:t>
          </a:r>
          <a:endParaRPr lang="en-US" sz="1400" dirty="0"/>
        </a:p>
      </dgm:t>
    </dgm:pt>
    <dgm:pt modelId="{D9B2095C-FCD6-458D-988A-F5DDF45561D3}" type="parTrans" cxnId="{D391B4ED-98D8-4BFC-A505-B721A6180A3A}">
      <dgm:prSet/>
      <dgm:spPr/>
      <dgm:t>
        <a:bodyPr/>
        <a:lstStyle/>
        <a:p>
          <a:endParaRPr lang="en-US"/>
        </a:p>
      </dgm:t>
    </dgm:pt>
    <dgm:pt modelId="{96FFD90D-9F41-4621-BB8F-00378D8851C1}" type="sibTrans" cxnId="{D391B4ED-98D8-4BFC-A505-B721A6180A3A}">
      <dgm:prSet/>
      <dgm:spPr/>
      <dgm:t>
        <a:bodyPr/>
        <a:lstStyle/>
        <a:p>
          <a:endParaRPr lang="en-US"/>
        </a:p>
      </dgm:t>
    </dgm:pt>
    <dgm:pt modelId="{3F9C8C2E-25F1-47E9-A275-69E6143E0800}">
      <dgm:prSet custT="1"/>
      <dgm:spPr/>
      <dgm:t>
        <a:bodyPr/>
        <a:lstStyle/>
        <a:p>
          <a:pPr>
            <a:lnSpc>
              <a:spcPct val="100000"/>
            </a:lnSpc>
          </a:pPr>
          <a:r>
            <a:rPr lang="en-IN" sz="1400" dirty="0"/>
            <a:t>.</a:t>
          </a:r>
          <a:r>
            <a:rPr lang="en-IN" sz="1400" b="1" dirty="0"/>
            <a:t>Data Analysis Tools</a:t>
          </a:r>
          <a:r>
            <a:rPr lang="en-IN" sz="1400" dirty="0"/>
            <a:t>: Includes features like data validation, conditional formatting, and advanced filtering to assist with sorting and </a:t>
          </a:r>
          <a:r>
            <a:rPr lang="en-IN" sz="1400" dirty="0" err="1"/>
            <a:t>analyzing</a:t>
          </a:r>
          <a:r>
            <a:rPr lang="en-IN" sz="1400" dirty="0"/>
            <a:t> data</a:t>
          </a:r>
          <a:endParaRPr lang="en-US" sz="1400" dirty="0"/>
        </a:p>
      </dgm:t>
    </dgm:pt>
    <dgm:pt modelId="{37746F65-A9ED-418B-9AC4-810160FF4DE9}" type="parTrans" cxnId="{784A5A73-EB66-44D3-9760-B9D57A5835F6}">
      <dgm:prSet/>
      <dgm:spPr/>
      <dgm:t>
        <a:bodyPr/>
        <a:lstStyle/>
        <a:p>
          <a:endParaRPr lang="en-US"/>
        </a:p>
      </dgm:t>
    </dgm:pt>
    <dgm:pt modelId="{D128E6CD-04DC-456D-854B-73B138EB1CA9}" type="sibTrans" cxnId="{784A5A73-EB66-44D3-9760-B9D57A5835F6}">
      <dgm:prSet/>
      <dgm:spPr/>
      <dgm:t>
        <a:bodyPr/>
        <a:lstStyle/>
        <a:p>
          <a:endParaRPr lang="en-US"/>
        </a:p>
      </dgm:t>
    </dgm:pt>
    <dgm:pt modelId="{5C74B06E-C507-4948-91AB-776A178E1325}">
      <dgm:prSet custT="1"/>
      <dgm:spPr/>
      <dgm:t>
        <a:bodyPr/>
        <a:lstStyle/>
        <a:p>
          <a:pPr>
            <a:lnSpc>
              <a:spcPct val="100000"/>
            </a:lnSpc>
          </a:pPr>
          <a:r>
            <a:rPr lang="en-IN" sz="1400" b="1" dirty="0"/>
            <a:t>Macros</a:t>
          </a:r>
          <a:r>
            <a:rPr lang="en-IN" sz="1400" dirty="0"/>
            <a:t>: Allows users to automate repetitive tasks through VBA (Visual Basic for Applications) macros.</a:t>
          </a:r>
          <a:endParaRPr lang="en-US" sz="1400" dirty="0"/>
        </a:p>
      </dgm:t>
    </dgm:pt>
    <dgm:pt modelId="{E18B0012-FEE7-4FD6-BF7B-F9C2886B5DA3}" type="parTrans" cxnId="{33AA385B-B0B3-4FBE-A97E-677323A6FD30}">
      <dgm:prSet/>
      <dgm:spPr/>
      <dgm:t>
        <a:bodyPr/>
        <a:lstStyle/>
        <a:p>
          <a:endParaRPr lang="en-US"/>
        </a:p>
      </dgm:t>
    </dgm:pt>
    <dgm:pt modelId="{F0631247-BC04-4B89-B603-B37E8D5A7776}" type="sibTrans" cxnId="{33AA385B-B0B3-4FBE-A97E-677323A6FD30}">
      <dgm:prSet/>
      <dgm:spPr/>
      <dgm:t>
        <a:bodyPr/>
        <a:lstStyle/>
        <a:p>
          <a:endParaRPr lang="en-US"/>
        </a:p>
      </dgm:t>
    </dgm:pt>
    <dgm:pt modelId="{7014E314-6D0D-4CD8-998B-46A365E9DEED}" type="pres">
      <dgm:prSet presAssocID="{1A1C87F3-31A3-4F1C-A319-6D1B033602DF}" presName="root" presStyleCnt="0">
        <dgm:presLayoutVars>
          <dgm:dir/>
          <dgm:resizeHandles val="exact"/>
        </dgm:presLayoutVars>
      </dgm:prSet>
      <dgm:spPr/>
    </dgm:pt>
    <dgm:pt modelId="{EC3BA015-1751-48D5-9BF0-CB22F64BD810}" type="pres">
      <dgm:prSet presAssocID="{3D9FC92A-BC81-4243-BDF1-A7C565011540}" presName="compNode" presStyleCnt="0"/>
      <dgm:spPr/>
    </dgm:pt>
    <dgm:pt modelId="{E2E4D418-0DDB-4B9F-B1FA-4C7CEFF739AA}" type="pres">
      <dgm:prSet presAssocID="{3D9FC92A-BC81-4243-BDF1-A7C56501154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able"/>
        </a:ext>
      </dgm:extLst>
    </dgm:pt>
    <dgm:pt modelId="{58DACD58-AE95-41B2-90AF-73B3E7207DA8}" type="pres">
      <dgm:prSet presAssocID="{3D9FC92A-BC81-4243-BDF1-A7C565011540}" presName="spaceRect" presStyleCnt="0"/>
      <dgm:spPr/>
    </dgm:pt>
    <dgm:pt modelId="{7775427B-A329-48E0-90BB-B526413D0E8F}" type="pres">
      <dgm:prSet presAssocID="{3D9FC92A-BC81-4243-BDF1-A7C565011540}" presName="textRect" presStyleLbl="revTx" presStyleIdx="0" presStyleCnt="6">
        <dgm:presLayoutVars>
          <dgm:chMax val="1"/>
          <dgm:chPref val="1"/>
        </dgm:presLayoutVars>
      </dgm:prSet>
      <dgm:spPr/>
    </dgm:pt>
    <dgm:pt modelId="{32A682C2-BB08-48FB-A023-B4FEA8CD1D7C}" type="pres">
      <dgm:prSet presAssocID="{E4008DDC-CBC8-4F31-8282-14800B7C63C0}" presName="sibTrans" presStyleCnt="0"/>
      <dgm:spPr/>
    </dgm:pt>
    <dgm:pt modelId="{2839C254-F032-452A-A407-666D4CAE0747}" type="pres">
      <dgm:prSet presAssocID="{F2882F5F-336A-4577-B068-F19CFCE148EE}" presName="compNode" presStyleCnt="0"/>
      <dgm:spPr/>
    </dgm:pt>
    <dgm:pt modelId="{C5F458EB-65AB-43D3-9C59-9CE248ACCA02}" type="pres">
      <dgm:prSet presAssocID="{F2882F5F-336A-4577-B068-F19CFCE148EE}"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lculator"/>
        </a:ext>
      </dgm:extLst>
    </dgm:pt>
    <dgm:pt modelId="{EBED474A-43E8-4CCE-92A7-4D47073E9F96}" type="pres">
      <dgm:prSet presAssocID="{F2882F5F-336A-4577-B068-F19CFCE148EE}" presName="spaceRect" presStyleCnt="0"/>
      <dgm:spPr/>
    </dgm:pt>
    <dgm:pt modelId="{507F0606-CDDE-4835-BD5F-CC03C54516BB}" type="pres">
      <dgm:prSet presAssocID="{F2882F5F-336A-4577-B068-F19CFCE148EE}" presName="textRect" presStyleLbl="revTx" presStyleIdx="1" presStyleCnt="6">
        <dgm:presLayoutVars>
          <dgm:chMax val="1"/>
          <dgm:chPref val="1"/>
        </dgm:presLayoutVars>
      </dgm:prSet>
      <dgm:spPr/>
    </dgm:pt>
    <dgm:pt modelId="{D5E4E8B3-2725-4370-BF17-D1C3764043C2}" type="pres">
      <dgm:prSet presAssocID="{4F0AF051-9BA2-419D-84C4-BC2A7588D102}" presName="sibTrans" presStyleCnt="0"/>
      <dgm:spPr/>
    </dgm:pt>
    <dgm:pt modelId="{1161D461-3487-4153-BFAF-33F36C3FE9CB}" type="pres">
      <dgm:prSet presAssocID="{60F4F8C0-37E7-4215-89CD-BEA5BC89CA2C}" presName="compNode" presStyleCnt="0"/>
      <dgm:spPr/>
    </dgm:pt>
    <dgm:pt modelId="{BB8B9421-A307-48A4-8C96-C687DAB91104}" type="pres">
      <dgm:prSet presAssocID="{60F4F8C0-37E7-4215-89CD-BEA5BC89CA2C}"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tatistics"/>
        </a:ext>
      </dgm:extLst>
    </dgm:pt>
    <dgm:pt modelId="{30436EDC-F942-4246-9FCF-1ED4E564ABAC}" type="pres">
      <dgm:prSet presAssocID="{60F4F8C0-37E7-4215-89CD-BEA5BC89CA2C}" presName="spaceRect" presStyleCnt="0"/>
      <dgm:spPr/>
    </dgm:pt>
    <dgm:pt modelId="{71FDA3E8-F531-4245-B041-4F56891BF8F1}" type="pres">
      <dgm:prSet presAssocID="{60F4F8C0-37E7-4215-89CD-BEA5BC89CA2C}" presName="textRect" presStyleLbl="revTx" presStyleIdx="2" presStyleCnt="6">
        <dgm:presLayoutVars>
          <dgm:chMax val="1"/>
          <dgm:chPref val="1"/>
        </dgm:presLayoutVars>
      </dgm:prSet>
      <dgm:spPr/>
    </dgm:pt>
    <dgm:pt modelId="{596164A2-DFFD-4971-BA49-9E4E78BB04EB}" type="pres">
      <dgm:prSet presAssocID="{3CF9FD86-5589-4F0C-9344-F49CFF5D925B}" presName="sibTrans" presStyleCnt="0"/>
      <dgm:spPr/>
    </dgm:pt>
    <dgm:pt modelId="{21D37CB9-5074-437C-BCD1-E061E3BA55A2}" type="pres">
      <dgm:prSet presAssocID="{76AD6E0F-2604-461F-BF4E-12028BC631EB}" presName="compNode" presStyleCnt="0"/>
      <dgm:spPr/>
    </dgm:pt>
    <dgm:pt modelId="{E56794DC-C540-404D-B916-82C8A2F76AE9}" type="pres">
      <dgm:prSet presAssocID="{76AD6E0F-2604-461F-BF4E-12028BC631EB}"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Pie chart"/>
        </a:ext>
      </dgm:extLst>
    </dgm:pt>
    <dgm:pt modelId="{D7E88E60-7ECE-43FB-819D-C82858FD1AFA}" type="pres">
      <dgm:prSet presAssocID="{76AD6E0F-2604-461F-BF4E-12028BC631EB}" presName="spaceRect" presStyleCnt="0"/>
      <dgm:spPr/>
    </dgm:pt>
    <dgm:pt modelId="{F66D6EEA-421E-425F-847F-E393DA59780C}" type="pres">
      <dgm:prSet presAssocID="{76AD6E0F-2604-461F-BF4E-12028BC631EB}" presName="textRect" presStyleLbl="revTx" presStyleIdx="3" presStyleCnt="6">
        <dgm:presLayoutVars>
          <dgm:chMax val="1"/>
          <dgm:chPref val="1"/>
        </dgm:presLayoutVars>
      </dgm:prSet>
      <dgm:spPr/>
    </dgm:pt>
    <dgm:pt modelId="{3EE874A0-BF64-49D7-873D-F9296618B37F}" type="pres">
      <dgm:prSet presAssocID="{96FFD90D-9F41-4621-BB8F-00378D8851C1}" presName="sibTrans" presStyleCnt="0"/>
      <dgm:spPr/>
    </dgm:pt>
    <dgm:pt modelId="{23D07E9B-ECBC-4131-A913-9C935433AC93}" type="pres">
      <dgm:prSet presAssocID="{3F9C8C2E-25F1-47E9-A275-69E6143E0800}" presName="compNode" presStyleCnt="0"/>
      <dgm:spPr/>
    </dgm:pt>
    <dgm:pt modelId="{4F508C0C-153C-4C0E-86F3-A5D83DA70821}" type="pres">
      <dgm:prSet presAssocID="{3F9C8C2E-25F1-47E9-A275-69E6143E0800}"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Research"/>
        </a:ext>
      </dgm:extLst>
    </dgm:pt>
    <dgm:pt modelId="{2BB72C58-FE68-49CB-9198-2B5FBA3506F0}" type="pres">
      <dgm:prSet presAssocID="{3F9C8C2E-25F1-47E9-A275-69E6143E0800}" presName="spaceRect" presStyleCnt="0"/>
      <dgm:spPr/>
    </dgm:pt>
    <dgm:pt modelId="{74D1A2BF-2E96-436D-B27C-14B434926B1B}" type="pres">
      <dgm:prSet presAssocID="{3F9C8C2E-25F1-47E9-A275-69E6143E0800}" presName="textRect" presStyleLbl="revTx" presStyleIdx="4" presStyleCnt="6">
        <dgm:presLayoutVars>
          <dgm:chMax val="1"/>
          <dgm:chPref val="1"/>
        </dgm:presLayoutVars>
      </dgm:prSet>
      <dgm:spPr/>
    </dgm:pt>
    <dgm:pt modelId="{F02B9969-3FBE-479C-9B05-85C70844BB3A}" type="pres">
      <dgm:prSet presAssocID="{D128E6CD-04DC-456D-854B-73B138EB1CA9}" presName="sibTrans" presStyleCnt="0"/>
      <dgm:spPr/>
    </dgm:pt>
    <dgm:pt modelId="{E66F69EE-D0EE-440C-940B-BCDA7211302E}" type="pres">
      <dgm:prSet presAssocID="{5C74B06E-C507-4948-91AB-776A178E1325}" presName="compNode" presStyleCnt="0"/>
      <dgm:spPr/>
    </dgm:pt>
    <dgm:pt modelId="{62623359-5DD9-4BF6-9F45-9291E23B5304}" type="pres">
      <dgm:prSet presAssocID="{5C74B06E-C507-4948-91AB-776A178E1325}" presName="icon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Flowchart"/>
        </a:ext>
      </dgm:extLst>
    </dgm:pt>
    <dgm:pt modelId="{257D206C-4724-4114-B5DF-B293C548EEF2}" type="pres">
      <dgm:prSet presAssocID="{5C74B06E-C507-4948-91AB-776A178E1325}" presName="spaceRect" presStyleCnt="0"/>
      <dgm:spPr/>
    </dgm:pt>
    <dgm:pt modelId="{AF5770AE-20C1-465B-A316-70B586840CFA}" type="pres">
      <dgm:prSet presAssocID="{5C74B06E-C507-4948-91AB-776A178E1325}" presName="textRect" presStyleLbl="revTx" presStyleIdx="5" presStyleCnt="6">
        <dgm:presLayoutVars>
          <dgm:chMax val="1"/>
          <dgm:chPref val="1"/>
        </dgm:presLayoutVars>
      </dgm:prSet>
      <dgm:spPr/>
    </dgm:pt>
  </dgm:ptLst>
  <dgm:cxnLst>
    <dgm:cxn modelId="{33292B13-86F4-4C99-826A-7973CB1EEB15}" srcId="{1A1C87F3-31A3-4F1C-A319-6D1B033602DF}" destId="{F2882F5F-336A-4577-B068-F19CFCE148EE}" srcOrd="1" destOrd="0" parTransId="{49091D48-E559-4C40-A452-F81BB771BB14}" sibTransId="{4F0AF051-9BA2-419D-84C4-BC2A7588D102}"/>
    <dgm:cxn modelId="{33AA385B-B0B3-4FBE-A97E-677323A6FD30}" srcId="{1A1C87F3-31A3-4F1C-A319-6D1B033602DF}" destId="{5C74B06E-C507-4948-91AB-776A178E1325}" srcOrd="5" destOrd="0" parTransId="{E18B0012-FEE7-4FD6-BF7B-F9C2886B5DA3}" sibTransId="{F0631247-BC04-4B89-B603-B37E8D5A7776}"/>
    <dgm:cxn modelId="{784A5A73-EB66-44D3-9760-B9D57A5835F6}" srcId="{1A1C87F3-31A3-4F1C-A319-6D1B033602DF}" destId="{3F9C8C2E-25F1-47E9-A275-69E6143E0800}" srcOrd="4" destOrd="0" parTransId="{37746F65-A9ED-418B-9AC4-810160FF4DE9}" sibTransId="{D128E6CD-04DC-456D-854B-73B138EB1CA9}"/>
    <dgm:cxn modelId="{63C83D7B-9A3F-440F-B9C4-5896D07C806D}" srcId="{1A1C87F3-31A3-4F1C-A319-6D1B033602DF}" destId="{3D9FC92A-BC81-4243-BDF1-A7C565011540}" srcOrd="0" destOrd="0" parTransId="{112F9AB6-0664-4A48-9635-0FADC97AC5F3}" sibTransId="{E4008DDC-CBC8-4F31-8282-14800B7C63C0}"/>
    <dgm:cxn modelId="{6D53EA82-7A78-4A91-82DD-1A9E9EAFB612}" type="presOf" srcId="{3D9FC92A-BC81-4243-BDF1-A7C565011540}" destId="{7775427B-A329-48E0-90BB-B526413D0E8F}" srcOrd="0" destOrd="0" presId="urn:microsoft.com/office/officeart/2018/2/layout/IconLabelList"/>
    <dgm:cxn modelId="{4FB68A8E-C319-4AC0-9FE9-111DE63C8009}" type="presOf" srcId="{3F9C8C2E-25F1-47E9-A275-69E6143E0800}" destId="{74D1A2BF-2E96-436D-B27C-14B434926B1B}" srcOrd="0" destOrd="0" presId="urn:microsoft.com/office/officeart/2018/2/layout/IconLabelList"/>
    <dgm:cxn modelId="{CC9713AE-3985-4217-AFAC-77FEBDE46B90}" type="presOf" srcId="{60F4F8C0-37E7-4215-89CD-BEA5BC89CA2C}" destId="{71FDA3E8-F531-4245-B041-4F56891BF8F1}" srcOrd="0" destOrd="0" presId="urn:microsoft.com/office/officeart/2018/2/layout/IconLabelList"/>
    <dgm:cxn modelId="{39C440B2-AC66-45C9-A248-28902A4092EC}" type="presOf" srcId="{76AD6E0F-2604-461F-BF4E-12028BC631EB}" destId="{F66D6EEA-421E-425F-847F-E393DA59780C}" srcOrd="0" destOrd="0" presId="urn:microsoft.com/office/officeart/2018/2/layout/IconLabelList"/>
    <dgm:cxn modelId="{CEA651D0-65B2-4628-98CB-6EF235936BB7}" type="presOf" srcId="{F2882F5F-336A-4577-B068-F19CFCE148EE}" destId="{507F0606-CDDE-4835-BD5F-CC03C54516BB}" srcOrd="0" destOrd="0" presId="urn:microsoft.com/office/officeart/2018/2/layout/IconLabelList"/>
    <dgm:cxn modelId="{D391B4ED-98D8-4BFC-A505-B721A6180A3A}" srcId="{1A1C87F3-31A3-4F1C-A319-6D1B033602DF}" destId="{76AD6E0F-2604-461F-BF4E-12028BC631EB}" srcOrd="3" destOrd="0" parTransId="{D9B2095C-FCD6-458D-988A-F5DDF45561D3}" sibTransId="{96FFD90D-9F41-4621-BB8F-00378D8851C1}"/>
    <dgm:cxn modelId="{06ED97EF-1457-4913-AAC2-3903C666755F}" type="presOf" srcId="{1A1C87F3-31A3-4F1C-A319-6D1B033602DF}" destId="{7014E314-6D0D-4CD8-998B-46A365E9DEED}" srcOrd="0" destOrd="0" presId="urn:microsoft.com/office/officeart/2018/2/layout/IconLabelList"/>
    <dgm:cxn modelId="{700F88FD-930C-48A2-BDB2-B5DE00A4F568}" srcId="{1A1C87F3-31A3-4F1C-A319-6D1B033602DF}" destId="{60F4F8C0-37E7-4215-89CD-BEA5BC89CA2C}" srcOrd="2" destOrd="0" parTransId="{A9F284CE-5867-49BE-B928-CB768C806CED}" sibTransId="{3CF9FD86-5589-4F0C-9344-F49CFF5D925B}"/>
    <dgm:cxn modelId="{8BB2AFFD-2730-463B-A13E-57E233516612}" type="presOf" srcId="{5C74B06E-C507-4948-91AB-776A178E1325}" destId="{AF5770AE-20C1-465B-A316-70B586840CFA}" srcOrd="0" destOrd="0" presId="urn:microsoft.com/office/officeart/2018/2/layout/IconLabelList"/>
    <dgm:cxn modelId="{9B922DCE-5BE4-4DFB-B667-E7F9F06142D4}" type="presParOf" srcId="{7014E314-6D0D-4CD8-998B-46A365E9DEED}" destId="{EC3BA015-1751-48D5-9BF0-CB22F64BD810}" srcOrd="0" destOrd="0" presId="urn:microsoft.com/office/officeart/2018/2/layout/IconLabelList"/>
    <dgm:cxn modelId="{2E5C1308-7AD4-4820-9859-661BDB755DC5}" type="presParOf" srcId="{EC3BA015-1751-48D5-9BF0-CB22F64BD810}" destId="{E2E4D418-0DDB-4B9F-B1FA-4C7CEFF739AA}" srcOrd="0" destOrd="0" presId="urn:microsoft.com/office/officeart/2018/2/layout/IconLabelList"/>
    <dgm:cxn modelId="{D5BA35D5-00BF-4C9F-851C-0F924FC283EE}" type="presParOf" srcId="{EC3BA015-1751-48D5-9BF0-CB22F64BD810}" destId="{58DACD58-AE95-41B2-90AF-73B3E7207DA8}" srcOrd="1" destOrd="0" presId="urn:microsoft.com/office/officeart/2018/2/layout/IconLabelList"/>
    <dgm:cxn modelId="{A52C68BC-BBEB-4776-8D9D-84AB97F50D0A}" type="presParOf" srcId="{EC3BA015-1751-48D5-9BF0-CB22F64BD810}" destId="{7775427B-A329-48E0-90BB-B526413D0E8F}" srcOrd="2" destOrd="0" presId="urn:microsoft.com/office/officeart/2018/2/layout/IconLabelList"/>
    <dgm:cxn modelId="{9DEF1B54-3D28-4070-AFA1-E5AF69A7BFE0}" type="presParOf" srcId="{7014E314-6D0D-4CD8-998B-46A365E9DEED}" destId="{32A682C2-BB08-48FB-A023-B4FEA8CD1D7C}" srcOrd="1" destOrd="0" presId="urn:microsoft.com/office/officeart/2018/2/layout/IconLabelList"/>
    <dgm:cxn modelId="{B1A54CD6-69A7-4210-93E2-5349954EA1CB}" type="presParOf" srcId="{7014E314-6D0D-4CD8-998B-46A365E9DEED}" destId="{2839C254-F032-452A-A407-666D4CAE0747}" srcOrd="2" destOrd="0" presId="urn:microsoft.com/office/officeart/2018/2/layout/IconLabelList"/>
    <dgm:cxn modelId="{E8188799-A9A8-4365-BC7D-6810DC17C987}" type="presParOf" srcId="{2839C254-F032-452A-A407-666D4CAE0747}" destId="{C5F458EB-65AB-43D3-9C59-9CE248ACCA02}" srcOrd="0" destOrd="0" presId="urn:microsoft.com/office/officeart/2018/2/layout/IconLabelList"/>
    <dgm:cxn modelId="{4C4BF959-0A3C-4204-BC47-CFE50E9432B5}" type="presParOf" srcId="{2839C254-F032-452A-A407-666D4CAE0747}" destId="{EBED474A-43E8-4CCE-92A7-4D47073E9F96}" srcOrd="1" destOrd="0" presId="urn:microsoft.com/office/officeart/2018/2/layout/IconLabelList"/>
    <dgm:cxn modelId="{C71A32C3-694B-42F6-B3FC-84A087080832}" type="presParOf" srcId="{2839C254-F032-452A-A407-666D4CAE0747}" destId="{507F0606-CDDE-4835-BD5F-CC03C54516BB}" srcOrd="2" destOrd="0" presId="urn:microsoft.com/office/officeart/2018/2/layout/IconLabelList"/>
    <dgm:cxn modelId="{12F354A7-42FA-48B5-8797-825B2E15B67F}" type="presParOf" srcId="{7014E314-6D0D-4CD8-998B-46A365E9DEED}" destId="{D5E4E8B3-2725-4370-BF17-D1C3764043C2}" srcOrd="3" destOrd="0" presId="urn:microsoft.com/office/officeart/2018/2/layout/IconLabelList"/>
    <dgm:cxn modelId="{96D56DD2-267C-4CCD-BC8B-AC7B1CABE990}" type="presParOf" srcId="{7014E314-6D0D-4CD8-998B-46A365E9DEED}" destId="{1161D461-3487-4153-BFAF-33F36C3FE9CB}" srcOrd="4" destOrd="0" presId="urn:microsoft.com/office/officeart/2018/2/layout/IconLabelList"/>
    <dgm:cxn modelId="{E332B3B0-6FC2-4DE2-B4D5-3C3D61F49264}" type="presParOf" srcId="{1161D461-3487-4153-BFAF-33F36C3FE9CB}" destId="{BB8B9421-A307-48A4-8C96-C687DAB91104}" srcOrd="0" destOrd="0" presId="urn:microsoft.com/office/officeart/2018/2/layout/IconLabelList"/>
    <dgm:cxn modelId="{E1A47D13-AF5B-4AFD-9A1D-A0C26DC062EE}" type="presParOf" srcId="{1161D461-3487-4153-BFAF-33F36C3FE9CB}" destId="{30436EDC-F942-4246-9FCF-1ED4E564ABAC}" srcOrd="1" destOrd="0" presId="urn:microsoft.com/office/officeart/2018/2/layout/IconLabelList"/>
    <dgm:cxn modelId="{7886D80C-A9A9-44D2-B2D5-A9FC50C1A12E}" type="presParOf" srcId="{1161D461-3487-4153-BFAF-33F36C3FE9CB}" destId="{71FDA3E8-F531-4245-B041-4F56891BF8F1}" srcOrd="2" destOrd="0" presId="urn:microsoft.com/office/officeart/2018/2/layout/IconLabelList"/>
    <dgm:cxn modelId="{8D8474B1-81FB-4F7C-ADBF-5B80B3202D76}" type="presParOf" srcId="{7014E314-6D0D-4CD8-998B-46A365E9DEED}" destId="{596164A2-DFFD-4971-BA49-9E4E78BB04EB}" srcOrd="5" destOrd="0" presId="urn:microsoft.com/office/officeart/2018/2/layout/IconLabelList"/>
    <dgm:cxn modelId="{CD3B345C-FFDB-4178-B932-B27AA3161B77}" type="presParOf" srcId="{7014E314-6D0D-4CD8-998B-46A365E9DEED}" destId="{21D37CB9-5074-437C-BCD1-E061E3BA55A2}" srcOrd="6" destOrd="0" presId="urn:microsoft.com/office/officeart/2018/2/layout/IconLabelList"/>
    <dgm:cxn modelId="{863F9B38-B73E-4454-A453-1C2A9ED3A755}" type="presParOf" srcId="{21D37CB9-5074-437C-BCD1-E061E3BA55A2}" destId="{E56794DC-C540-404D-B916-82C8A2F76AE9}" srcOrd="0" destOrd="0" presId="urn:microsoft.com/office/officeart/2018/2/layout/IconLabelList"/>
    <dgm:cxn modelId="{ECC6D650-F497-4F46-BC18-D8335A5CDC62}" type="presParOf" srcId="{21D37CB9-5074-437C-BCD1-E061E3BA55A2}" destId="{D7E88E60-7ECE-43FB-819D-C82858FD1AFA}" srcOrd="1" destOrd="0" presId="urn:microsoft.com/office/officeart/2018/2/layout/IconLabelList"/>
    <dgm:cxn modelId="{63E3A305-1453-45E3-972F-C31ABC406278}" type="presParOf" srcId="{21D37CB9-5074-437C-BCD1-E061E3BA55A2}" destId="{F66D6EEA-421E-425F-847F-E393DA59780C}" srcOrd="2" destOrd="0" presId="urn:microsoft.com/office/officeart/2018/2/layout/IconLabelList"/>
    <dgm:cxn modelId="{E7811D11-D5A4-4BE9-8DF2-67D914E9BE5B}" type="presParOf" srcId="{7014E314-6D0D-4CD8-998B-46A365E9DEED}" destId="{3EE874A0-BF64-49D7-873D-F9296618B37F}" srcOrd="7" destOrd="0" presId="urn:microsoft.com/office/officeart/2018/2/layout/IconLabelList"/>
    <dgm:cxn modelId="{92DB8732-6F0B-43AC-A0ED-D9F2D752F996}" type="presParOf" srcId="{7014E314-6D0D-4CD8-998B-46A365E9DEED}" destId="{23D07E9B-ECBC-4131-A913-9C935433AC93}" srcOrd="8" destOrd="0" presId="urn:microsoft.com/office/officeart/2018/2/layout/IconLabelList"/>
    <dgm:cxn modelId="{E3C05753-F719-4139-8D62-31984BC41C29}" type="presParOf" srcId="{23D07E9B-ECBC-4131-A913-9C935433AC93}" destId="{4F508C0C-153C-4C0E-86F3-A5D83DA70821}" srcOrd="0" destOrd="0" presId="urn:microsoft.com/office/officeart/2018/2/layout/IconLabelList"/>
    <dgm:cxn modelId="{2E5934BD-1C65-46BE-B005-784D2447A809}" type="presParOf" srcId="{23D07E9B-ECBC-4131-A913-9C935433AC93}" destId="{2BB72C58-FE68-49CB-9198-2B5FBA3506F0}" srcOrd="1" destOrd="0" presId="urn:microsoft.com/office/officeart/2018/2/layout/IconLabelList"/>
    <dgm:cxn modelId="{EE26D389-B97E-408D-B822-034AAFDD8A81}" type="presParOf" srcId="{23D07E9B-ECBC-4131-A913-9C935433AC93}" destId="{74D1A2BF-2E96-436D-B27C-14B434926B1B}" srcOrd="2" destOrd="0" presId="urn:microsoft.com/office/officeart/2018/2/layout/IconLabelList"/>
    <dgm:cxn modelId="{EBF93004-35CA-46E2-A24C-CF658430DDDD}" type="presParOf" srcId="{7014E314-6D0D-4CD8-998B-46A365E9DEED}" destId="{F02B9969-3FBE-479C-9B05-85C70844BB3A}" srcOrd="9" destOrd="0" presId="urn:microsoft.com/office/officeart/2018/2/layout/IconLabelList"/>
    <dgm:cxn modelId="{6E8C3957-9532-40D4-8AB9-151E3EF2796E}" type="presParOf" srcId="{7014E314-6D0D-4CD8-998B-46A365E9DEED}" destId="{E66F69EE-D0EE-440C-940B-BCDA7211302E}" srcOrd="10" destOrd="0" presId="urn:microsoft.com/office/officeart/2018/2/layout/IconLabelList"/>
    <dgm:cxn modelId="{2EF820D1-76CC-4F4C-AA04-D5BC64C330A9}" type="presParOf" srcId="{E66F69EE-D0EE-440C-940B-BCDA7211302E}" destId="{62623359-5DD9-4BF6-9F45-9291E23B5304}" srcOrd="0" destOrd="0" presId="urn:microsoft.com/office/officeart/2018/2/layout/IconLabelList"/>
    <dgm:cxn modelId="{16DE693A-7702-4E2B-B44B-C6FE3C95D9C9}" type="presParOf" srcId="{E66F69EE-D0EE-440C-940B-BCDA7211302E}" destId="{257D206C-4724-4114-B5DF-B293C548EEF2}" srcOrd="1" destOrd="0" presId="urn:microsoft.com/office/officeart/2018/2/layout/IconLabelList"/>
    <dgm:cxn modelId="{68E97347-C794-4A66-A445-0928A64F2D1B}" type="presParOf" srcId="{E66F69EE-D0EE-440C-940B-BCDA7211302E}" destId="{AF5770AE-20C1-465B-A316-70B586840C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B7479E-94AD-4A3D-8FD0-32A667D8BCDE}"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752D4A48-A691-4140-9DD8-B0591DB0887C}">
      <dgm:prSet/>
      <dgm:spPr/>
      <dgm:t>
        <a:bodyPr/>
        <a:lstStyle/>
        <a:p>
          <a:r>
            <a:rPr lang="en-IN" dirty="0"/>
            <a:t>Values are fundamental beliefs or standards that guide </a:t>
          </a:r>
          <a:r>
            <a:rPr lang="en-IN" dirty="0" err="1"/>
            <a:t>behaviors</a:t>
          </a:r>
          <a:r>
            <a:rPr lang="en-IN" dirty="0"/>
            <a:t>, decisions, and actions. They are core principles that shape our perspectives and priorities, influencing how we interact with the world. Values can be ethical or moral, such as honesty, integrity, and respect, or they can be more personal preferences, like ambition, creativity, and independence. These core principles are often developed early in life through family, culture, education, and personal experiences, and they evolve over time as individuals grow and encounter new situations. Values serve as a compass, helping individuals navigate various aspects of life by providing a sense of direction and purpose.</a:t>
          </a:r>
          <a:endParaRPr lang="en-US" dirty="0"/>
        </a:p>
      </dgm:t>
    </dgm:pt>
    <dgm:pt modelId="{0FE423C5-99E9-42D8-8DA5-1947FA87C4CD}" type="parTrans" cxnId="{6D364FE9-3384-4E01-AC09-9AAAE4236DF7}">
      <dgm:prSet/>
      <dgm:spPr/>
      <dgm:t>
        <a:bodyPr/>
        <a:lstStyle/>
        <a:p>
          <a:endParaRPr lang="en-US"/>
        </a:p>
      </dgm:t>
    </dgm:pt>
    <dgm:pt modelId="{C8AEDA2F-6813-4B21-A20A-E4D1432FCE44}" type="sibTrans" cxnId="{6D364FE9-3384-4E01-AC09-9AAAE4236DF7}">
      <dgm:prSet/>
      <dgm:spPr/>
      <dgm:t>
        <a:bodyPr/>
        <a:lstStyle/>
        <a:p>
          <a:endParaRPr lang="en-US"/>
        </a:p>
      </dgm:t>
    </dgm:pt>
    <dgm:pt modelId="{E603F69E-4214-264D-8E59-8C1A4E732C11}" type="pres">
      <dgm:prSet presAssocID="{62B7479E-94AD-4A3D-8FD0-32A667D8BCDE}" presName="outerComposite" presStyleCnt="0">
        <dgm:presLayoutVars>
          <dgm:chMax val="5"/>
          <dgm:dir/>
          <dgm:resizeHandles val="exact"/>
        </dgm:presLayoutVars>
      </dgm:prSet>
      <dgm:spPr/>
    </dgm:pt>
    <dgm:pt modelId="{913469E8-59C3-A34D-BADC-37655A5DD2D4}" type="pres">
      <dgm:prSet presAssocID="{62B7479E-94AD-4A3D-8FD0-32A667D8BCDE}" presName="dummyMaxCanvas" presStyleCnt="0">
        <dgm:presLayoutVars/>
      </dgm:prSet>
      <dgm:spPr/>
    </dgm:pt>
    <dgm:pt modelId="{A55D4EEE-0C86-DC4D-840D-075076CC9B09}" type="pres">
      <dgm:prSet presAssocID="{62B7479E-94AD-4A3D-8FD0-32A667D8BCDE}" presName="OneNode_1" presStyleLbl="node1" presStyleIdx="0" presStyleCnt="1">
        <dgm:presLayoutVars>
          <dgm:bulletEnabled val="1"/>
        </dgm:presLayoutVars>
      </dgm:prSet>
      <dgm:spPr/>
    </dgm:pt>
  </dgm:ptLst>
  <dgm:cxnLst>
    <dgm:cxn modelId="{DE86B94C-B5C2-9F44-9423-0A8F59F2D914}" type="presOf" srcId="{752D4A48-A691-4140-9DD8-B0591DB0887C}" destId="{A55D4EEE-0C86-DC4D-840D-075076CC9B09}" srcOrd="0" destOrd="0" presId="urn:microsoft.com/office/officeart/2005/8/layout/vProcess5"/>
    <dgm:cxn modelId="{6D364FE9-3384-4E01-AC09-9AAAE4236DF7}" srcId="{62B7479E-94AD-4A3D-8FD0-32A667D8BCDE}" destId="{752D4A48-A691-4140-9DD8-B0591DB0887C}" srcOrd="0" destOrd="0" parTransId="{0FE423C5-99E9-42D8-8DA5-1947FA87C4CD}" sibTransId="{C8AEDA2F-6813-4B21-A20A-E4D1432FCE44}"/>
    <dgm:cxn modelId="{6B1F9AF2-154E-BA40-8850-D2332A8934B2}" type="presOf" srcId="{62B7479E-94AD-4A3D-8FD0-32A667D8BCDE}" destId="{E603F69E-4214-264D-8E59-8C1A4E732C11}" srcOrd="0" destOrd="0" presId="urn:microsoft.com/office/officeart/2005/8/layout/vProcess5"/>
    <dgm:cxn modelId="{73271EF5-5DDA-4E44-9786-A88EE6362AFB}" type="presParOf" srcId="{E603F69E-4214-264D-8E59-8C1A4E732C11}" destId="{913469E8-59C3-A34D-BADC-37655A5DD2D4}" srcOrd="0" destOrd="0" presId="urn:microsoft.com/office/officeart/2005/8/layout/vProcess5"/>
    <dgm:cxn modelId="{A3483080-D45F-A94B-8A2B-1A9CD551F332}" type="presParOf" srcId="{E603F69E-4214-264D-8E59-8C1A4E732C11}" destId="{A55D4EEE-0C86-DC4D-840D-075076CC9B09}"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C4AA10-5CE2-48FC-AFB1-6179637CDE5D}"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834C2285-0572-4A5A-A958-D2D40C25AB78}">
      <dgm:prSet/>
      <dgm:spPr/>
      <dgm:t>
        <a:bodyPr/>
        <a:lstStyle/>
        <a:p>
          <a:r>
            <a:rPr lang="en-IN" dirty="0" err="1"/>
            <a:t>Yassification</a:t>
          </a:r>
          <a:r>
            <a:rPr lang="en-IN" dirty="0"/>
            <a:t> is a term that has emerged from internet culture, particularly on platforms like TikTok and Twitter. It refers to the process of transforming someone's appearance to a highly glamorous, exaggerated, and often hyper-feminine look using various photo editing tools and filters. The term "</a:t>
          </a:r>
          <a:r>
            <a:rPr lang="en-IN" dirty="0" err="1"/>
            <a:t>yass</a:t>
          </a:r>
          <a:r>
            <a:rPr lang="en-IN" dirty="0"/>
            <a:t>" itself is derived from queer culture, where it is used as an exclamation of approval or excitement, and "</a:t>
          </a:r>
          <a:r>
            <a:rPr lang="en-IN" dirty="0" err="1"/>
            <a:t>yassification</a:t>
          </a:r>
          <a:r>
            <a:rPr lang="en-IN" dirty="0"/>
            <a:t>" takes it a step further by implying a dramatic makeover.</a:t>
          </a:r>
          <a:endParaRPr lang="en-US" dirty="0"/>
        </a:p>
      </dgm:t>
    </dgm:pt>
    <dgm:pt modelId="{6A93692A-9CA4-44D1-BE0B-3D1E83A2F6BA}" type="parTrans" cxnId="{FC651761-08F2-41B4-A7E1-B0DFB37DBCD4}">
      <dgm:prSet/>
      <dgm:spPr/>
      <dgm:t>
        <a:bodyPr/>
        <a:lstStyle/>
        <a:p>
          <a:endParaRPr lang="en-US"/>
        </a:p>
      </dgm:t>
    </dgm:pt>
    <dgm:pt modelId="{8CC464CC-E5FF-40E4-B226-3353D6BF9DD8}" type="sibTrans" cxnId="{FC651761-08F2-41B4-A7E1-B0DFB37DBCD4}">
      <dgm:prSet/>
      <dgm:spPr/>
      <dgm:t>
        <a:bodyPr/>
        <a:lstStyle/>
        <a:p>
          <a:endParaRPr lang="en-US"/>
        </a:p>
      </dgm:t>
    </dgm:pt>
    <dgm:pt modelId="{4469A4A2-5026-4033-9D7E-8ED35ADBE1FD}">
      <dgm:prSet/>
      <dgm:spPr/>
      <dgm:t>
        <a:bodyPr/>
        <a:lstStyle/>
        <a:p>
          <a:r>
            <a:rPr lang="en-IN"/>
            <a:t>The yassification trend often involves applying heavy makeup, smoothing skin textures, enhancing facial features, and adding vibrant colors to create an almost surreal version of the original image. Popular apps and software like Facetune and Photoshop are commonly used for these transformations. The results are frequently shared on social media, sometimes with a humorous or ironic twist, as a commentary on societal beauty standards and the extremes of digital modification.</a:t>
          </a:r>
          <a:endParaRPr lang="en-US"/>
        </a:p>
      </dgm:t>
    </dgm:pt>
    <dgm:pt modelId="{FAD47487-18FD-4FF2-9DAE-0360840F9936}" type="parTrans" cxnId="{1A8E8866-F31F-4F7A-8465-9075CF3F4E22}">
      <dgm:prSet/>
      <dgm:spPr/>
      <dgm:t>
        <a:bodyPr/>
        <a:lstStyle/>
        <a:p>
          <a:endParaRPr lang="en-US"/>
        </a:p>
      </dgm:t>
    </dgm:pt>
    <dgm:pt modelId="{D6F50A06-6759-4654-B93C-8A7B073C7369}" type="sibTrans" cxnId="{1A8E8866-F31F-4F7A-8465-9075CF3F4E22}">
      <dgm:prSet/>
      <dgm:spPr/>
      <dgm:t>
        <a:bodyPr/>
        <a:lstStyle/>
        <a:p>
          <a:endParaRPr lang="en-US"/>
        </a:p>
      </dgm:t>
    </dgm:pt>
    <dgm:pt modelId="{AC68B2B5-955F-4AD3-A737-CF23660606B7}">
      <dgm:prSet/>
      <dgm:spPr/>
      <dgm:t>
        <a:bodyPr/>
        <a:lstStyle/>
        <a:p>
          <a:r>
            <a:rPr lang="en-IN"/>
            <a:t>This phenomenon reflects broader discussions about beauty, identity, and the influence of digital technology on self-presentation. It satirizes the lengths to which people go to curate their online personas and highlights the gap between natural appearances and digitally altered perfection. Ultimately, yassification is both a celebration of creativity and a critique of unrealistic beauty ideals.</a:t>
          </a:r>
          <a:endParaRPr lang="en-US"/>
        </a:p>
      </dgm:t>
    </dgm:pt>
    <dgm:pt modelId="{126D00FD-5A5F-41EA-959D-C515B2110CC8}" type="parTrans" cxnId="{A146DB84-42CF-473E-890E-2CD7EBBA6210}">
      <dgm:prSet/>
      <dgm:spPr/>
      <dgm:t>
        <a:bodyPr/>
        <a:lstStyle/>
        <a:p>
          <a:endParaRPr lang="en-US"/>
        </a:p>
      </dgm:t>
    </dgm:pt>
    <dgm:pt modelId="{6F55A2A2-CF1C-4030-84A8-1225B2CABC49}" type="sibTrans" cxnId="{A146DB84-42CF-473E-890E-2CD7EBBA6210}">
      <dgm:prSet/>
      <dgm:spPr/>
      <dgm:t>
        <a:bodyPr/>
        <a:lstStyle/>
        <a:p>
          <a:endParaRPr lang="en-US"/>
        </a:p>
      </dgm:t>
    </dgm:pt>
    <dgm:pt modelId="{3D1D9249-70DF-4D45-BB3B-3C3D6ADAA1E3}" type="pres">
      <dgm:prSet presAssocID="{2AC4AA10-5CE2-48FC-AFB1-6179637CDE5D}" presName="linear" presStyleCnt="0">
        <dgm:presLayoutVars>
          <dgm:animLvl val="lvl"/>
          <dgm:resizeHandles val="exact"/>
        </dgm:presLayoutVars>
      </dgm:prSet>
      <dgm:spPr/>
    </dgm:pt>
    <dgm:pt modelId="{9799DEC5-0E9D-3F4C-B4F6-0F3ABEA28C3A}" type="pres">
      <dgm:prSet presAssocID="{834C2285-0572-4A5A-A958-D2D40C25AB78}" presName="parentText" presStyleLbl="node1" presStyleIdx="0" presStyleCnt="3">
        <dgm:presLayoutVars>
          <dgm:chMax val="0"/>
          <dgm:bulletEnabled val="1"/>
        </dgm:presLayoutVars>
      </dgm:prSet>
      <dgm:spPr/>
    </dgm:pt>
    <dgm:pt modelId="{052DF9D7-659D-DA4A-8D53-0BAB6D3E9ECF}" type="pres">
      <dgm:prSet presAssocID="{8CC464CC-E5FF-40E4-B226-3353D6BF9DD8}" presName="spacer" presStyleCnt="0"/>
      <dgm:spPr/>
    </dgm:pt>
    <dgm:pt modelId="{740F3DF6-C1FC-794F-BD7A-490CCF689932}" type="pres">
      <dgm:prSet presAssocID="{4469A4A2-5026-4033-9D7E-8ED35ADBE1FD}" presName="parentText" presStyleLbl="node1" presStyleIdx="1" presStyleCnt="3">
        <dgm:presLayoutVars>
          <dgm:chMax val="0"/>
          <dgm:bulletEnabled val="1"/>
        </dgm:presLayoutVars>
      </dgm:prSet>
      <dgm:spPr/>
    </dgm:pt>
    <dgm:pt modelId="{37A2E1C8-2C72-DD4F-AD03-FF74686592CD}" type="pres">
      <dgm:prSet presAssocID="{D6F50A06-6759-4654-B93C-8A7B073C7369}" presName="spacer" presStyleCnt="0"/>
      <dgm:spPr/>
    </dgm:pt>
    <dgm:pt modelId="{B2177DCA-BC1E-4345-B3FD-E8470AF666D0}" type="pres">
      <dgm:prSet presAssocID="{AC68B2B5-955F-4AD3-A737-CF23660606B7}" presName="parentText" presStyleLbl="node1" presStyleIdx="2" presStyleCnt="3" custLinFactY="-7776" custLinFactNeighborY="-100000">
        <dgm:presLayoutVars>
          <dgm:chMax val="0"/>
          <dgm:bulletEnabled val="1"/>
        </dgm:presLayoutVars>
      </dgm:prSet>
      <dgm:spPr/>
    </dgm:pt>
  </dgm:ptLst>
  <dgm:cxnLst>
    <dgm:cxn modelId="{CCAEAC07-39B8-9F4D-A727-E0B939E82A49}" type="presOf" srcId="{2AC4AA10-5CE2-48FC-AFB1-6179637CDE5D}" destId="{3D1D9249-70DF-4D45-BB3B-3C3D6ADAA1E3}" srcOrd="0" destOrd="0" presId="urn:microsoft.com/office/officeart/2005/8/layout/vList2"/>
    <dgm:cxn modelId="{122D8908-5134-914D-9184-421A68071098}" type="presOf" srcId="{AC68B2B5-955F-4AD3-A737-CF23660606B7}" destId="{B2177DCA-BC1E-4345-B3FD-E8470AF666D0}" srcOrd="0" destOrd="0" presId="urn:microsoft.com/office/officeart/2005/8/layout/vList2"/>
    <dgm:cxn modelId="{796DD545-41E9-2F42-87C4-992B049A6BD9}" type="presOf" srcId="{4469A4A2-5026-4033-9D7E-8ED35ADBE1FD}" destId="{740F3DF6-C1FC-794F-BD7A-490CCF689932}" srcOrd="0" destOrd="0" presId="urn:microsoft.com/office/officeart/2005/8/layout/vList2"/>
    <dgm:cxn modelId="{FC651761-08F2-41B4-A7E1-B0DFB37DBCD4}" srcId="{2AC4AA10-5CE2-48FC-AFB1-6179637CDE5D}" destId="{834C2285-0572-4A5A-A958-D2D40C25AB78}" srcOrd="0" destOrd="0" parTransId="{6A93692A-9CA4-44D1-BE0B-3D1E83A2F6BA}" sibTransId="{8CC464CC-E5FF-40E4-B226-3353D6BF9DD8}"/>
    <dgm:cxn modelId="{1A8E8866-F31F-4F7A-8465-9075CF3F4E22}" srcId="{2AC4AA10-5CE2-48FC-AFB1-6179637CDE5D}" destId="{4469A4A2-5026-4033-9D7E-8ED35ADBE1FD}" srcOrd="1" destOrd="0" parTransId="{FAD47487-18FD-4FF2-9DAE-0360840F9936}" sibTransId="{D6F50A06-6759-4654-B93C-8A7B073C7369}"/>
    <dgm:cxn modelId="{A146DB84-42CF-473E-890E-2CD7EBBA6210}" srcId="{2AC4AA10-5CE2-48FC-AFB1-6179637CDE5D}" destId="{AC68B2B5-955F-4AD3-A737-CF23660606B7}" srcOrd="2" destOrd="0" parTransId="{126D00FD-5A5F-41EA-959D-C515B2110CC8}" sibTransId="{6F55A2A2-CF1C-4030-84A8-1225B2CABC49}"/>
    <dgm:cxn modelId="{4A421087-0A8A-F340-A525-0EA52CCA58C7}" type="presOf" srcId="{834C2285-0572-4A5A-A958-D2D40C25AB78}" destId="{9799DEC5-0E9D-3F4C-B4F6-0F3ABEA28C3A}" srcOrd="0" destOrd="0" presId="urn:microsoft.com/office/officeart/2005/8/layout/vList2"/>
    <dgm:cxn modelId="{796BC710-CC51-C748-A4CC-A8F8DCC495CF}" type="presParOf" srcId="{3D1D9249-70DF-4D45-BB3B-3C3D6ADAA1E3}" destId="{9799DEC5-0E9D-3F4C-B4F6-0F3ABEA28C3A}" srcOrd="0" destOrd="0" presId="urn:microsoft.com/office/officeart/2005/8/layout/vList2"/>
    <dgm:cxn modelId="{39A64141-238F-1E4C-9505-66D96CFBE397}" type="presParOf" srcId="{3D1D9249-70DF-4D45-BB3B-3C3D6ADAA1E3}" destId="{052DF9D7-659D-DA4A-8D53-0BAB6D3E9ECF}" srcOrd="1" destOrd="0" presId="urn:microsoft.com/office/officeart/2005/8/layout/vList2"/>
    <dgm:cxn modelId="{1D7860D2-6922-E747-B19E-2F846D6248EF}" type="presParOf" srcId="{3D1D9249-70DF-4D45-BB3B-3C3D6ADAA1E3}" destId="{740F3DF6-C1FC-794F-BD7A-490CCF689932}" srcOrd="2" destOrd="0" presId="urn:microsoft.com/office/officeart/2005/8/layout/vList2"/>
    <dgm:cxn modelId="{6C86E20C-2505-7C4A-81C3-9E487C9A3FB9}" type="presParOf" srcId="{3D1D9249-70DF-4D45-BB3B-3C3D6ADAA1E3}" destId="{37A2E1C8-2C72-DD4F-AD03-FF74686592CD}" srcOrd="3" destOrd="0" presId="urn:microsoft.com/office/officeart/2005/8/layout/vList2"/>
    <dgm:cxn modelId="{42A09160-8A52-2647-B1A6-988B1F01CD74}" type="presParOf" srcId="{3D1D9249-70DF-4D45-BB3B-3C3D6ADAA1E3}" destId="{B2177DCA-BC1E-4345-B3FD-E8470AF666D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6C4DCD-4658-4C89-A1DF-F09CD304C3F1}"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63620590-2207-4A29-B7FB-4D5630B55351}">
      <dgm:prSet/>
      <dgm:spPr/>
      <dgm:t>
        <a:bodyPr/>
        <a:lstStyle/>
        <a:p>
          <a:r>
            <a:rPr lang="en-US"/>
            <a:t>Integrates with other business tools like email and social media.</a:t>
          </a:r>
        </a:p>
      </dgm:t>
    </dgm:pt>
    <dgm:pt modelId="{8DD6F233-DD6C-4D1F-B445-C20D81790439}" type="parTrans" cxnId="{FBEAD9FC-1F6C-4ABD-8128-A05C2FF1AEA2}">
      <dgm:prSet/>
      <dgm:spPr/>
      <dgm:t>
        <a:bodyPr/>
        <a:lstStyle/>
        <a:p>
          <a:endParaRPr lang="en-US"/>
        </a:p>
      </dgm:t>
    </dgm:pt>
    <dgm:pt modelId="{2577049C-1BAC-4F62-9720-0D86DFDDBB20}" type="sibTrans" cxnId="{FBEAD9FC-1F6C-4ABD-8128-A05C2FF1AEA2}">
      <dgm:prSet/>
      <dgm:spPr/>
      <dgm:t>
        <a:bodyPr/>
        <a:lstStyle/>
        <a:p>
          <a:endParaRPr lang="en-US"/>
        </a:p>
      </dgm:t>
    </dgm:pt>
    <dgm:pt modelId="{39DDC000-D9AB-4F31-9E6D-E85774998156}">
      <dgm:prSet/>
      <dgm:spPr/>
      <dgm:t>
        <a:bodyPr/>
        <a:lstStyle/>
        <a:p>
          <a:r>
            <a:rPr lang="en-US"/>
            <a:t>Enables personalized customer experiences.</a:t>
          </a:r>
        </a:p>
      </dgm:t>
    </dgm:pt>
    <dgm:pt modelId="{6D28EB69-B6A0-41FD-ACAF-2A444D2F9D04}" type="parTrans" cxnId="{E0AAB0C2-6A3A-4282-9668-4303207BEC30}">
      <dgm:prSet/>
      <dgm:spPr/>
      <dgm:t>
        <a:bodyPr/>
        <a:lstStyle/>
        <a:p>
          <a:endParaRPr lang="en-US"/>
        </a:p>
      </dgm:t>
    </dgm:pt>
    <dgm:pt modelId="{45E108DC-3F7C-4AF6-B49E-F25856FEAE97}" type="sibTrans" cxnId="{E0AAB0C2-6A3A-4282-9668-4303207BEC30}">
      <dgm:prSet/>
      <dgm:spPr/>
      <dgm:t>
        <a:bodyPr/>
        <a:lstStyle/>
        <a:p>
          <a:endParaRPr lang="en-US"/>
        </a:p>
      </dgm:t>
    </dgm:pt>
    <dgm:pt modelId="{82FC5C72-2F83-7642-9135-F13BD7D122DF}" type="pres">
      <dgm:prSet presAssocID="{2B6C4DCD-4658-4C89-A1DF-F09CD304C3F1}" presName="diagram" presStyleCnt="0">
        <dgm:presLayoutVars>
          <dgm:dir/>
          <dgm:resizeHandles val="exact"/>
        </dgm:presLayoutVars>
      </dgm:prSet>
      <dgm:spPr/>
    </dgm:pt>
    <dgm:pt modelId="{A9C66F76-CAE8-1E40-98D3-C4B2D194D5D9}" type="pres">
      <dgm:prSet presAssocID="{63620590-2207-4A29-B7FB-4D5630B55351}" presName="arrow" presStyleLbl="node1" presStyleIdx="0" presStyleCnt="2">
        <dgm:presLayoutVars>
          <dgm:bulletEnabled val="1"/>
        </dgm:presLayoutVars>
      </dgm:prSet>
      <dgm:spPr/>
    </dgm:pt>
    <dgm:pt modelId="{F97C0352-7FF8-A549-BAFB-855864AFD871}" type="pres">
      <dgm:prSet presAssocID="{39DDC000-D9AB-4F31-9E6D-E85774998156}" presName="arrow" presStyleLbl="node1" presStyleIdx="1" presStyleCnt="2">
        <dgm:presLayoutVars>
          <dgm:bulletEnabled val="1"/>
        </dgm:presLayoutVars>
      </dgm:prSet>
      <dgm:spPr/>
    </dgm:pt>
  </dgm:ptLst>
  <dgm:cxnLst>
    <dgm:cxn modelId="{25D28D4E-090F-7949-9AF7-6804481475BC}" type="presOf" srcId="{2B6C4DCD-4658-4C89-A1DF-F09CD304C3F1}" destId="{82FC5C72-2F83-7642-9135-F13BD7D122DF}" srcOrd="0" destOrd="0" presId="urn:microsoft.com/office/officeart/2005/8/layout/arrow5"/>
    <dgm:cxn modelId="{DF590856-E725-604A-80D5-83A42BDDC518}" type="presOf" srcId="{39DDC000-D9AB-4F31-9E6D-E85774998156}" destId="{F97C0352-7FF8-A549-BAFB-855864AFD871}" srcOrd="0" destOrd="0" presId="urn:microsoft.com/office/officeart/2005/8/layout/arrow5"/>
    <dgm:cxn modelId="{E0AAB0C2-6A3A-4282-9668-4303207BEC30}" srcId="{2B6C4DCD-4658-4C89-A1DF-F09CD304C3F1}" destId="{39DDC000-D9AB-4F31-9E6D-E85774998156}" srcOrd="1" destOrd="0" parTransId="{6D28EB69-B6A0-41FD-ACAF-2A444D2F9D04}" sibTransId="{45E108DC-3F7C-4AF6-B49E-F25856FEAE97}"/>
    <dgm:cxn modelId="{77E004D1-2628-7C48-9821-875741E2C20B}" type="presOf" srcId="{63620590-2207-4A29-B7FB-4D5630B55351}" destId="{A9C66F76-CAE8-1E40-98D3-C4B2D194D5D9}" srcOrd="0" destOrd="0" presId="urn:microsoft.com/office/officeart/2005/8/layout/arrow5"/>
    <dgm:cxn modelId="{FBEAD9FC-1F6C-4ABD-8128-A05C2FF1AEA2}" srcId="{2B6C4DCD-4658-4C89-A1DF-F09CD304C3F1}" destId="{63620590-2207-4A29-B7FB-4D5630B55351}" srcOrd="0" destOrd="0" parTransId="{8DD6F233-DD6C-4D1F-B445-C20D81790439}" sibTransId="{2577049C-1BAC-4F62-9720-0D86DFDDBB20}"/>
    <dgm:cxn modelId="{068BA42E-50C1-844A-A318-AC35B8A697DD}" type="presParOf" srcId="{82FC5C72-2F83-7642-9135-F13BD7D122DF}" destId="{A9C66F76-CAE8-1E40-98D3-C4B2D194D5D9}" srcOrd="0" destOrd="0" presId="urn:microsoft.com/office/officeart/2005/8/layout/arrow5"/>
    <dgm:cxn modelId="{73388932-A33B-0A43-8909-CCE5550B1C42}" type="presParOf" srcId="{82FC5C72-2F83-7642-9135-F13BD7D122DF}" destId="{F97C0352-7FF8-A549-BAFB-855864AFD871}"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7EF444-AADB-48F9-B607-CD5EC024141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2F5AB2A-B707-4A5B-8A23-14476D175B95}">
      <dgm:prSet/>
      <dgm:spPr/>
      <dgm:t>
        <a:bodyPr/>
        <a:lstStyle/>
        <a:p>
          <a:r>
            <a:rPr lang="en-US"/>
            <a:t>Facilitates communication across departments.</a:t>
          </a:r>
        </a:p>
      </dgm:t>
    </dgm:pt>
    <dgm:pt modelId="{030AC439-04A2-4CD2-9DDF-AA034AC6B69C}" type="parTrans" cxnId="{6CC71CE1-F017-4469-81E3-1F00A08A9EF4}">
      <dgm:prSet/>
      <dgm:spPr/>
      <dgm:t>
        <a:bodyPr/>
        <a:lstStyle/>
        <a:p>
          <a:endParaRPr lang="en-US"/>
        </a:p>
      </dgm:t>
    </dgm:pt>
    <dgm:pt modelId="{00336D69-8476-41DF-8B46-852535A18ED7}" type="sibTrans" cxnId="{6CC71CE1-F017-4469-81E3-1F00A08A9EF4}">
      <dgm:prSet/>
      <dgm:spPr/>
      <dgm:t>
        <a:bodyPr/>
        <a:lstStyle/>
        <a:p>
          <a:endParaRPr lang="en-US"/>
        </a:p>
      </dgm:t>
    </dgm:pt>
    <dgm:pt modelId="{5E07AF97-3103-4B3D-9768-BCBF58676F95}">
      <dgm:prSet/>
      <dgm:spPr/>
      <dgm:t>
        <a:bodyPr/>
        <a:lstStyle/>
        <a:p>
          <a:r>
            <a:rPr lang="en-US"/>
            <a:t>Offers a range of features like lead management and account tracking.</a:t>
          </a:r>
        </a:p>
      </dgm:t>
    </dgm:pt>
    <dgm:pt modelId="{A2CB35A2-CA01-48F7-BBB0-FB9B7B8EC0E6}" type="parTrans" cxnId="{65C2D05A-97CD-4284-94DA-A40122AD0E7D}">
      <dgm:prSet/>
      <dgm:spPr/>
      <dgm:t>
        <a:bodyPr/>
        <a:lstStyle/>
        <a:p>
          <a:endParaRPr lang="en-US"/>
        </a:p>
      </dgm:t>
    </dgm:pt>
    <dgm:pt modelId="{55366900-E149-4CE2-9D4E-70EF49C9A713}" type="sibTrans" cxnId="{65C2D05A-97CD-4284-94DA-A40122AD0E7D}">
      <dgm:prSet/>
      <dgm:spPr/>
      <dgm:t>
        <a:bodyPr/>
        <a:lstStyle/>
        <a:p>
          <a:endParaRPr lang="en-US"/>
        </a:p>
      </dgm:t>
    </dgm:pt>
    <dgm:pt modelId="{B6C96EE7-A3DD-4CBC-B3DD-7C1A679C0880}">
      <dgm:prSet/>
      <dgm:spPr/>
      <dgm:t>
        <a:bodyPr/>
        <a:lstStyle/>
        <a:p>
          <a:r>
            <a:rPr lang="en-US"/>
            <a:t>Scalable for small businesses to large enterprises.</a:t>
          </a:r>
        </a:p>
      </dgm:t>
    </dgm:pt>
    <dgm:pt modelId="{BC8142D3-6DA2-456B-A178-BD6C73EA3A99}" type="parTrans" cxnId="{D9FFD7E5-D318-4A4D-8E22-B97A543AC23B}">
      <dgm:prSet/>
      <dgm:spPr/>
      <dgm:t>
        <a:bodyPr/>
        <a:lstStyle/>
        <a:p>
          <a:endParaRPr lang="en-US"/>
        </a:p>
      </dgm:t>
    </dgm:pt>
    <dgm:pt modelId="{6994C174-B153-42D1-824A-C5AD25148BA3}" type="sibTrans" cxnId="{D9FFD7E5-D318-4A4D-8E22-B97A543AC23B}">
      <dgm:prSet/>
      <dgm:spPr/>
      <dgm:t>
        <a:bodyPr/>
        <a:lstStyle/>
        <a:p>
          <a:endParaRPr lang="en-US"/>
        </a:p>
      </dgm:t>
    </dgm:pt>
    <dgm:pt modelId="{437DD2CC-AD24-AF4C-B035-A984FC06EEC3}" type="pres">
      <dgm:prSet presAssocID="{727EF444-AADB-48F9-B607-CD5EC024141B}" presName="linear" presStyleCnt="0">
        <dgm:presLayoutVars>
          <dgm:animLvl val="lvl"/>
          <dgm:resizeHandles val="exact"/>
        </dgm:presLayoutVars>
      </dgm:prSet>
      <dgm:spPr/>
    </dgm:pt>
    <dgm:pt modelId="{A3BF20C5-76FA-8F4E-8DE6-01E936D89DFE}" type="pres">
      <dgm:prSet presAssocID="{32F5AB2A-B707-4A5B-8A23-14476D175B95}" presName="parentText" presStyleLbl="node1" presStyleIdx="0" presStyleCnt="3">
        <dgm:presLayoutVars>
          <dgm:chMax val="0"/>
          <dgm:bulletEnabled val="1"/>
        </dgm:presLayoutVars>
      </dgm:prSet>
      <dgm:spPr/>
    </dgm:pt>
    <dgm:pt modelId="{E20F8458-2D42-2346-87FA-F6EEA8F00804}" type="pres">
      <dgm:prSet presAssocID="{00336D69-8476-41DF-8B46-852535A18ED7}" presName="spacer" presStyleCnt="0"/>
      <dgm:spPr/>
    </dgm:pt>
    <dgm:pt modelId="{6D4FEE08-B9DF-5949-B3A7-82ED43779498}" type="pres">
      <dgm:prSet presAssocID="{5E07AF97-3103-4B3D-9768-BCBF58676F95}" presName="parentText" presStyleLbl="node1" presStyleIdx="1" presStyleCnt="3">
        <dgm:presLayoutVars>
          <dgm:chMax val="0"/>
          <dgm:bulletEnabled val="1"/>
        </dgm:presLayoutVars>
      </dgm:prSet>
      <dgm:spPr/>
    </dgm:pt>
    <dgm:pt modelId="{4900560E-1442-D240-8526-75A4DF288F14}" type="pres">
      <dgm:prSet presAssocID="{55366900-E149-4CE2-9D4E-70EF49C9A713}" presName="spacer" presStyleCnt="0"/>
      <dgm:spPr/>
    </dgm:pt>
    <dgm:pt modelId="{185F55DD-D84A-624C-8CDC-11214E999294}" type="pres">
      <dgm:prSet presAssocID="{B6C96EE7-A3DD-4CBC-B3DD-7C1A679C0880}" presName="parentText" presStyleLbl="node1" presStyleIdx="2" presStyleCnt="3">
        <dgm:presLayoutVars>
          <dgm:chMax val="0"/>
          <dgm:bulletEnabled val="1"/>
        </dgm:presLayoutVars>
      </dgm:prSet>
      <dgm:spPr/>
    </dgm:pt>
  </dgm:ptLst>
  <dgm:cxnLst>
    <dgm:cxn modelId="{11948907-548D-2147-AFBF-363034FA95E6}" type="presOf" srcId="{727EF444-AADB-48F9-B607-CD5EC024141B}" destId="{437DD2CC-AD24-AF4C-B035-A984FC06EEC3}" srcOrd="0" destOrd="0" presId="urn:microsoft.com/office/officeart/2005/8/layout/vList2"/>
    <dgm:cxn modelId="{7D285E1C-12D8-AB48-8EBB-D45610E7C2C2}" type="presOf" srcId="{5E07AF97-3103-4B3D-9768-BCBF58676F95}" destId="{6D4FEE08-B9DF-5949-B3A7-82ED43779498}" srcOrd="0" destOrd="0" presId="urn:microsoft.com/office/officeart/2005/8/layout/vList2"/>
    <dgm:cxn modelId="{51ACFF3D-D1D9-CA4A-A46A-6AF9A7642E91}" type="presOf" srcId="{B6C96EE7-A3DD-4CBC-B3DD-7C1A679C0880}" destId="{185F55DD-D84A-624C-8CDC-11214E999294}" srcOrd="0" destOrd="0" presId="urn:microsoft.com/office/officeart/2005/8/layout/vList2"/>
    <dgm:cxn modelId="{A5EF9F43-F2D3-DC4D-85CC-9D414EC47C91}" type="presOf" srcId="{32F5AB2A-B707-4A5B-8A23-14476D175B95}" destId="{A3BF20C5-76FA-8F4E-8DE6-01E936D89DFE}" srcOrd="0" destOrd="0" presId="urn:microsoft.com/office/officeart/2005/8/layout/vList2"/>
    <dgm:cxn modelId="{65C2D05A-97CD-4284-94DA-A40122AD0E7D}" srcId="{727EF444-AADB-48F9-B607-CD5EC024141B}" destId="{5E07AF97-3103-4B3D-9768-BCBF58676F95}" srcOrd="1" destOrd="0" parTransId="{A2CB35A2-CA01-48F7-BBB0-FB9B7B8EC0E6}" sibTransId="{55366900-E149-4CE2-9D4E-70EF49C9A713}"/>
    <dgm:cxn modelId="{6CC71CE1-F017-4469-81E3-1F00A08A9EF4}" srcId="{727EF444-AADB-48F9-B607-CD5EC024141B}" destId="{32F5AB2A-B707-4A5B-8A23-14476D175B95}" srcOrd="0" destOrd="0" parTransId="{030AC439-04A2-4CD2-9DDF-AA034AC6B69C}" sibTransId="{00336D69-8476-41DF-8B46-852535A18ED7}"/>
    <dgm:cxn modelId="{D9FFD7E5-D318-4A4D-8E22-B97A543AC23B}" srcId="{727EF444-AADB-48F9-B607-CD5EC024141B}" destId="{B6C96EE7-A3DD-4CBC-B3DD-7C1A679C0880}" srcOrd="2" destOrd="0" parTransId="{BC8142D3-6DA2-456B-A178-BD6C73EA3A99}" sibTransId="{6994C174-B153-42D1-824A-C5AD25148BA3}"/>
    <dgm:cxn modelId="{BE97D67C-1E2C-F242-BBDC-6AA146ED4C22}" type="presParOf" srcId="{437DD2CC-AD24-AF4C-B035-A984FC06EEC3}" destId="{A3BF20C5-76FA-8F4E-8DE6-01E936D89DFE}" srcOrd="0" destOrd="0" presId="urn:microsoft.com/office/officeart/2005/8/layout/vList2"/>
    <dgm:cxn modelId="{BBD9ABB6-69AF-AA40-874B-0C1F45015051}" type="presParOf" srcId="{437DD2CC-AD24-AF4C-B035-A984FC06EEC3}" destId="{E20F8458-2D42-2346-87FA-F6EEA8F00804}" srcOrd="1" destOrd="0" presId="urn:microsoft.com/office/officeart/2005/8/layout/vList2"/>
    <dgm:cxn modelId="{277BA6FA-47D6-544F-868B-2987D1B7F130}" type="presParOf" srcId="{437DD2CC-AD24-AF4C-B035-A984FC06EEC3}" destId="{6D4FEE08-B9DF-5949-B3A7-82ED43779498}" srcOrd="2" destOrd="0" presId="urn:microsoft.com/office/officeart/2005/8/layout/vList2"/>
    <dgm:cxn modelId="{AAA69AE5-0936-A24D-A609-7F5F4BD67735}" type="presParOf" srcId="{437DD2CC-AD24-AF4C-B035-A984FC06EEC3}" destId="{4900560E-1442-D240-8526-75A4DF288F14}" srcOrd="3" destOrd="0" presId="urn:microsoft.com/office/officeart/2005/8/layout/vList2"/>
    <dgm:cxn modelId="{66301CD5-1AAE-C14B-A2DB-5DCAE300A156}" type="presParOf" srcId="{437DD2CC-AD24-AF4C-B035-A984FC06EEC3}" destId="{185F55DD-D84A-624C-8CDC-11214E99929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BA67C4-C4A6-4099-8219-862EBE2828F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870FF0B-AF20-471A-859C-442E1C6314F6}">
      <dgm:prSet/>
      <dgm:spPr/>
      <dgm:t>
        <a:bodyPr/>
        <a:lstStyle/>
        <a:p>
          <a:pPr>
            <a:lnSpc>
              <a:spcPct val="100000"/>
            </a:lnSpc>
          </a:pPr>
          <a:r>
            <a:rPr lang="en-US"/>
            <a:t>Optimizes customer service and support operations.</a:t>
          </a:r>
        </a:p>
      </dgm:t>
    </dgm:pt>
    <dgm:pt modelId="{D4CF2F55-7DA4-4CA3-B256-B45EAC5A38A1}" type="parTrans" cxnId="{46B93329-9D60-40AF-89C7-ABEE905103DC}">
      <dgm:prSet/>
      <dgm:spPr/>
      <dgm:t>
        <a:bodyPr/>
        <a:lstStyle/>
        <a:p>
          <a:endParaRPr lang="en-US"/>
        </a:p>
      </dgm:t>
    </dgm:pt>
    <dgm:pt modelId="{E3F2A0C8-08BC-4F2B-9B36-65E4C7F8B1BF}" type="sibTrans" cxnId="{46B93329-9D60-40AF-89C7-ABEE905103DC}">
      <dgm:prSet/>
      <dgm:spPr/>
      <dgm:t>
        <a:bodyPr/>
        <a:lstStyle/>
        <a:p>
          <a:endParaRPr lang="en-US"/>
        </a:p>
      </dgm:t>
    </dgm:pt>
    <dgm:pt modelId="{434408A8-83AF-4088-AA8F-BFB11AF62D6C}">
      <dgm:prSet/>
      <dgm:spPr/>
      <dgm:t>
        <a:bodyPr/>
        <a:lstStyle/>
        <a:p>
          <a:pPr>
            <a:lnSpc>
              <a:spcPct val="100000"/>
            </a:lnSpc>
          </a:pPr>
          <a:r>
            <a:rPr lang="en-US"/>
            <a:t>Includes tools for case management, ticketing, and resolution.</a:t>
          </a:r>
        </a:p>
      </dgm:t>
    </dgm:pt>
    <dgm:pt modelId="{37263208-8D38-4CAF-9389-BBE886D1699D}" type="parTrans" cxnId="{E601D85B-AFC6-4714-9AAE-81F37220F03C}">
      <dgm:prSet/>
      <dgm:spPr/>
      <dgm:t>
        <a:bodyPr/>
        <a:lstStyle/>
        <a:p>
          <a:endParaRPr lang="en-US"/>
        </a:p>
      </dgm:t>
    </dgm:pt>
    <dgm:pt modelId="{A30AF710-0DA3-430C-82FC-548E4E28A447}" type="sibTrans" cxnId="{E601D85B-AFC6-4714-9AAE-81F37220F03C}">
      <dgm:prSet/>
      <dgm:spPr/>
      <dgm:t>
        <a:bodyPr/>
        <a:lstStyle/>
        <a:p>
          <a:endParaRPr lang="en-US"/>
        </a:p>
      </dgm:t>
    </dgm:pt>
    <dgm:pt modelId="{F9BB8D9B-B8DD-4018-8739-E576959DE294}">
      <dgm:prSet/>
      <dgm:spPr/>
      <dgm:t>
        <a:bodyPr/>
        <a:lstStyle/>
        <a:p>
          <a:pPr>
            <a:lnSpc>
              <a:spcPct val="100000"/>
            </a:lnSpc>
          </a:pPr>
          <a:r>
            <a:rPr lang="en-US"/>
            <a:t>Integrates with social media platforms to manage customer queries.</a:t>
          </a:r>
        </a:p>
      </dgm:t>
    </dgm:pt>
    <dgm:pt modelId="{C918EFF1-B8A5-432F-8057-83A46C5CABA8}" type="parTrans" cxnId="{E9F15746-4767-4036-9046-A0C204215C8B}">
      <dgm:prSet/>
      <dgm:spPr/>
      <dgm:t>
        <a:bodyPr/>
        <a:lstStyle/>
        <a:p>
          <a:endParaRPr lang="en-US"/>
        </a:p>
      </dgm:t>
    </dgm:pt>
    <dgm:pt modelId="{CD9ACE3F-5C1B-41F4-929D-108D6ED3AF26}" type="sibTrans" cxnId="{E9F15746-4767-4036-9046-A0C204215C8B}">
      <dgm:prSet/>
      <dgm:spPr/>
      <dgm:t>
        <a:bodyPr/>
        <a:lstStyle/>
        <a:p>
          <a:endParaRPr lang="en-US"/>
        </a:p>
      </dgm:t>
    </dgm:pt>
    <dgm:pt modelId="{F1276A97-5A9F-4A1F-AA1F-3ECC6D4A4A9E}" type="pres">
      <dgm:prSet presAssocID="{66BA67C4-C4A6-4099-8219-862EBE2828F2}" presName="root" presStyleCnt="0">
        <dgm:presLayoutVars>
          <dgm:dir/>
          <dgm:resizeHandles val="exact"/>
        </dgm:presLayoutVars>
      </dgm:prSet>
      <dgm:spPr/>
    </dgm:pt>
    <dgm:pt modelId="{D68C9750-34E3-41F9-8EFB-C7EA2F30BFDE}" type="pres">
      <dgm:prSet presAssocID="{6870FF0B-AF20-471A-859C-442E1C6314F6}" presName="compNode" presStyleCnt="0"/>
      <dgm:spPr/>
    </dgm:pt>
    <dgm:pt modelId="{2C103D54-F273-4212-86F9-67B7A8E747BC}" type="pres">
      <dgm:prSet presAssocID="{6870FF0B-AF20-471A-859C-442E1C6314F6}" presName="bgRect" presStyleLbl="bgShp" presStyleIdx="0" presStyleCnt="3"/>
      <dgm:spPr/>
    </dgm:pt>
    <dgm:pt modelId="{465753F5-EA90-4DC1-A008-45961E9010CA}" type="pres">
      <dgm:prSet presAssocID="{6870FF0B-AF20-471A-859C-442E1C6314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0A99B784-2508-4591-B64B-3ED64630417B}" type="pres">
      <dgm:prSet presAssocID="{6870FF0B-AF20-471A-859C-442E1C6314F6}" presName="spaceRect" presStyleCnt="0"/>
      <dgm:spPr/>
    </dgm:pt>
    <dgm:pt modelId="{45C2596A-0545-4160-B02D-C30904956711}" type="pres">
      <dgm:prSet presAssocID="{6870FF0B-AF20-471A-859C-442E1C6314F6}" presName="parTx" presStyleLbl="revTx" presStyleIdx="0" presStyleCnt="3">
        <dgm:presLayoutVars>
          <dgm:chMax val="0"/>
          <dgm:chPref val="0"/>
        </dgm:presLayoutVars>
      </dgm:prSet>
      <dgm:spPr/>
    </dgm:pt>
    <dgm:pt modelId="{7A206134-02B7-474E-90DD-F650A60CD95F}" type="pres">
      <dgm:prSet presAssocID="{E3F2A0C8-08BC-4F2B-9B36-65E4C7F8B1BF}" presName="sibTrans" presStyleCnt="0"/>
      <dgm:spPr/>
    </dgm:pt>
    <dgm:pt modelId="{B768DA2D-02E6-483B-9A21-B2880ED8A6E5}" type="pres">
      <dgm:prSet presAssocID="{434408A8-83AF-4088-AA8F-BFB11AF62D6C}" presName="compNode" presStyleCnt="0"/>
      <dgm:spPr/>
    </dgm:pt>
    <dgm:pt modelId="{DA8AC209-60CE-424B-AD6A-B92BD6AFCA40}" type="pres">
      <dgm:prSet presAssocID="{434408A8-83AF-4088-AA8F-BFB11AF62D6C}" presName="bgRect" presStyleLbl="bgShp" presStyleIdx="1" presStyleCnt="3"/>
      <dgm:spPr/>
    </dgm:pt>
    <dgm:pt modelId="{13ABAA17-A51A-4F5F-934F-E24EFC3655DA}" type="pres">
      <dgm:prSet presAssocID="{434408A8-83AF-4088-AA8F-BFB11AF62D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9E392100-6A54-4053-B689-456668D5961C}" type="pres">
      <dgm:prSet presAssocID="{434408A8-83AF-4088-AA8F-BFB11AF62D6C}" presName="spaceRect" presStyleCnt="0"/>
      <dgm:spPr/>
    </dgm:pt>
    <dgm:pt modelId="{9C06C0F9-AD03-4724-8330-27E15B0A1843}" type="pres">
      <dgm:prSet presAssocID="{434408A8-83AF-4088-AA8F-BFB11AF62D6C}" presName="parTx" presStyleLbl="revTx" presStyleIdx="1" presStyleCnt="3">
        <dgm:presLayoutVars>
          <dgm:chMax val="0"/>
          <dgm:chPref val="0"/>
        </dgm:presLayoutVars>
      </dgm:prSet>
      <dgm:spPr/>
    </dgm:pt>
    <dgm:pt modelId="{BCACDC9B-EE3E-4A0B-A25E-4A488FCCF7A4}" type="pres">
      <dgm:prSet presAssocID="{A30AF710-0DA3-430C-82FC-548E4E28A447}" presName="sibTrans" presStyleCnt="0"/>
      <dgm:spPr/>
    </dgm:pt>
    <dgm:pt modelId="{AD092D3F-67F2-4220-ADD8-3A34DF88C7F5}" type="pres">
      <dgm:prSet presAssocID="{F9BB8D9B-B8DD-4018-8739-E576959DE294}" presName="compNode" presStyleCnt="0"/>
      <dgm:spPr/>
    </dgm:pt>
    <dgm:pt modelId="{0C64971D-F3CE-41FF-A4AA-2CE24D77889A}" type="pres">
      <dgm:prSet presAssocID="{F9BB8D9B-B8DD-4018-8739-E576959DE294}" presName="bgRect" presStyleLbl="bgShp" presStyleIdx="2" presStyleCnt="3"/>
      <dgm:spPr/>
    </dgm:pt>
    <dgm:pt modelId="{A97AF226-28FC-462C-A83D-6472A1D75AFC}" type="pres">
      <dgm:prSet presAssocID="{F9BB8D9B-B8DD-4018-8739-E576959DE2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6395FD25-A0D9-4605-BA33-912D03719E79}" type="pres">
      <dgm:prSet presAssocID="{F9BB8D9B-B8DD-4018-8739-E576959DE294}" presName="spaceRect" presStyleCnt="0"/>
      <dgm:spPr/>
    </dgm:pt>
    <dgm:pt modelId="{B7FBB582-072F-4C10-A70C-6E610862F61A}" type="pres">
      <dgm:prSet presAssocID="{F9BB8D9B-B8DD-4018-8739-E576959DE294}" presName="parTx" presStyleLbl="revTx" presStyleIdx="2" presStyleCnt="3">
        <dgm:presLayoutVars>
          <dgm:chMax val="0"/>
          <dgm:chPref val="0"/>
        </dgm:presLayoutVars>
      </dgm:prSet>
      <dgm:spPr/>
    </dgm:pt>
  </dgm:ptLst>
  <dgm:cxnLst>
    <dgm:cxn modelId="{46B93329-9D60-40AF-89C7-ABEE905103DC}" srcId="{66BA67C4-C4A6-4099-8219-862EBE2828F2}" destId="{6870FF0B-AF20-471A-859C-442E1C6314F6}" srcOrd="0" destOrd="0" parTransId="{D4CF2F55-7DA4-4CA3-B256-B45EAC5A38A1}" sibTransId="{E3F2A0C8-08BC-4F2B-9B36-65E4C7F8B1BF}"/>
    <dgm:cxn modelId="{E9F15746-4767-4036-9046-A0C204215C8B}" srcId="{66BA67C4-C4A6-4099-8219-862EBE2828F2}" destId="{F9BB8D9B-B8DD-4018-8739-E576959DE294}" srcOrd="2" destOrd="0" parTransId="{C918EFF1-B8A5-432F-8057-83A46C5CABA8}" sibTransId="{CD9ACE3F-5C1B-41F4-929D-108D6ED3AF26}"/>
    <dgm:cxn modelId="{D3489A59-2525-48BC-9201-9348CF4212EC}" type="presOf" srcId="{6870FF0B-AF20-471A-859C-442E1C6314F6}" destId="{45C2596A-0545-4160-B02D-C30904956711}" srcOrd="0" destOrd="0" presId="urn:microsoft.com/office/officeart/2018/2/layout/IconVerticalSolidList"/>
    <dgm:cxn modelId="{E601D85B-AFC6-4714-9AAE-81F37220F03C}" srcId="{66BA67C4-C4A6-4099-8219-862EBE2828F2}" destId="{434408A8-83AF-4088-AA8F-BFB11AF62D6C}" srcOrd="1" destOrd="0" parTransId="{37263208-8D38-4CAF-9389-BBE886D1699D}" sibTransId="{A30AF710-0DA3-430C-82FC-548E4E28A447}"/>
    <dgm:cxn modelId="{6ACE756B-DF17-4553-8A27-6F41F30E07C7}" type="presOf" srcId="{F9BB8D9B-B8DD-4018-8739-E576959DE294}" destId="{B7FBB582-072F-4C10-A70C-6E610862F61A}" srcOrd="0" destOrd="0" presId="urn:microsoft.com/office/officeart/2018/2/layout/IconVerticalSolidList"/>
    <dgm:cxn modelId="{978E2979-6188-4F7C-B95B-8B8747EC77CF}" type="presOf" srcId="{434408A8-83AF-4088-AA8F-BFB11AF62D6C}" destId="{9C06C0F9-AD03-4724-8330-27E15B0A1843}" srcOrd="0" destOrd="0" presId="urn:microsoft.com/office/officeart/2018/2/layout/IconVerticalSolidList"/>
    <dgm:cxn modelId="{259F518F-B05C-40DF-83AC-EA5865198920}" type="presOf" srcId="{66BA67C4-C4A6-4099-8219-862EBE2828F2}" destId="{F1276A97-5A9F-4A1F-AA1F-3ECC6D4A4A9E}" srcOrd="0" destOrd="0" presId="urn:microsoft.com/office/officeart/2018/2/layout/IconVerticalSolidList"/>
    <dgm:cxn modelId="{31D94265-C460-4C6D-9A6E-630D68693B73}" type="presParOf" srcId="{F1276A97-5A9F-4A1F-AA1F-3ECC6D4A4A9E}" destId="{D68C9750-34E3-41F9-8EFB-C7EA2F30BFDE}" srcOrd="0" destOrd="0" presId="urn:microsoft.com/office/officeart/2018/2/layout/IconVerticalSolidList"/>
    <dgm:cxn modelId="{39DD2046-09D4-4BCC-B1C1-304CD77EE454}" type="presParOf" srcId="{D68C9750-34E3-41F9-8EFB-C7EA2F30BFDE}" destId="{2C103D54-F273-4212-86F9-67B7A8E747BC}" srcOrd="0" destOrd="0" presId="urn:microsoft.com/office/officeart/2018/2/layout/IconVerticalSolidList"/>
    <dgm:cxn modelId="{D61B06B3-BC3E-4D98-BAB1-50E67A0815A4}" type="presParOf" srcId="{D68C9750-34E3-41F9-8EFB-C7EA2F30BFDE}" destId="{465753F5-EA90-4DC1-A008-45961E9010CA}" srcOrd="1" destOrd="0" presId="urn:microsoft.com/office/officeart/2018/2/layout/IconVerticalSolidList"/>
    <dgm:cxn modelId="{C6159DAE-44B2-49C6-8B98-A4A0EF52DD7C}" type="presParOf" srcId="{D68C9750-34E3-41F9-8EFB-C7EA2F30BFDE}" destId="{0A99B784-2508-4591-B64B-3ED64630417B}" srcOrd="2" destOrd="0" presId="urn:microsoft.com/office/officeart/2018/2/layout/IconVerticalSolidList"/>
    <dgm:cxn modelId="{EA65A07A-DA95-4A1C-A8F9-053DE08CB348}" type="presParOf" srcId="{D68C9750-34E3-41F9-8EFB-C7EA2F30BFDE}" destId="{45C2596A-0545-4160-B02D-C30904956711}" srcOrd="3" destOrd="0" presId="urn:microsoft.com/office/officeart/2018/2/layout/IconVerticalSolidList"/>
    <dgm:cxn modelId="{4CCC498B-0C30-489F-92DA-D7A455A7B408}" type="presParOf" srcId="{F1276A97-5A9F-4A1F-AA1F-3ECC6D4A4A9E}" destId="{7A206134-02B7-474E-90DD-F650A60CD95F}" srcOrd="1" destOrd="0" presId="urn:microsoft.com/office/officeart/2018/2/layout/IconVerticalSolidList"/>
    <dgm:cxn modelId="{1FDF139E-6B92-45E5-B27A-7BB8612C9F88}" type="presParOf" srcId="{F1276A97-5A9F-4A1F-AA1F-3ECC6D4A4A9E}" destId="{B768DA2D-02E6-483B-9A21-B2880ED8A6E5}" srcOrd="2" destOrd="0" presId="urn:microsoft.com/office/officeart/2018/2/layout/IconVerticalSolidList"/>
    <dgm:cxn modelId="{30F64C74-8C5F-4212-8A1B-2CF68CE626A2}" type="presParOf" srcId="{B768DA2D-02E6-483B-9A21-B2880ED8A6E5}" destId="{DA8AC209-60CE-424B-AD6A-B92BD6AFCA40}" srcOrd="0" destOrd="0" presId="urn:microsoft.com/office/officeart/2018/2/layout/IconVerticalSolidList"/>
    <dgm:cxn modelId="{01A05B00-DF92-4250-9933-084B6083BF28}" type="presParOf" srcId="{B768DA2D-02E6-483B-9A21-B2880ED8A6E5}" destId="{13ABAA17-A51A-4F5F-934F-E24EFC3655DA}" srcOrd="1" destOrd="0" presId="urn:microsoft.com/office/officeart/2018/2/layout/IconVerticalSolidList"/>
    <dgm:cxn modelId="{B011CC95-B979-4AB6-AC31-EC6FF74832BA}" type="presParOf" srcId="{B768DA2D-02E6-483B-9A21-B2880ED8A6E5}" destId="{9E392100-6A54-4053-B689-456668D5961C}" srcOrd="2" destOrd="0" presId="urn:microsoft.com/office/officeart/2018/2/layout/IconVerticalSolidList"/>
    <dgm:cxn modelId="{C49C8036-E850-4CDD-B45D-DAEE05C2438D}" type="presParOf" srcId="{B768DA2D-02E6-483B-9A21-B2880ED8A6E5}" destId="{9C06C0F9-AD03-4724-8330-27E15B0A1843}" srcOrd="3" destOrd="0" presId="urn:microsoft.com/office/officeart/2018/2/layout/IconVerticalSolidList"/>
    <dgm:cxn modelId="{5E5B63B6-7221-4A3A-80A4-00A362BC2F86}" type="presParOf" srcId="{F1276A97-5A9F-4A1F-AA1F-3ECC6D4A4A9E}" destId="{BCACDC9B-EE3E-4A0B-A25E-4A488FCCF7A4}" srcOrd="3" destOrd="0" presId="urn:microsoft.com/office/officeart/2018/2/layout/IconVerticalSolidList"/>
    <dgm:cxn modelId="{6A8D2B04-5081-4292-A6B8-36C96A17A2D6}" type="presParOf" srcId="{F1276A97-5A9F-4A1F-AA1F-3ECC6D4A4A9E}" destId="{AD092D3F-67F2-4220-ADD8-3A34DF88C7F5}" srcOrd="4" destOrd="0" presId="urn:microsoft.com/office/officeart/2018/2/layout/IconVerticalSolidList"/>
    <dgm:cxn modelId="{4F7B6F75-3381-4CF5-9D76-C652BC3A2740}" type="presParOf" srcId="{AD092D3F-67F2-4220-ADD8-3A34DF88C7F5}" destId="{0C64971D-F3CE-41FF-A4AA-2CE24D77889A}" srcOrd="0" destOrd="0" presId="urn:microsoft.com/office/officeart/2018/2/layout/IconVerticalSolidList"/>
    <dgm:cxn modelId="{84DC6B8E-6423-46E3-8884-6B7400164858}" type="presParOf" srcId="{AD092D3F-67F2-4220-ADD8-3A34DF88C7F5}" destId="{A97AF226-28FC-462C-A83D-6472A1D75AFC}" srcOrd="1" destOrd="0" presId="urn:microsoft.com/office/officeart/2018/2/layout/IconVerticalSolidList"/>
    <dgm:cxn modelId="{2FF6245C-BE28-4208-B385-94C5616BDE5B}" type="presParOf" srcId="{AD092D3F-67F2-4220-ADD8-3A34DF88C7F5}" destId="{6395FD25-A0D9-4605-BA33-912D03719E79}" srcOrd="2" destOrd="0" presId="urn:microsoft.com/office/officeart/2018/2/layout/IconVerticalSolidList"/>
    <dgm:cxn modelId="{4E9AA2C0-478D-4926-9DA5-2C3147972728}" type="presParOf" srcId="{AD092D3F-67F2-4220-ADD8-3A34DF88C7F5}" destId="{B7FBB582-072F-4C10-A70C-6E610862F6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A2CFA3-BED2-4F1E-A36B-4F31A2764C7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2E8DEF0-3C16-405D-8A4D-4961BA316924}">
      <dgm:prSet custT="1"/>
      <dgm:spPr/>
      <dgm:t>
        <a:bodyPr/>
        <a:lstStyle/>
        <a:p>
          <a:pPr>
            <a:lnSpc>
              <a:spcPct val="100000"/>
            </a:lnSpc>
          </a:pPr>
          <a:r>
            <a:rPr lang="en-US" sz="4000" dirty="0"/>
            <a:t>Enables knowledge base creation for customers.</a:t>
          </a:r>
        </a:p>
      </dgm:t>
    </dgm:pt>
    <dgm:pt modelId="{C807915C-A675-4273-B33F-80044E0F9C18}" type="parTrans" cxnId="{B6531EDB-E45A-45E6-B543-89E8F5E261F6}">
      <dgm:prSet/>
      <dgm:spPr/>
      <dgm:t>
        <a:bodyPr/>
        <a:lstStyle/>
        <a:p>
          <a:endParaRPr lang="en-US"/>
        </a:p>
      </dgm:t>
    </dgm:pt>
    <dgm:pt modelId="{9857EBE9-FBD6-4EA6-A479-F70DC9764C8E}" type="sibTrans" cxnId="{B6531EDB-E45A-45E6-B543-89E8F5E261F6}">
      <dgm:prSet/>
      <dgm:spPr/>
      <dgm:t>
        <a:bodyPr/>
        <a:lstStyle/>
        <a:p>
          <a:endParaRPr lang="en-US"/>
        </a:p>
      </dgm:t>
    </dgm:pt>
    <dgm:pt modelId="{4695F9BF-67FF-47A3-AB6D-7B94F3CB9601}">
      <dgm:prSet/>
      <dgm:spPr/>
      <dgm:t>
        <a:bodyPr/>
        <a:lstStyle/>
        <a:p>
          <a:pPr>
            <a:lnSpc>
              <a:spcPct val="100000"/>
            </a:lnSpc>
          </a:pPr>
          <a:r>
            <a:rPr lang="en-US" dirty="0"/>
            <a:t>Personalizes the service experience for each client.</a:t>
          </a:r>
        </a:p>
      </dgm:t>
    </dgm:pt>
    <dgm:pt modelId="{5D2808C4-6D6B-4C9E-BB30-21319C5D2FBA}" type="parTrans" cxnId="{E5A6FCA8-DFEC-461C-B518-E8E063A0D65D}">
      <dgm:prSet/>
      <dgm:spPr/>
      <dgm:t>
        <a:bodyPr/>
        <a:lstStyle/>
        <a:p>
          <a:endParaRPr lang="en-US"/>
        </a:p>
      </dgm:t>
    </dgm:pt>
    <dgm:pt modelId="{F933E64C-F920-4B4D-A30A-40213C8F9E91}" type="sibTrans" cxnId="{E5A6FCA8-DFEC-461C-B518-E8E063A0D65D}">
      <dgm:prSet/>
      <dgm:spPr/>
      <dgm:t>
        <a:bodyPr/>
        <a:lstStyle/>
        <a:p>
          <a:endParaRPr lang="en-US"/>
        </a:p>
      </dgm:t>
    </dgm:pt>
    <dgm:pt modelId="{26CB9889-7308-4235-B129-4C99CCAE0170}">
      <dgm:prSet/>
      <dgm:spPr/>
      <dgm:t>
        <a:bodyPr/>
        <a:lstStyle/>
        <a:p>
          <a:pPr>
            <a:lnSpc>
              <a:spcPct val="100000"/>
            </a:lnSpc>
          </a:pPr>
          <a:r>
            <a:rPr lang="en-US"/>
            <a:t>Includes analytics to track service performance.</a:t>
          </a:r>
        </a:p>
      </dgm:t>
    </dgm:pt>
    <dgm:pt modelId="{59AD78DF-A20D-48C6-B8A0-826DE47AF981}" type="parTrans" cxnId="{98310B62-7506-4322-94F9-6FB31E5F64B6}">
      <dgm:prSet/>
      <dgm:spPr/>
      <dgm:t>
        <a:bodyPr/>
        <a:lstStyle/>
        <a:p>
          <a:endParaRPr lang="en-US"/>
        </a:p>
      </dgm:t>
    </dgm:pt>
    <dgm:pt modelId="{0B6DD2F6-0A51-4ED8-98CD-6631BCCE6196}" type="sibTrans" cxnId="{98310B62-7506-4322-94F9-6FB31E5F64B6}">
      <dgm:prSet/>
      <dgm:spPr/>
      <dgm:t>
        <a:bodyPr/>
        <a:lstStyle/>
        <a:p>
          <a:endParaRPr lang="en-US"/>
        </a:p>
      </dgm:t>
    </dgm:pt>
    <dgm:pt modelId="{74E03FFF-D1E6-4E93-9D87-FA6D13EAD22D}" type="pres">
      <dgm:prSet presAssocID="{36A2CFA3-BED2-4F1E-A36B-4F31A2764C7D}" presName="root" presStyleCnt="0">
        <dgm:presLayoutVars>
          <dgm:dir/>
          <dgm:resizeHandles val="exact"/>
        </dgm:presLayoutVars>
      </dgm:prSet>
      <dgm:spPr/>
    </dgm:pt>
    <dgm:pt modelId="{B6E33AB7-14AA-4155-8E8E-F7845BB33B1E}" type="pres">
      <dgm:prSet presAssocID="{C2E8DEF0-3C16-405D-8A4D-4961BA316924}" presName="compNode" presStyleCnt="0"/>
      <dgm:spPr/>
    </dgm:pt>
    <dgm:pt modelId="{10BEFE9D-EF71-486B-9D06-046341F48B7E}" type="pres">
      <dgm:prSet presAssocID="{C2E8DEF0-3C16-405D-8A4D-4961BA3169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42CF852D-477B-40D7-8288-391CFE0D5D84}" type="pres">
      <dgm:prSet presAssocID="{C2E8DEF0-3C16-405D-8A4D-4961BA316924}" presName="spaceRect" presStyleCnt="0"/>
      <dgm:spPr/>
    </dgm:pt>
    <dgm:pt modelId="{F87456FC-77A7-4CA5-95E2-7FC5288BFF83}" type="pres">
      <dgm:prSet presAssocID="{C2E8DEF0-3C16-405D-8A4D-4961BA316924}" presName="textRect" presStyleLbl="revTx" presStyleIdx="0" presStyleCnt="3">
        <dgm:presLayoutVars>
          <dgm:chMax val="1"/>
          <dgm:chPref val="1"/>
        </dgm:presLayoutVars>
      </dgm:prSet>
      <dgm:spPr/>
    </dgm:pt>
    <dgm:pt modelId="{A6787169-DEC7-410D-98D8-FE9DB96E985D}" type="pres">
      <dgm:prSet presAssocID="{9857EBE9-FBD6-4EA6-A479-F70DC9764C8E}" presName="sibTrans" presStyleCnt="0"/>
      <dgm:spPr/>
    </dgm:pt>
    <dgm:pt modelId="{2BEB941C-0168-42BA-A0FC-7E70176E9560}" type="pres">
      <dgm:prSet presAssocID="{4695F9BF-67FF-47A3-AB6D-7B94F3CB9601}" presName="compNode" presStyleCnt="0"/>
      <dgm:spPr/>
    </dgm:pt>
    <dgm:pt modelId="{BB052BE3-5D14-4A23-8C64-907DD816FF8A}" type="pres">
      <dgm:prSet presAssocID="{4695F9BF-67FF-47A3-AB6D-7B94F3CB96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are With Person"/>
        </a:ext>
      </dgm:extLst>
    </dgm:pt>
    <dgm:pt modelId="{F8CB912C-5AE1-46B0-8093-0D27B3E0BB32}" type="pres">
      <dgm:prSet presAssocID="{4695F9BF-67FF-47A3-AB6D-7B94F3CB9601}" presName="spaceRect" presStyleCnt="0"/>
      <dgm:spPr/>
    </dgm:pt>
    <dgm:pt modelId="{41A34560-6357-4C82-9110-1EA587C8B7C4}" type="pres">
      <dgm:prSet presAssocID="{4695F9BF-67FF-47A3-AB6D-7B94F3CB9601}" presName="textRect" presStyleLbl="revTx" presStyleIdx="1" presStyleCnt="3">
        <dgm:presLayoutVars>
          <dgm:chMax val="1"/>
          <dgm:chPref val="1"/>
        </dgm:presLayoutVars>
      </dgm:prSet>
      <dgm:spPr/>
    </dgm:pt>
    <dgm:pt modelId="{B91B9452-C3D4-4953-81EE-CA6F42C61C54}" type="pres">
      <dgm:prSet presAssocID="{F933E64C-F920-4B4D-A30A-40213C8F9E91}" presName="sibTrans" presStyleCnt="0"/>
      <dgm:spPr/>
    </dgm:pt>
    <dgm:pt modelId="{3A825F02-641D-46B0-B2F7-F830E76BF996}" type="pres">
      <dgm:prSet presAssocID="{26CB9889-7308-4235-B129-4C99CCAE0170}" presName="compNode" presStyleCnt="0"/>
      <dgm:spPr/>
    </dgm:pt>
    <dgm:pt modelId="{FD895687-58EB-401A-9535-DCF9E71B93D1}" type="pres">
      <dgm:prSet presAssocID="{26CB9889-7308-4235-B129-4C99CCAE01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C465BD56-D7E7-4729-8C0E-33C23E26B569}" type="pres">
      <dgm:prSet presAssocID="{26CB9889-7308-4235-B129-4C99CCAE0170}" presName="spaceRect" presStyleCnt="0"/>
      <dgm:spPr/>
    </dgm:pt>
    <dgm:pt modelId="{50485A74-59C8-4B40-BD6A-34FAB53F4786}" type="pres">
      <dgm:prSet presAssocID="{26CB9889-7308-4235-B129-4C99CCAE0170}" presName="textRect" presStyleLbl="revTx" presStyleIdx="2" presStyleCnt="3">
        <dgm:presLayoutVars>
          <dgm:chMax val="1"/>
          <dgm:chPref val="1"/>
        </dgm:presLayoutVars>
      </dgm:prSet>
      <dgm:spPr/>
    </dgm:pt>
  </dgm:ptLst>
  <dgm:cxnLst>
    <dgm:cxn modelId="{98310B62-7506-4322-94F9-6FB31E5F64B6}" srcId="{36A2CFA3-BED2-4F1E-A36B-4F31A2764C7D}" destId="{26CB9889-7308-4235-B129-4C99CCAE0170}" srcOrd="2" destOrd="0" parTransId="{59AD78DF-A20D-48C6-B8A0-826DE47AF981}" sibTransId="{0B6DD2F6-0A51-4ED8-98CD-6631BCCE6196}"/>
    <dgm:cxn modelId="{3ABD3B7A-AD91-45B6-AD54-406AC6ADE486}" type="presOf" srcId="{4695F9BF-67FF-47A3-AB6D-7B94F3CB9601}" destId="{41A34560-6357-4C82-9110-1EA587C8B7C4}" srcOrd="0" destOrd="0" presId="urn:microsoft.com/office/officeart/2018/2/layout/IconLabelList"/>
    <dgm:cxn modelId="{CA3D3497-C28A-464B-A747-DAD00E3547F3}" type="presOf" srcId="{36A2CFA3-BED2-4F1E-A36B-4F31A2764C7D}" destId="{74E03FFF-D1E6-4E93-9D87-FA6D13EAD22D}" srcOrd="0" destOrd="0" presId="urn:microsoft.com/office/officeart/2018/2/layout/IconLabelList"/>
    <dgm:cxn modelId="{E5A6FCA8-DFEC-461C-B518-E8E063A0D65D}" srcId="{36A2CFA3-BED2-4F1E-A36B-4F31A2764C7D}" destId="{4695F9BF-67FF-47A3-AB6D-7B94F3CB9601}" srcOrd="1" destOrd="0" parTransId="{5D2808C4-6D6B-4C9E-BB30-21319C5D2FBA}" sibTransId="{F933E64C-F920-4B4D-A30A-40213C8F9E91}"/>
    <dgm:cxn modelId="{296E38B1-5583-447A-B599-AC9B7775F57E}" type="presOf" srcId="{26CB9889-7308-4235-B129-4C99CCAE0170}" destId="{50485A74-59C8-4B40-BD6A-34FAB53F4786}" srcOrd="0" destOrd="0" presId="urn:microsoft.com/office/officeart/2018/2/layout/IconLabelList"/>
    <dgm:cxn modelId="{5B408DD1-A045-4E33-94A3-5CF31ED724B4}" type="presOf" srcId="{C2E8DEF0-3C16-405D-8A4D-4961BA316924}" destId="{F87456FC-77A7-4CA5-95E2-7FC5288BFF83}" srcOrd="0" destOrd="0" presId="urn:microsoft.com/office/officeart/2018/2/layout/IconLabelList"/>
    <dgm:cxn modelId="{B6531EDB-E45A-45E6-B543-89E8F5E261F6}" srcId="{36A2CFA3-BED2-4F1E-A36B-4F31A2764C7D}" destId="{C2E8DEF0-3C16-405D-8A4D-4961BA316924}" srcOrd="0" destOrd="0" parTransId="{C807915C-A675-4273-B33F-80044E0F9C18}" sibTransId="{9857EBE9-FBD6-4EA6-A479-F70DC9764C8E}"/>
    <dgm:cxn modelId="{AED7327B-0ED0-4482-A3C6-E9FC4818BFCB}" type="presParOf" srcId="{74E03FFF-D1E6-4E93-9D87-FA6D13EAD22D}" destId="{B6E33AB7-14AA-4155-8E8E-F7845BB33B1E}" srcOrd="0" destOrd="0" presId="urn:microsoft.com/office/officeart/2018/2/layout/IconLabelList"/>
    <dgm:cxn modelId="{ECA53152-9A30-43A6-A1A6-757F519EFC2B}" type="presParOf" srcId="{B6E33AB7-14AA-4155-8E8E-F7845BB33B1E}" destId="{10BEFE9D-EF71-486B-9D06-046341F48B7E}" srcOrd="0" destOrd="0" presId="urn:microsoft.com/office/officeart/2018/2/layout/IconLabelList"/>
    <dgm:cxn modelId="{84C269CD-FAC1-4482-B4FD-1AB62D0989F0}" type="presParOf" srcId="{B6E33AB7-14AA-4155-8E8E-F7845BB33B1E}" destId="{42CF852D-477B-40D7-8288-391CFE0D5D84}" srcOrd="1" destOrd="0" presId="urn:microsoft.com/office/officeart/2018/2/layout/IconLabelList"/>
    <dgm:cxn modelId="{8C193B04-E98E-4DD9-9D97-73D851F2BE85}" type="presParOf" srcId="{B6E33AB7-14AA-4155-8E8E-F7845BB33B1E}" destId="{F87456FC-77A7-4CA5-95E2-7FC5288BFF83}" srcOrd="2" destOrd="0" presId="urn:microsoft.com/office/officeart/2018/2/layout/IconLabelList"/>
    <dgm:cxn modelId="{580C2354-7BAC-4C84-BC4E-3A91C579994D}" type="presParOf" srcId="{74E03FFF-D1E6-4E93-9D87-FA6D13EAD22D}" destId="{A6787169-DEC7-410D-98D8-FE9DB96E985D}" srcOrd="1" destOrd="0" presId="urn:microsoft.com/office/officeart/2018/2/layout/IconLabelList"/>
    <dgm:cxn modelId="{B642C277-D49F-41FA-ABE2-556F84DBFB89}" type="presParOf" srcId="{74E03FFF-D1E6-4E93-9D87-FA6D13EAD22D}" destId="{2BEB941C-0168-42BA-A0FC-7E70176E9560}" srcOrd="2" destOrd="0" presId="urn:microsoft.com/office/officeart/2018/2/layout/IconLabelList"/>
    <dgm:cxn modelId="{2B5ABF4A-9F30-4272-9A6B-600ACEA6AFBC}" type="presParOf" srcId="{2BEB941C-0168-42BA-A0FC-7E70176E9560}" destId="{BB052BE3-5D14-4A23-8C64-907DD816FF8A}" srcOrd="0" destOrd="0" presId="urn:microsoft.com/office/officeart/2018/2/layout/IconLabelList"/>
    <dgm:cxn modelId="{56A013B9-6BAF-4F7F-9D78-BBED42B703F8}" type="presParOf" srcId="{2BEB941C-0168-42BA-A0FC-7E70176E9560}" destId="{F8CB912C-5AE1-46B0-8093-0D27B3E0BB32}" srcOrd="1" destOrd="0" presId="urn:microsoft.com/office/officeart/2018/2/layout/IconLabelList"/>
    <dgm:cxn modelId="{A6B2D716-74C2-4CEB-9DAB-BDB48C5BFB26}" type="presParOf" srcId="{2BEB941C-0168-42BA-A0FC-7E70176E9560}" destId="{41A34560-6357-4C82-9110-1EA587C8B7C4}" srcOrd="2" destOrd="0" presId="urn:microsoft.com/office/officeart/2018/2/layout/IconLabelList"/>
    <dgm:cxn modelId="{373AB64E-8E93-4320-8399-8FB6508B3395}" type="presParOf" srcId="{74E03FFF-D1E6-4E93-9D87-FA6D13EAD22D}" destId="{B91B9452-C3D4-4953-81EE-CA6F42C61C54}" srcOrd="3" destOrd="0" presId="urn:microsoft.com/office/officeart/2018/2/layout/IconLabelList"/>
    <dgm:cxn modelId="{8BD8017C-0FF2-4C96-B799-88DBD66D049B}" type="presParOf" srcId="{74E03FFF-D1E6-4E93-9D87-FA6D13EAD22D}" destId="{3A825F02-641D-46B0-B2F7-F830E76BF996}" srcOrd="4" destOrd="0" presId="urn:microsoft.com/office/officeart/2018/2/layout/IconLabelList"/>
    <dgm:cxn modelId="{99A48E0B-2C6A-4DF6-A466-48271E7FD0C1}" type="presParOf" srcId="{3A825F02-641D-46B0-B2F7-F830E76BF996}" destId="{FD895687-58EB-401A-9535-DCF9E71B93D1}" srcOrd="0" destOrd="0" presId="urn:microsoft.com/office/officeart/2018/2/layout/IconLabelList"/>
    <dgm:cxn modelId="{22839480-B97F-4165-A1A1-CB2F28D63294}" type="presParOf" srcId="{3A825F02-641D-46B0-B2F7-F830E76BF996}" destId="{C465BD56-D7E7-4729-8C0E-33C23E26B569}" srcOrd="1" destOrd="0" presId="urn:microsoft.com/office/officeart/2018/2/layout/IconLabelList"/>
    <dgm:cxn modelId="{96F19CA8-27E4-4596-A4CD-A88C9211B5EC}" type="presParOf" srcId="{3A825F02-641D-46B0-B2F7-F830E76BF996}" destId="{50485A74-59C8-4B40-BD6A-34FAB53F478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39C8B-EED5-9C41-8A5F-E3F25135C7C1}">
      <dsp:nvSpPr>
        <dsp:cNvPr id="0" name=""/>
        <dsp:cNvSpPr/>
      </dsp:nvSpPr>
      <dsp:spPr>
        <a:xfrm>
          <a:off x="10236" y="134620"/>
          <a:ext cx="4475691" cy="26854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1" kern="1200"/>
            <a:t>Real-Time Collaboration</a:t>
          </a:r>
          <a:endParaRPr lang="en-US" sz="2700" kern="1200"/>
        </a:p>
      </dsp:txBody>
      <dsp:txXfrm>
        <a:off x="88889" y="213273"/>
        <a:ext cx="4318385" cy="2528109"/>
      </dsp:txXfrm>
    </dsp:sp>
    <dsp:sp modelId="{6F5E474E-2178-E746-BD47-8ECB78276708}">
      <dsp:nvSpPr>
        <dsp:cNvPr id="0" name=""/>
        <dsp:cNvSpPr/>
      </dsp:nvSpPr>
      <dsp:spPr>
        <a:xfrm>
          <a:off x="4879789" y="922342"/>
          <a:ext cx="948846" cy="11099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879789" y="1144336"/>
        <a:ext cx="664192" cy="665983"/>
      </dsp:txXfrm>
    </dsp:sp>
    <dsp:sp modelId="{C8C5E1C0-0AC4-FA4E-BCD8-181259CD2E62}">
      <dsp:nvSpPr>
        <dsp:cNvPr id="0" name=""/>
        <dsp:cNvSpPr/>
      </dsp:nvSpPr>
      <dsp:spPr>
        <a:xfrm>
          <a:off x="6276204" y="134620"/>
          <a:ext cx="4475691" cy="26854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Multiple users can edit, comment, and view changes in real time, making teamwork seamless.</a:t>
          </a:r>
          <a:endParaRPr lang="en-US" sz="2700" kern="1200"/>
        </a:p>
      </dsp:txBody>
      <dsp:txXfrm>
        <a:off x="6354857" y="213273"/>
        <a:ext cx="4318385" cy="2528109"/>
      </dsp:txXfrm>
    </dsp:sp>
    <dsp:sp modelId="{DC51E982-8BFB-A94F-8638-F713C05BD86D}">
      <dsp:nvSpPr>
        <dsp:cNvPr id="0" name=""/>
        <dsp:cNvSpPr/>
      </dsp:nvSpPr>
      <dsp:spPr>
        <a:xfrm>
          <a:off x="11145757" y="922342"/>
          <a:ext cx="948846" cy="11099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1145757" y="1144336"/>
        <a:ext cx="664192" cy="665983"/>
      </dsp:txXfrm>
    </dsp:sp>
    <dsp:sp modelId="{D65F4F97-34DB-D84D-93CD-F79AEA3D0778}">
      <dsp:nvSpPr>
        <dsp:cNvPr id="0" name=""/>
        <dsp:cNvSpPr/>
      </dsp:nvSpPr>
      <dsp:spPr>
        <a:xfrm>
          <a:off x="12542173" y="134620"/>
          <a:ext cx="4475691" cy="26854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Changes are highlighted with usernames, and collaborators can communicate directly using the built-in comment feature.</a:t>
          </a:r>
          <a:endParaRPr lang="en-US" sz="2700" kern="1200"/>
        </a:p>
      </dsp:txBody>
      <dsp:txXfrm>
        <a:off x="12620826" y="213273"/>
        <a:ext cx="4318385" cy="2528109"/>
      </dsp:txXfrm>
    </dsp:sp>
    <dsp:sp modelId="{B34BBE7E-1479-4144-BDD4-E72F95816E68}">
      <dsp:nvSpPr>
        <dsp:cNvPr id="0" name=""/>
        <dsp:cNvSpPr/>
      </dsp:nvSpPr>
      <dsp:spPr>
        <a:xfrm>
          <a:off x="17411725" y="922342"/>
          <a:ext cx="948846" cy="11099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7411725" y="1144336"/>
        <a:ext cx="664192" cy="665983"/>
      </dsp:txXfrm>
    </dsp:sp>
    <dsp:sp modelId="{68B70B86-9714-4D43-9DF4-99EAB83B243C}">
      <dsp:nvSpPr>
        <dsp:cNvPr id="0" name=""/>
        <dsp:cNvSpPr/>
      </dsp:nvSpPr>
      <dsp:spPr>
        <a:xfrm>
          <a:off x="18808141" y="134620"/>
          <a:ext cx="4475691" cy="26854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Ideal for remote teams, classrooms, or large-scale projects requiring input from various stakeholders.</a:t>
          </a:r>
          <a:endParaRPr lang="en-US" sz="2700" kern="1200"/>
        </a:p>
      </dsp:txBody>
      <dsp:txXfrm>
        <a:off x="18886794" y="213273"/>
        <a:ext cx="4318385" cy="25281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47AAF-2620-4068-B1D1-026725304408}">
      <dsp:nvSpPr>
        <dsp:cNvPr id="0" name=""/>
        <dsp:cNvSpPr/>
      </dsp:nvSpPr>
      <dsp:spPr>
        <a:xfrm>
          <a:off x="4489594" y="1255537"/>
          <a:ext cx="1595538" cy="15955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E1C8E-772F-480F-BC83-8C766658E00C}">
      <dsp:nvSpPr>
        <dsp:cNvPr id="0" name=""/>
        <dsp:cNvSpPr/>
      </dsp:nvSpPr>
      <dsp:spPr>
        <a:xfrm>
          <a:off x="4824657" y="1590600"/>
          <a:ext cx="925412" cy="925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61FFFB-9E8F-4E9B-80D8-437680A395CD}">
      <dsp:nvSpPr>
        <dsp:cNvPr id="0" name=""/>
        <dsp:cNvSpPr/>
      </dsp:nvSpPr>
      <dsp:spPr>
        <a:xfrm>
          <a:off x="6427033" y="1255537"/>
          <a:ext cx="3760911" cy="1595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Centralizes customer information for better issue resolution.</a:t>
          </a:r>
        </a:p>
      </dsp:txBody>
      <dsp:txXfrm>
        <a:off x="6427033" y="1255537"/>
        <a:ext cx="3760911" cy="1595538"/>
      </dsp:txXfrm>
    </dsp:sp>
    <dsp:sp modelId="{38D25E10-294B-43EA-A25B-7B68DEB79539}">
      <dsp:nvSpPr>
        <dsp:cNvPr id="0" name=""/>
        <dsp:cNvSpPr/>
      </dsp:nvSpPr>
      <dsp:spPr>
        <a:xfrm>
          <a:off x="10843255" y="1255537"/>
          <a:ext cx="1595538" cy="15955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4EC87-B1CE-4F5F-9538-AD89AC813041}">
      <dsp:nvSpPr>
        <dsp:cNvPr id="0" name=""/>
        <dsp:cNvSpPr/>
      </dsp:nvSpPr>
      <dsp:spPr>
        <a:xfrm>
          <a:off x="11178318" y="1590600"/>
          <a:ext cx="925412" cy="925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F814C-8A3E-4098-94EE-9892DE2A4905}">
      <dsp:nvSpPr>
        <dsp:cNvPr id="0" name=""/>
        <dsp:cNvSpPr/>
      </dsp:nvSpPr>
      <dsp:spPr>
        <a:xfrm>
          <a:off x="12780694" y="1255537"/>
          <a:ext cx="3760911" cy="1595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Helps reduce customer churn by improving support.</a:t>
          </a:r>
        </a:p>
      </dsp:txBody>
      <dsp:txXfrm>
        <a:off x="12780694" y="1255537"/>
        <a:ext cx="3760911" cy="15955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949DC-5EAF-0847-9AC0-A6C975D74B9A}">
      <dsp:nvSpPr>
        <dsp:cNvPr id="0" name=""/>
        <dsp:cNvSpPr/>
      </dsp:nvSpPr>
      <dsp:spPr>
        <a:xfrm>
          <a:off x="805100" y="1965"/>
          <a:ext cx="5462155" cy="34684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5E81C-CB36-E045-9FA8-5F8439EB0DCE}">
      <dsp:nvSpPr>
        <dsp:cNvPr id="0" name=""/>
        <dsp:cNvSpPr/>
      </dsp:nvSpPr>
      <dsp:spPr>
        <a:xfrm>
          <a:off x="1412006" y="578526"/>
          <a:ext cx="5462155" cy="346846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Supports cross-channel marketing for a cohesive strategy.</a:t>
          </a:r>
        </a:p>
      </dsp:txBody>
      <dsp:txXfrm>
        <a:off x="1513594" y="680114"/>
        <a:ext cx="5258979" cy="3265292"/>
      </dsp:txXfrm>
    </dsp:sp>
    <dsp:sp modelId="{D55F26C6-13A8-0245-8F1E-65AA5D8018B6}">
      <dsp:nvSpPr>
        <dsp:cNvPr id="0" name=""/>
        <dsp:cNvSpPr/>
      </dsp:nvSpPr>
      <dsp:spPr>
        <a:xfrm>
          <a:off x="7481068" y="1965"/>
          <a:ext cx="5462155" cy="34684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2D76C-FF9A-234D-877F-5717B3A0B1E3}">
      <dsp:nvSpPr>
        <dsp:cNvPr id="0" name=""/>
        <dsp:cNvSpPr/>
      </dsp:nvSpPr>
      <dsp:spPr>
        <a:xfrm>
          <a:off x="8087975" y="578526"/>
          <a:ext cx="5462155" cy="346846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Uses AI to predict trends and optimize campaigns.</a:t>
          </a:r>
        </a:p>
      </dsp:txBody>
      <dsp:txXfrm>
        <a:off x="8189563" y="680114"/>
        <a:ext cx="5258979" cy="3265292"/>
      </dsp:txXfrm>
    </dsp:sp>
    <dsp:sp modelId="{6074CEA3-FB02-2F4C-A167-AB63392B2C9F}">
      <dsp:nvSpPr>
        <dsp:cNvPr id="0" name=""/>
        <dsp:cNvSpPr/>
      </dsp:nvSpPr>
      <dsp:spPr>
        <a:xfrm>
          <a:off x="14157037" y="1965"/>
          <a:ext cx="5462155" cy="34684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77A895-4094-7847-A9F4-36915FFF25BB}">
      <dsp:nvSpPr>
        <dsp:cNvPr id="0" name=""/>
        <dsp:cNvSpPr/>
      </dsp:nvSpPr>
      <dsp:spPr>
        <a:xfrm>
          <a:off x="14763943" y="578526"/>
          <a:ext cx="5462155" cy="346846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Improves lead generation and conversion rates.</a:t>
          </a:r>
        </a:p>
      </dsp:txBody>
      <dsp:txXfrm>
        <a:off x="14865531" y="680114"/>
        <a:ext cx="5258979" cy="3265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D137A-B31F-4228-963E-D1840CD0E428}">
      <dsp:nvSpPr>
        <dsp:cNvPr id="0" name=""/>
        <dsp:cNvSpPr/>
      </dsp:nvSpPr>
      <dsp:spPr>
        <a:xfrm>
          <a:off x="1238068" y="2919599"/>
          <a:ext cx="1621316" cy="162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40D1E-9412-402A-8F56-22D719CCD05D}">
      <dsp:nvSpPr>
        <dsp:cNvPr id="0" name=""/>
        <dsp:cNvSpPr/>
      </dsp:nvSpPr>
      <dsp:spPr>
        <a:xfrm>
          <a:off x="247263" y="5063076"/>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View-only mode for restricted sharing.</a:t>
          </a:r>
        </a:p>
      </dsp:txBody>
      <dsp:txXfrm>
        <a:off x="247263" y="5063076"/>
        <a:ext cx="3602925" cy="720000"/>
      </dsp:txXfrm>
    </dsp:sp>
    <dsp:sp modelId="{F723482A-0414-4F76-8853-EADEFA46553C}">
      <dsp:nvSpPr>
        <dsp:cNvPr id="0" name=""/>
        <dsp:cNvSpPr/>
      </dsp:nvSpPr>
      <dsp:spPr>
        <a:xfrm>
          <a:off x="5471505" y="2919599"/>
          <a:ext cx="1621316" cy="162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33830-A908-479C-A07A-2B05F178E0FA}">
      <dsp:nvSpPr>
        <dsp:cNvPr id="0" name=""/>
        <dsp:cNvSpPr/>
      </dsp:nvSpPr>
      <dsp:spPr>
        <a:xfrm>
          <a:off x="4480700" y="5063076"/>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Data recovery options through version history.</a:t>
          </a:r>
        </a:p>
      </dsp:txBody>
      <dsp:txXfrm>
        <a:off x="4480700" y="5063076"/>
        <a:ext cx="3602925" cy="720000"/>
      </dsp:txXfrm>
    </dsp:sp>
    <dsp:sp modelId="{924DBABD-CAED-4EC4-B794-F43CCBC2355B}">
      <dsp:nvSpPr>
        <dsp:cNvPr id="0" name=""/>
        <dsp:cNvSpPr/>
      </dsp:nvSpPr>
      <dsp:spPr>
        <a:xfrm>
          <a:off x="9704941" y="2919599"/>
          <a:ext cx="1621316" cy="162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5792F-2743-4126-AE40-2C952866AF9A}">
      <dsp:nvSpPr>
        <dsp:cNvPr id="0" name=""/>
        <dsp:cNvSpPr/>
      </dsp:nvSpPr>
      <dsp:spPr>
        <a:xfrm>
          <a:off x="8714137" y="5063076"/>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Option to disable downloading, printing, and copying.</a:t>
          </a:r>
        </a:p>
      </dsp:txBody>
      <dsp:txXfrm>
        <a:off x="8714137" y="5063076"/>
        <a:ext cx="3602925" cy="720000"/>
      </dsp:txXfrm>
    </dsp:sp>
    <dsp:sp modelId="{533E4440-2807-4161-8E4A-764DDBC3BC73}">
      <dsp:nvSpPr>
        <dsp:cNvPr id="0" name=""/>
        <dsp:cNvSpPr/>
      </dsp:nvSpPr>
      <dsp:spPr>
        <a:xfrm>
          <a:off x="13938378" y="2919599"/>
          <a:ext cx="1621316" cy="1621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74251-C020-49A7-B263-6A5E56F8394F}">
      <dsp:nvSpPr>
        <dsp:cNvPr id="0" name=""/>
        <dsp:cNvSpPr/>
      </dsp:nvSpPr>
      <dsp:spPr>
        <a:xfrm>
          <a:off x="12947574" y="5063076"/>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Regular security updates from Google.</a:t>
          </a:r>
        </a:p>
      </dsp:txBody>
      <dsp:txXfrm>
        <a:off x="12947574" y="5063076"/>
        <a:ext cx="3602925" cy="720000"/>
      </dsp:txXfrm>
    </dsp:sp>
    <dsp:sp modelId="{5AB11795-B004-4C7A-BF78-8A116D6A8D9D}">
      <dsp:nvSpPr>
        <dsp:cNvPr id="0" name=""/>
        <dsp:cNvSpPr/>
      </dsp:nvSpPr>
      <dsp:spPr>
        <a:xfrm>
          <a:off x="18171815" y="2919599"/>
          <a:ext cx="1621316" cy="16213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995069-F7D5-4B4D-9113-F4AE77E7FD54}">
      <dsp:nvSpPr>
        <dsp:cNvPr id="0" name=""/>
        <dsp:cNvSpPr/>
      </dsp:nvSpPr>
      <dsp:spPr>
        <a:xfrm>
          <a:off x="17181011" y="5063076"/>
          <a:ext cx="36029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Granular control over document access and visibility.</a:t>
          </a:r>
        </a:p>
      </dsp:txBody>
      <dsp:txXfrm>
        <a:off x="17181011" y="5063076"/>
        <a:ext cx="3602925"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29B5-3AA7-5149-9CD7-EE822C329C4F}">
      <dsp:nvSpPr>
        <dsp:cNvPr id="0" name=""/>
        <dsp:cNvSpPr/>
      </dsp:nvSpPr>
      <dsp:spPr>
        <a:xfrm>
          <a:off x="0" y="0"/>
          <a:ext cx="16194024" cy="156648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Easy to share documents with anyone using email or link.</a:t>
          </a:r>
        </a:p>
      </dsp:txBody>
      <dsp:txXfrm>
        <a:off x="45881" y="45881"/>
        <a:ext cx="14320389" cy="1474719"/>
      </dsp:txXfrm>
    </dsp:sp>
    <dsp:sp modelId="{11BA13C8-36C9-F94D-9E32-21E696082109}">
      <dsp:nvSpPr>
        <dsp:cNvPr id="0" name=""/>
        <dsp:cNvSpPr/>
      </dsp:nvSpPr>
      <dsp:spPr>
        <a:xfrm>
          <a:off x="1209293" y="1784048"/>
          <a:ext cx="16194024" cy="1566481"/>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Multiple users can edit simultaneously.</a:t>
          </a:r>
        </a:p>
      </dsp:txBody>
      <dsp:txXfrm>
        <a:off x="1255174" y="1829929"/>
        <a:ext cx="13874754" cy="1474719"/>
      </dsp:txXfrm>
    </dsp:sp>
    <dsp:sp modelId="{1ADE0A9B-D770-894F-8B5B-2971B8FCCEAD}">
      <dsp:nvSpPr>
        <dsp:cNvPr id="0" name=""/>
        <dsp:cNvSpPr/>
      </dsp:nvSpPr>
      <dsp:spPr>
        <a:xfrm>
          <a:off x="2418587" y="3568097"/>
          <a:ext cx="16194024" cy="1566481"/>
        </a:xfrm>
        <a:prstGeom prst="roundRect">
          <a:avLst>
            <a:gd name="adj" fmla="val 10000"/>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Changes are tracked with a version history.</a:t>
          </a:r>
        </a:p>
      </dsp:txBody>
      <dsp:txXfrm>
        <a:off x="2464468" y="3613978"/>
        <a:ext cx="13874754" cy="1474719"/>
      </dsp:txXfrm>
    </dsp:sp>
    <dsp:sp modelId="{5F7FCCB7-0A1E-7F4A-8892-2D2F1637E036}">
      <dsp:nvSpPr>
        <dsp:cNvPr id="0" name=""/>
        <dsp:cNvSpPr/>
      </dsp:nvSpPr>
      <dsp:spPr>
        <a:xfrm>
          <a:off x="3627881" y="5352145"/>
          <a:ext cx="16194024" cy="1566481"/>
        </a:xfrm>
        <a:prstGeom prst="roundRect">
          <a:avLst>
            <a:gd name="adj" fmla="val 10000"/>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Allow commenting and suggestions without editing.</a:t>
          </a:r>
        </a:p>
      </dsp:txBody>
      <dsp:txXfrm>
        <a:off x="3673762" y="5398026"/>
        <a:ext cx="13874754" cy="1474719"/>
      </dsp:txXfrm>
    </dsp:sp>
    <dsp:sp modelId="{43D603A7-0596-E343-822E-9700B413E39E}">
      <dsp:nvSpPr>
        <dsp:cNvPr id="0" name=""/>
        <dsp:cNvSpPr/>
      </dsp:nvSpPr>
      <dsp:spPr>
        <a:xfrm>
          <a:off x="4837175" y="7136194"/>
          <a:ext cx="16194024" cy="1566481"/>
        </a:xfrm>
        <a:prstGeom prst="roundRect">
          <a:avLst>
            <a:gd name="adj" fmla="val 10000"/>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Provides options for setting granular permissions (view, comment, edit).</a:t>
          </a:r>
        </a:p>
      </dsp:txBody>
      <dsp:txXfrm>
        <a:off x="4883056" y="7182075"/>
        <a:ext cx="13874754" cy="1474719"/>
      </dsp:txXfrm>
    </dsp:sp>
    <dsp:sp modelId="{9048E60F-8B9D-FD48-8CE9-8616E7A56BB7}">
      <dsp:nvSpPr>
        <dsp:cNvPr id="0" name=""/>
        <dsp:cNvSpPr/>
      </dsp:nvSpPr>
      <dsp:spPr>
        <a:xfrm>
          <a:off x="15175810" y="1144401"/>
          <a:ext cx="1018213" cy="1018213"/>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5404908" y="1144401"/>
        <a:ext cx="560017" cy="766205"/>
      </dsp:txXfrm>
    </dsp:sp>
    <dsp:sp modelId="{26F25764-7043-A64B-B9F8-41DD4BA912D1}">
      <dsp:nvSpPr>
        <dsp:cNvPr id="0" name=""/>
        <dsp:cNvSpPr/>
      </dsp:nvSpPr>
      <dsp:spPr>
        <a:xfrm>
          <a:off x="16385104" y="2928450"/>
          <a:ext cx="1018213" cy="1018213"/>
        </a:xfrm>
        <a:prstGeom prst="downArrow">
          <a:avLst>
            <a:gd name="adj1" fmla="val 55000"/>
            <a:gd name="adj2" fmla="val 45000"/>
          </a:avLst>
        </a:prstGeom>
        <a:solidFill>
          <a:schemeClr val="accent2">
            <a:tint val="40000"/>
            <a:alpha val="90000"/>
            <a:hueOff val="2244908"/>
            <a:satOff val="-20744"/>
            <a:lumOff val="-2338"/>
            <a:alphaOff val="0"/>
          </a:schemeClr>
        </a:solidFill>
        <a:ln w="19050" cap="flat" cmpd="sng" algn="ctr">
          <a:solidFill>
            <a:schemeClr val="accent2">
              <a:tint val="40000"/>
              <a:alpha val="90000"/>
              <a:hueOff val="2244908"/>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6614202" y="2928450"/>
        <a:ext cx="560017" cy="766205"/>
      </dsp:txXfrm>
    </dsp:sp>
    <dsp:sp modelId="{3C3A5AE7-1D99-1D40-B97A-5BA7B522848B}">
      <dsp:nvSpPr>
        <dsp:cNvPr id="0" name=""/>
        <dsp:cNvSpPr/>
      </dsp:nvSpPr>
      <dsp:spPr>
        <a:xfrm>
          <a:off x="17594398" y="4686391"/>
          <a:ext cx="1018213" cy="1018213"/>
        </a:xfrm>
        <a:prstGeom prst="downArrow">
          <a:avLst>
            <a:gd name="adj1" fmla="val 55000"/>
            <a:gd name="adj2" fmla="val 45000"/>
          </a:avLst>
        </a:prstGeom>
        <a:solidFill>
          <a:schemeClr val="accent2">
            <a:tint val="40000"/>
            <a:alpha val="90000"/>
            <a:hueOff val="4489816"/>
            <a:satOff val="-41488"/>
            <a:lumOff val="-4677"/>
            <a:alphaOff val="0"/>
          </a:schemeClr>
        </a:solidFill>
        <a:ln w="19050" cap="flat" cmpd="sng" algn="ctr">
          <a:solidFill>
            <a:schemeClr val="accent2">
              <a:tint val="40000"/>
              <a:alpha val="90000"/>
              <a:hueOff val="4489816"/>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823496" y="4686391"/>
        <a:ext cx="560017" cy="766205"/>
      </dsp:txXfrm>
    </dsp:sp>
    <dsp:sp modelId="{2B6BA7EF-6438-174D-9F4C-08DC156525D6}">
      <dsp:nvSpPr>
        <dsp:cNvPr id="0" name=""/>
        <dsp:cNvSpPr/>
      </dsp:nvSpPr>
      <dsp:spPr>
        <a:xfrm>
          <a:off x="18803692" y="6487844"/>
          <a:ext cx="1018213" cy="1018213"/>
        </a:xfrm>
        <a:prstGeom prst="downArrow">
          <a:avLst>
            <a:gd name="adj1" fmla="val 55000"/>
            <a:gd name="adj2" fmla="val 45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9032790" y="6487844"/>
        <a:ext cx="560017" cy="766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F85C9-403C-F743-BEDE-A4C2731FF6BF}">
      <dsp:nvSpPr>
        <dsp:cNvPr id="0" name=""/>
        <dsp:cNvSpPr/>
      </dsp:nvSpPr>
      <dsp:spPr>
        <a:xfrm>
          <a:off x="268582" y="1225"/>
          <a:ext cx="8665591" cy="5502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C36B5-E9A2-4E40-BA7D-C8EA651AF3E5}">
      <dsp:nvSpPr>
        <dsp:cNvPr id="0" name=""/>
        <dsp:cNvSpPr/>
      </dsp:nvSpPr>
      <dsp:spPr>
        <a:xfrm>
          <a:off x="1231426" y="915927"/>
          <a:ext cx="8665591" cy="5502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Microsoft Suite offers a robust set of tools for data  management and analysis, empowering users to handle  vast amounts of data efficiently and extract meaningful  insights. Key applications within the suite include  Microsoft Excel, Microsoft Access, and Power BI, each  serving unique purposes in data handling.</a:t>
          </a:r>
        </a:p>
      </dsp:txBody>
      <dsp:txXfrm>
        <a:off x="1392593" y="1077094"/>
        <a:ext cx="8343257" cy="5180316"/>
      </dsp:txXfrm>
    </dsp:sp>
    <dsp:sp modelId="{4A2CB1BA-0CE1-1241-8B00-19009BCD4961}">
      <dsp:nvSpPr>
        <dsp:cNvPr id="0" name=""/>
        <dsp:cNvSpPr/>
      </dsp:nvSpPr>
      <dsp:spPr>
        <a:xfrm>
          <a:off x="10859861" y="1225"/>
          <a:ext cx="8665591" cy="5502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9B12A5-926D-6242-B876-709BCABF5F45}">
      <dsp:nvSpPr>
        <dsp:cNvPr id="0" name=""/>
        <dsp:cNvSpPr/>
      </dsp:nvSpPr>
      <dsp:spPr>
        <a:xfrm>
          <a:off x="11822705" y="915927"/>
          <a:ext cx="8665591" cy="5502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a:t>Microsoft Excel </a:t>
          </a:r>
          <a:r>
            <a:rPr lang="en-US" sz="3500" kern="1200"/>
            <a:t>is renowned for its versatile spreadsheet  capabilities, allowing users to create and manipulate data  through formulas, functions, and pivot tables. It supports  data visualization with charts and graphs, making it easier  to present and interpret data. Excel also integrates with  various data sources, enabling seamless import and export  of data.</a:t>
          </a:r>
        </a:p>
      </dsp:txBody>
      <dsp:txXfrm>
        <a:off x="11983872" y="1077094"/>
        <a:ext cx="8343257" cy="5180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4D418-0DDB-4B9F-B1FA-4C7CEFF739AA}">
      <dsp:nvSpPr>
        <dsp:cNvPr id="0" name=""/>
        <dsp:cNvSpPr/>
      </dsp:nvSpPr>
      <dsp:spPr>
        <a:xfrm>
          <a:off x="1271202" y="2815454"/>
          <a:ext cx="1374065" cy="13740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5427B-A329-48E0-90BB-B526413D0E8F}">
      <dsp:nvSpPr>
        <dsp:cNvPr id="0" name=""/>
        <dsp:cNvSpPr/>
      </dsp:nvSpPr>
      <dsp:spPr>
        <a:xfrm>
          <a:off x="431496"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t>Data Entry and Management</a:t>
          </a:r>
          <a:r>
            <a:rPr lang="en-IN" sz="1400" kern="1200" dirty="0"/>
            <a:t>: Allows users to input, edit, and organize data in rows and columns</a:t>
          </a:r>
          <a:endParaRPr lang="en-US" sz="1400" kern="1200" dirty="0"/>
        </a:p>
      </dsp:txBody>
      <dsp:txXfrm>
        <a:off x="431496" y="4692655"/>
        <a:ext cx="3053478" cy="877500"/>
      </dsp:txXfrm>
    </dsp:sp>
    <dsp:sp modelId="{C5F458EB-65AB-43D3-9C59-9CE248ACCA02}">
      <dsp:nvSpPr>
        <dsp:cNvPr id="0" name=""/>
        <dsp:cNvSpPr/>
      </dsp:nvSpPr>
      <dsp:spPr>
        <a:xfrm>
          <a:off x="4859040" y="2815454"/>
          <a:ext cx="1374065" cy="13740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7F0606-CDDE-4835-BD5F-CC03C54516BB}">
      <dsp:nvSpPr>
        <dsp:cNvPr id="0" name=""/>
        <dsp:cNvSpPr/>
      </dsp:nvSpPr>
      <dsp:spPr>
        <a:xfrm>
          <a:off x="4019333"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dirty="0"/>
            <a:t>.</a:t>
          </a:r>
          <a:r>
            <a:rPr lang="en-IN" sz="1400" b="1" kern="1200" dirty="0"/>
            <a:t>Formulas and Functions</a:t>
          </a:r>
          <a:r>
            <a:rPr lang="en-IN" sz="1400" kern="1200" dirty="0"/>
            <a:t>: Includes a wide range of built-in formulas and functions for mathematical, statistical, financial, and logical calculation.</a:t>
          </a:r>
          <a:endParaRPr lang="en-US" sz="1400" kern="1200" dirty="0"/>
        </a:p>
      </dsp:txBody>
      <dsp:txXfrm>
        <a:off x="4019333" y="4692655"/>
        <a:ext cx="3053478" cy="877500"/>
      </dsp:txXfrm>
    </dsp:sp>
    <dsp:sp modelId="{BB8B9421-A307-48A4-8C96-C687DAB91104}">
      <dsp:nvSpPr>
        <dsp:cNvPr id="0" name=""/>
        <dsp:cNvSpPr/>
      </dsp:nvSpPr>
      <dsp:spPr>
        <a:xfrm>
          <a:off x="8446877" y="2815454"/>
          <a:ext cx="1374065" cy="13740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DA3E8-F531-4245-B041-4F56891BF8F1}">
      <dsp:nvSpPr>
        <dsp:cNvPr id="0" name=""/>
        <dsp:cNvSpPr/>
      </dsp:nvSpPr>
      <dsp:spPr>
        <a:xfrm>
          <a:off x="7607170"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t>Pivot Tables</a:t>
          </a:r>
          <a:r>
            <a:rPr lang="en-IN" sz="1400" kern="1200" dirty="0"/>
            <a:t>: Enables users to summarize and </a:t>
          </a:r>
          <a:r>
            <a:rPr lang="en-IN" sz="1400" kern="1200" dirty="0" err="1"/>
            <a:t>analyze</a:t>
          </a:r>
          <a:r>
            <a:rPr lang="en-IN" sz="1400" kern="1200" dirty="0"/>
            <a:t> large datasets by grouping and filtering information.</a:t>
          </a:r>
          <a:endParaRPr lang="en-US" sz="1400" kern="1200" dirty="0"/>
        </a:p>
      </dsp:txBody>
      <dsp:txXfrm>
        <a:off x="7607170" y="4692655"/>
        <a:ext cx="3053478" cy="877500"/>
      </dsp:txXfrm>
    </dsp:sp>
    <dsp:sp modelId="{E56794DC-C540-404D-B916-82C8A2F76AE9}">
      <dsp:nvSpPr>
        <dsp:cNvPr id="0" name=""/>
        <dsp:cNvSpPr/>
      </dsp:nvSpPr>
      <dsp:spPr>
        <a:xfrm>
          <a:off x="12034715" y="2815454"/>
          <a:ext cx="1374065" cy="137406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6D6EEA-421E-425F-847F-E393DA59780C}">
      <dsp:nvSpPr>
        <dsp:cNvPr id="0" name=""/>
        <dsp:cNvSpPr/>
      </dsp:nvSpPr>
      <dsp:spPr>
        <a:xfrm>
          <a:off x="11195008"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t>Charts and Graphs</a:t>
          </a:r>
          <a:r>
            <a:rPr lang="en-IN" sz="1400" kern="1200" dirty="0"/>
            <a:t>: Offers tools to create a variety of visual representations of data, such as line graphs, bar charts, and pie charts</a:t>
          </a:r>
          <a:endParaRPr lang="en-US" sz="1400" kern="1200" dirty="0"/>
        </a:p>
      </dsp:txBody>
      <dsp:txXfrm>
        <a:off x="11195008" y="4692655"/>
        <a:ext cx="3053478" cy="877500"/>
      </dsp:txXfrm>
    </dsp:sp>
    <dsp:sp modelId="{4F508C0C-153C-4C0E-86F3-A5D83DA70821}">
      <dsp:nvSpPr>
        <dsp:cNvPr id="0" name=""/>
        <dsp:cNvSpPr/>
      </dsp:nvSpPr>
      <dsp:spPr>
        <a:xfrm>
          <a:off x="15622552" y="2815454"/>
          <a:ext cx="1374065" cy="1374065"/>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1A2BF-2E96-436D-B27C-14B434926B1B}">
      <dsp:nvSpPr>
        <dsp:cNvPr id="0" name=""/>
        <dsp:cNvSpPr/>
      </dsp:nvSpPr>
      <dsp:spPr>
        <a:xfrm>
          <a:off x="14782845"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dirty="0"/>
            <a:t>.</a:t>
          </a:r>
          <a:r>
            <a:rPr lang="en-IN" sz="1400" b="1" kern="1200" dirty="0"/>
            <a:t>Data Analysis Tools</a:t>
          </a:r>
          <a:r>
            <a:rPr lang="en-IN" sz="1400" kern="1200" dirty="0"/>
            <a:t>: Includes features like data validation, conditional formatting, and advanced filtering to assist with sorting and </a:t>
          </a:r>
          <a:r>
            <a:rPr lang="en-IN" sz="1400" kern="1200" dirty="0" err="1"/>
            <a:t>analyzing</a:t>
          </a:r>
          <a:r>
            <a:rPr lang="en-IN" sz="1400" kern="1200" dirty="0"/>
            <a:t> data</a:t>
          </a:r>
          <a:endParaRPr lang="en-US" sz="1400" kern="1200" dirty="0"/>
        </a:p>
      </dsp:txBody>
      <dsp:txXfrm>
        <a:off x="14782845" y="4692655"/>
        <a:ext cx="3053478" cy="877500"/>
      </dsp:txXfrm>
    </dsp:sp>
    <dsp:sp modelId="{62623359-5DD9-4BF6-9F45-9291E23B5304}">
      <dsp:nvSpPr>
        <dsp:cNvPr id="0" name=""/>
        <dsp:cNvSpPr/>
      </dsp:nvSpPr>
      <dsp:spPr>
        <a:xfrm>
          <a:off x="19210389" y="2815454"/>
          <a:ext cx="1374065" cy="137406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770AE-20C1-465B-A316-70B586840CFA}">
      <dsp:nvSpPr>
        <dsp:cNvPr id="0" name=""/>
        <dsp:cNvSpPr/>
      </dsp:nvSpPr>
      <dsp:spPr>
        <a:xfrm>
          <a:off x="18370683" y="4692655"/>
          <a:ext cx="3053478"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t>Macros</a:t>
          </a:r>
          <a:r>
            <a:rPr lang="en-IN" sz="1400" kern="1200" dirty="0"/>
            <a:t>: Allows users to automate repetitive tasks through VBA (Visual Basic for Applications) macros.</a:t>
          </a:r>
          <a:endParaRPr lang="en-US" sz="1400" kern="1200" dirty="0"/>
        </a:p>
      </dsp:txBody>
      <dsp:txXfrm>
        <a:off x="18370683" y="4692655"/>
        <a:ext cx="3053478" cy="87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D4EEE-0C86-DC4D-840D-075076CC9B09}">
      <dsp:nvSpPr>
        <dsp:cNvPr id="0" name=""/>
        <dsp:cNvSpPr/>
      </dsp:nvSpPr>
      <dsp:spPr>
        <a:xfrm>
          <a:off x="0" y="2410810"/>
          <a:ext cx="24010288" cy="48216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N" sz="4300" kern="1200" dirty="0"/>
            <a:t>Values are fundamental beliefs or standards that guide </a:t>
          </a:r>
          <a:r>
            <a:rPr lang="en-IN" sz="4300" kern="1200" dirty="0" err="1"/>
            <a:t>behaviors</a:t>
          </a:r>
          <a:r>
            <a:rPr lang="en-IN" sz="4300" kern="1200" dirty="0"/>
            <a:t>, decisions, and actions. They are core principles that shape our perspectives and priorities, influencing how we interact with the world. Values can be ethical or moral, such as honesty, integrity, and respect, or they can be more personal preferences, like ambition, creativity, and independence. These core principles are often developed early in life through family, culture, education, and personal experiences, and they evolve over time as individuals grow and encounter new situations. Values serve as a compass, helping individuals navigate various aspects of life by providing a sense of direction and purpose.</a:t>
          </a:r>
          <a:endParaRPr lang="en-US" sz="4300" kern="1200" dirty="0"/>
        </a:p>
      </dsp:txBody>
      <dsp:txXfrm>
        <a:off x="141220" y="2552030"/>
        <a:ext cx="23727848" cy="45391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9DEC5-0E9D-3F4C-B4F6-0F3ABEA28C3A}">
      <dsp:nvSpPr>
        <dsp:cNvPr id="0" name=""/>
        <dsp:cNvSpPr/>
      </dsp:nvSpPr>
      <dsp:spPr>
        <a:xfrm>
          <a:off x="0" y="43210"/>
          <a:ext cx="15270434" cy="2882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err="1"/>
            <a:t>Yassification</a:t>
          </a:r>
          <a:r>
            <a:rPr lang="en-IN" sz="2800" kern="1200" dirty="0"/>
            <a:t> is a term that has emerged from internet culture, particularly on platforms like TikTok and Twitter. It refers to the process of transforming someone's appearance to a highly glamorous, exaggerated, and often hyper-feminine look using various photo editing tools and filters. The term "</a:t>
          </a:r>
          <a:r>
            <a:rPr lang="en-IN" sz="2800" kern="1200" dirty="0" err="1"/>
            <a:t>yass</a:t>
          </a:r>
          <a:r>
            <a:rPr lang="en-IN" sz="2800" kern="1200" dirty="0"/>
            <a:t>" itself is derived from queer culture, where it is used as an exclamation of approval or excitement, and "</a:t>
          </a:r>
          <a:r>
            <a:rPr lang="en-IN" sz="2800" kern="1200" dirty="0" err="1"/>
            <a:t>yassification</a:t>
          </a:r>
          <a:r>
            <a:rPr lang="en-IN" sz="2800" kern="1200" dirty="0"/>
            <a:t>" takes it a step further by implying a dramatic makeover.</a:t>
          </a:r>
          <a:endParaRPr lang="en-US" sz="2800" kern="1200" dirty="0"/>
        </a:p>
      </dsp:txBody>
      <dsp:txXfrm>
        <a:off x="140731" y="183941"/>
        <a:ext cx="14988972" cy="2601418"/>
      </dsp:txXfrm>
    </dsp:sp>
    <dsp:sp modelId="{740F3DF6-C1FC-794F-BD7A-490CCF689932}">
      <dsp:nvSpPr>
        <dsp:cNvPr id="0" name=""/>
        <dsp:cNvSpPr/>
      </dsp:nvSpPr>
      <dsp:spPr>
        <a:xfrm>
          <a:off x="0" y="3006730"/>
          <a:ext cx="15270434" cy="2882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The yassification trend often involves applying heavy makeup, smoothing skin textures, enhancing facial features, and adding vibrant colors to create an almost surreal version of the original image. Popular apps and software like Facetune and Photoshop are commonly used for these transformations. The results are frequently shared on social media, sometimes with a humorous or ironic twist, as a commentary on societal beauty standards and the extremes of digital modification.</a:t>
          </a:r>
          <a:endParaRPr lang="en-US" sz="2800" kern="1200"/>
        </a:p>
      </dsp:txBody>
      <dsp:txXfrm>
        <a:off x="140731" y="3147461"/>
        <a:ext cx="14988972" cy="2601418"/>
      </dsp:txXfrm>
    </dsp:sp>
    <dsp:sp modelId="{B2177DCA-BC1E-4345-B3FD-E8470AF666D0}">
      <dsp:nvSpPr>
        <dsp:cNvPr id="0" name=""/>
        <dsp:cNvSpPr/>
      </dsp:nvSpPr>
      <dsp:spPr>
        <a:xfrm>
          <a:off x="0" y="5665437"/>
          <a:ext cx="15270434" cy="2882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This phenomenon reflects broader discussions about beauty, identity, and the influence of digital technology on self-presentation. It satirizes the lengths to which people go to curate their online personas and highlights the gap between natural appearances and digitally altered perfection. Ultimately, yassification is both a celebration of creativity and a critique of unrealistic beauty ideals.</a:t>
          </a:r>
          <a:endParaRPr lang="en-US" sz="2800" kern="1200"/>
        </a:p>
      </dsp:txBody>
      <dsp:txXfrm>
        <a:off x="140731" y="5806168"/>
        <a:ext cx="14988972" cy="2601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66F76-CAE8-1E40-98D3-C4B2D194D5D9}">
      <dsp:nvSpPr>
        <dsp:cNvPr id="0" name=""/>
        <dsp:cNvSpPr/>
      </dsp:nvSpPr>
      <dsp:spPr>
        <a:xfrm rot="16200000">
          <a:off x="4677" y="2356"/>
          <a:ext cx="8697962" cy="869796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944" tIns="440944" rIns="440944" bIns="440944" numCol="1" spcCol="1270" anchor="ctr" anchorCtr="0">
          <a:noAutofit/>
        </a:bodyPr>
        <a:lstStyle/>
        <a:p>
          <a:pPr marL="0" lvl="0" indent="0" algn="ctr" defTabSz="2755900">
            <a:lnSpc>
              <a:spcPct val="90000"/>
            </a:lnSpc>
            <a:spcBef>
              <a:spcPct val="0"/>
            </a:spcBef>
            <a:spcAft>
              <a:spcPct val="35000"/>
            </a:spcAft>
            <a:buNone/>
          </a:pPr>
          <a:r>
            <a:rPr lang="en-US" sz="6200" kern="1200"/>
            <a:t>Integrates with other business tools like email and social media.</a:t>
          </a:r>
        </a:p>
      </dsp:txBody>
      <dsp:txXfrm rot="5400000">
        <a:off x="4677" y="2176846"/>
        <a:ext cx="7175819" cy="4348981"/>
      </dsp:txXfrm>
    </dsp:sp>
    <dsp:sp modelId="{F97C0352-7FF8-A549-BAFB-855864AFD871}">
      <dsp:nvSpPr>
        <dsp:cNvPr id="0" name=""/>
        <dsp:cNvSpPr/>
      </dsp:nvSpPr>
      <dsp:spPr>
        <a:xfrm rot="5400000">
          <a:off x="12328560" y="2356"/>
          <a:ext cx="8697962" cy="869796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944" tIns="440944" rIns="440944" bIns="440944" numCol="1" spcCol="1270" anchor="ctr" anchorCtr="0">
          <a:noAutofit/>
        </a:bodyPr>
        <a:lstStyle/>
        <a:p>
          <a:pPr marL="0" lvl="0" indent="0" algn="ctr" defTabSz="2755900">
            <a:lnSpc>
              <a:spcPct val="90000"/>
            </a:lnSpc>
            <a:spcBef>
              <a:spcPct val="0"/>
            </a:spcBef>
            <a:spcAft>
              <a:spcPct val="35000"/>
            </a:spcAft>
            <a:buNone/>
          </a:pPr>
          <a:r>
            <a:rPr lang="en-US" sz="6200" kern="1200"/>
            <a:t>Enables personalized customer experiences.</a:t>
          </a:r>
        </a:p>
      </dsp:txBody>
      <dsp:txXfrm rot="-5400000">
        <a:off x="13850703" y="2176847"/>
        <a:ext cx="7175819" cy="4348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20C5-76FA-8F4E-8DE6-01E936D89DFE}">
      <dsp:nvSpPr>
        <dsp:cNvPr id="0" name=""/>
        <dsp:cNvSpPr/>
      </dsp:nvSpPr>
      <dsp:spPr>
        <a:xfrm>
          <a:off x="0" y="271328"/>
          <a:ext cx="21031200" cy="259520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Facilitates communication across departments.</a:t>
          </a:r>
        </a:p>
      </dsp:txBody>
      <dsp:txXfrm>
        <a:off x="126688" y="398016"/>
        <a:ext cx="20777824" cy="2341830"/>
      </dsp:txXfrm>
    </dsp:sp>
    <dsp:sp modelId="{6D4FEE08-B9DF-5949-B3A7-82ED43779498}">
      <dsp:nvSpPr>
        <dsp:cNvPr id="0" name=""/>
        <dsp:cNvSpPr/>
      </dsp:nvSpPr>
      <dsp:spPr>
        <a:xfrm>
          <a:off x="0" y="3053734"/>
          <a:ext cx="21031200" cy="259520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Offers a range of features like lead management and account tracking.</a:t>
          </a:r>
        </a:p>
      </dsp:txBody>
      <dsp:txXfrm>
        <a:off x="126688" y="3180422"/>
        <a:ext cx="20777824" cy="2341830"/>
      </dsp:txXfrm>
    </dsp:sp>
    <dsp:sp modelId="{185F55DD-D84A-624C-8CDC-11214E999294}">
      <dsp:nvSpPr>
        <dsp:cNvPr id="0" name=""/>
        <dsp:cNvSpPr/>
      </dsp:nvSpPr>
      <dsp:spPr>
        <a:xfrm>
          <a:off x="0" y="5836141"/>
          <a:ext cx="21031200" cy="259520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Scalable for small businesses to large enterprises.</a:t>
          </a:r>
        </a:p>
      </dsp:txBody>
      <dsp:txXfrm>
        <a:off x="126688" y="5962829"/>
        <a:ext cx="20777824" cy="23418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03D54-F273-4212-86F9-67B7A8E747BC}">
      <dsp:nvSpPr>
        <dsp:cNvPr id="0" name=""/>
        <dsp:cNvSpPr/>
      </dsp:nvSpPr>
      <dsp:spPr>
        <a:xfrm>
          <a:off x="0" y="1062"/>
          <a:ext cx="21031200" cy="24858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753F5-EA90-4DC1-A008-45961E9010CA}">
      <dsp:nvSpPr>
        <dsp:cNvPr id="0" name=""/>
        <dsp:cNvSpPr/>
      </dsp:nvSpPr>
      <dsp:spPr>
        <a:xfrm>
          <a:off x="751976" y="560383"/>
          <a:ext cx="1367229" cy="1367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C2596A-0545-4160-B02D-C30904956711}">
      <dsp:nvSpPr>
        <dsp:cNvPr id="0" name=""/>
        <dsp:cNvSpPr/>
      </dsp:nvSpPr>
      <dsp:spPr>
        <a:xfrm>
          <a:off x="2871181" y="1062"/>
          <a:ext cx="18160018" cy="248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088" tIns="263088" rIns="263088" bIns="263088" numCol="1" spcCol="1270" anchor="ctr" anchorCtr="0">
          <a:noAutofit/>
        </a:bodyPr>
        <a:lstStyle/>
        <a:p>
          <a:pPr marL="0" lvl="0" indent="0" algn="l" defTabSz="1111250">
            <a:lnSpc>
              <a:spcPct val="100000"/>
            </a:lnSpc>
            <a:spcBef>
              <a:spcPct val="0"/>
            </a:spcBef>
            <a:spcAft>
              <a:spcPct val="35000"/>
            </a:spcAft>
            <a:buNone/>
          </a:pPr>
          <a:r>
            <a:rPr lang="en-US" sz="2500" kern="1200"/>
            <a:t>Optimizes customer service and support operations.</a:t>
          </a:r>
        </a:p>
      </dsp:txBody>
      <dsp:txXfrm>
        <a:off x="2871181" y="1062"/>
        <a:ext cx="18160018" cy="2485871"/>
      </dsp:txXfrm>
    </dsp:sp>
    <dsp:sp modelId="{DA8AC209-60CE-424B-AD6A-B92BD6AFCA40}">
      <dsp:nvSpPr>
        <dsp:cNvPr id="0" name=""/>
        <dsp:cNvSpPr/>
      </dsp:nvSpPr>
      <dsp:spPr>
        <a:xfrm>
          <a:off x="0" y="3108402"/>
          <a:ext cx="21031200" cy="24858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BAA17-A51A-4F5F-934F-E24EFC3655DA}">
      <dsp:nvSpPr>
        <dsp:cNvPr id="0" name=""/>
        <dsp:cNvSpPr/>
      </dsp:nvSpPr>
      <dsp:spPr>
        <a:xfrm>
          <a:off x="751976" y="3667723"/>
          <a:ext cx="1367229" cy="1367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6C0F9-AD03-4724-8330-27E15B0A1843}">
      <dsp:nvSpPr>
        <dsp:cNvPr id="0" name=""/>
        <dsp:cNvSpPr/>
      </dsp:nvSpPr>
      <dsp:spPr>
        <a:xfrm>
          <a:off x="2871181" y="3108402"/>
          <a:ext cx="18160018" cy="248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088" tIns="263088" rIns="263088" bIns="263088" numCol="1" spcCol="1270" anchor="ctr" anchorCtr="0">
          <a:noAutofit/>
        </a:bodyPr>
        <a:lstStyle/>
        <a:p>
          <a:pPr marL="0" lvl="0" indent="0" algn="l" defTabSz="1111250">
            <a:lnSpc>
              <a:spcPct val="100000"/>
            </a:lnSpc>
            <a:spcBef>
              <a:spcPct val="0"/>
            </a:spcBef>
            <a:spcAft>
              <a:spcPct val="35000"/>
            </a:spcAft>
            <a:buNone/>
          </a:pPr>
          <a:r>
            <a:rPr lang="en-US" sz="2500" kern="1200"/>
            <a:t>Includes tools for case management, ticketing, and resolution.</a:t>
          </a:r>
        </a:p>
      </dsp:txBody>
      <dsp:txXfrm>
        <a:off x="2871181" y="3108402"/>
        <a:ext cx="18160018" cy="2485871"/>
      </dsp:txXfrm>
    </dsp:sp>
    <dsp:sp modelId="{0C64971D-F3CE-41FF-A4AA-2CE24D77889A}">
      <dsp:nvSpPr>
        <dsp:cNvPr id="0" name=""/>
        <dsp:cNvSpPr/>
      </dsp:nvSpPr>
      <dsp:spPr>
        <a:xfrm>
          <a:off x="0" y="6215741"/>
          <a:ext cx="21031200" cy="24858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AF226-28FC-462C-A83D-6472A1D75AFC}">
      <dsp:nvSpPr>
        <dsp:cNvPr id="0" name=""/>
        <dsp:cNvSpPr/>
      </dsp:nvSpPr>
      <dsp:spPr>
        <a:xfrm>
          <a:off x="751976" y="6775063"/>
          <a:ext cx="1367229" cy="13672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FBB582-072F-4C10-A70C-6E610862F61A}">
      <dsp:nvSpPr>
        <dsp:cNvPr id="0" name=""/>
        <dsp:cNvSpPr/>
      </dsp:nvSpPr>
      <dsp:spPr>
        <a:xfrm>
          <a:off x="2871181" y="6215741"/>
          <a:ext cx="18160018" cy="248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088" tIns="263088" rIns="263088" bIns="263088" numCol="1" spcCol="1270" anchor="ctr" anchorCtr="0">
          <a:noAutofit/>
        </a:bodyPr>
        <a:lstStyle/>
        <a:p>
          <a:pPr marL="0" lvl="0" indent="0" algn="l" defTabSz="1111250">
            <a:lnSpc>
              <a:spcPct val="100000"/>
            </a:lnSpc>
            <a:spcBef>
              <a:spcPct val="0"/>
            </a:spcBef>
            <a:spcAft>
              <a:spcPct val="35000"/>
            </a:spcAft>
            <a:buNone/>
          </a:pPr>
          <a:r>
            <a:rPr lang="en-US" sz="2500" kern="1200"/>
            <a:t>Integrates with social media platforms to manage customer queries.</a:t>
          </a:r>
        </a:p>
      </dsp:txBody>
      <dsp:txXfrm>
        <a:off x="2871181" y="6215741"/>
        <a:ext cx="18160018" cy="24858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EFE9D-EF71-486B-9D06-046341F48B7E}">
      <dsp:nvSpPr>
        <dsp:cNvPr id="0" name=""/>
        <dsp:cNvSpPr/>
      </dsp:nvSpPr>
      <dsp:spPr>
        <a:xfrm>
          <a:off x="2106045" y="2019995"/>
          <a:ext cx="2703071" cy="2703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7456FC-77A7-4CA5-95E2-7FC5288BFF83}">
      <dsp:nvSpPr>
        <dsp:cNvPr id="0" name=""/>
        <dsp:cNvSpPr/>
      </dsp:nvSpPr>
      <dsp:spPr>
        <a:xfrm>
          <a:off x="454168" y="5422680"/>
          <a:ext cx="6006825"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pPr>
          <a:r>
            <a:rPr lang="en-US" sz="4000" kern="1200" dirty="0"/>
            <a:t>Enables knowledge base creation for customers.</a:t>
          </a:r>
        </a:p>
      </dsp:txBody>
      <dsp:txXfrm>
        <a:off x="454168" y="5422680"/>
        <a:ext cx="6006825" cy="1260000"/>
      </dsp:txXfrm>
    </dsp:sp>
    <dsp:sp modelId="{BB052BE3-5D14-4A23-8C64-907DD816FF8A}">
      <dsp:nvSpPr>
        <dsp:cNvPr id="0" name=""/>
        <dsp:cNvSpPr/>
      </dsp:nvSpPr>
      <dsp:spPr>
        <a:xfrm>
          <a:off x="9164064" y="2019995"/>
          <a:ext cx="2703071" cy="2703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4560-6357-4C82-9110-1EA587C8B7C4}">
      <dsp:nvSpPr>
        <dsp:cNvPr id="0" name=""/>
        <dsp:cNvSpPr/>
      </dsp:nvSpPr>
      <dsp:spPr>
        <a:xfrm>
          <a:off x="7512187" y="5422680"/>
          <a:ext cx="6006825"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Personalizes the service experience for each client.</a:t>
          </a:r>
        </a:p>
      </dsp:txBody>
      <dsp:txXfrm>
        <a:off x="7512187" y="5422680"/>
        <a:ext cx="6006825" cy="1260000"/>
      </dsp:txXfrm>
    </dsp:sp>
    <dsp:sp modelId="{FD895687-58EB-401A-9535-DCF9E71B93D1}">
      <dsp:nvSpPr>
        <dsp:cNvPr id="0" name=""/>
        <dsp:cNvSpPr/>
      </dsp:nvSpPr>
      <dsp:spPr>
        <a:xfrm>
          <a:off x="16222083" y="2019995"/>
          <a:ext cx="2703071" cy="2703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85A74-59C8-4B40-BD6A-34FAB53F4786}">
      <dsp:nvSpPr>
        <dsp:cNvPr id="0" name=""/>
        <dsp:cNvSpPr/>
      </dsp:nvSpPr>
      <dsp:spPr>
        <a:xfrm>
          <a:off x="14570206" y="5422680"/>
          <a:ext cx="6006825"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Includes analytics to track service performance.</a:t>
          </a:r>
        </a:p>
      </dsp:txBody>
      <dsp:txXfrm>
        <a:off x="14570206" y="5422680"/>
        <a:ext cx="6006825" cy="126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hape 168">
            <a:extLst>
              <a:ext uri="{FF2B5EF4-FFF2-40B4-BE49-F238E27FC236}">
                <a16:creationId xmlns:a16="http://schemas.microsoft.com/office/drawing/2014/main" id="{9BFDE37D-F693-98AB-A995-74ABF196081B}"/>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099" name="Shape 169">
            <a:extLst>
              <a:ext uri="{FF2B5EF4-FFF2-40B4-BE49-F238E27FC236}">
                <a16:creationId xmlns:a16="http://schemas.microsoft.com/office/drawing/2014/main" id="{9097EFB1-3915-A8EA-96DE-048DF9D48B90}"/>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sym typeface="Helvetica Neue" panose="02000503000000020004" pitchFamily="2"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anose="02000503000000020004" pitchFamily="2" charset="0"/>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anose="02000503000000020004" pitchFamily="2" charset="0"/>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anose="02000503000000020004" pitchFamily="2" charset="0"/>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anose="02000503000000020004" pitchFamily="2" charset="0"/>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anose="02000503000000020004" pitchFamily="2" charset="0"/>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F9EF-7934-3ECC-AFD6-DE522E564F75}"/>
              </a:ext>
            </a:extLst>
          </p:cNvPr>
          <p:cNvSpPr>
            <a:spLocks noGrp="1"/>
          </p:cNvSpPr>
          <p:nvPr>
            <p:ph type="ctrTitle"/>
          </p:nvPr>
        </p:nvSpPr>
        <p:spPr>
          <a:xfrm>
            <a:off x="3048000" y="2244726"/>
            <a:ext cx="18288000" cy="4775200"/>
          </a:xfrm>
        </p:spPr>
        <p:txBody>
          <a:bodyPr anchor="b"/>
          <a:lstStyle>
            <a:lvl1pPr algn="ctr">
              <a:defRPr sz="12000"/>
            </a:lvl1pPr>
          </a:lstStyle>
          <a:p>
            <a:r>
              <a:rPr lang="en-GB"/>
              <a:t>Click to edit Master title style</a:t>
            </a:r>
            <a:endParaRPr lang="en-US"/>
          </a:p>
        </p:txBody>
      </p:sp>
      <p:sp>
        <p:nvSpPr>
          <p:cNvPr id="3" name="Subtitle 2">
            <a:extLst>
              <a:ext uri="{FF2B5EF4-FFF2-40B4-BE49-F238E27FC236}">
                <a16:creationId xmlns:a16="http://schemas.microsoft.com/office/drawing/2014/main" id="{FF5E11DC-6069-3D9E-EF69-BF7B4B6281B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C19B695-DBD2-B5D1-7ECC-028404412A23}"/>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88F76562-6AB4-D159-FF02-3E288847F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FA41D-1BA7-ACA9-F9A1-09BF80561F64}"/>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7380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B66E-96AC-E0EA-AF8E-A6117942137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4C2BA4-814D-D45A-1893-7397D2E21B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2B7FBD-07D2-20F0-3BDD-EF6FA6E18602}"/>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2FCBBD34-295A-3E44-7B72-9561EC7DA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6DB66-0F32-1411-3518-602653E7447A}"/>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2981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EC659-CF95-D88A-AA0A-C441EE2BF915}"/>
              </a:ext>
            </a:extLst>
          </p:cNvPr>
          <p:cNvSpPr>
            <a:spLocks noGrp="1"/>
          </p:cNvSpPr>
          <p:nvPr>
            <p:ph type="title" orient="vert"/>
          </p:nvPr>
        </p:nvSpPr>
        <p:spPr>
          <a:xfrm>
            <a:off x="17449800" y="730250"/>
            <a:ext cx="5257800" cy="11623676"/>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5FB14F-61C3-590B-EB0D-0F160A83DAC0}"/>
              </a:ext>
            </a:extLst>
          </p:cNvPr>
          <p:cNvSpPr>
            <a:spLocks noGrp="1"/>
          </p:cNvSpPr>
          <p:nvPr>
            <p:ph type="body" orient="vert" idx="1"/>
          </p:nvPr>
        </p:nvSpPr>
        <p:spPr>
          <a:xfrm>
            <a:off x="1676400" y="730250"/>
            <a:ext cx="15468600"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E952F7-A40D-BD31-C5D4-5E042799367D}"/>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84D8F70B-0610-26F6-AC3C-9927BF293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A7075-8454-A027-82A5-AB659CC6B942}"/>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3703223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p:nvPr>
        </p:nvSpPr>
        <p:spPr>
          <a:prstGeom prst="rect">
            <a:avLst/>
          </a:prstGeom>
        </p:spPr>
        <p:txBody>
          <a:bodyPr/>
          <a:lstStyle/>
          <a:p>
            <a:r>
              <a:rPr lang="en-US"/>
              <a:t>Click to edit Master title style</a:t>
            </a:r>
            <a:endParaRPr/>
          </a:p>
        </p:txBody>
      </p:sp>
      <p:sp>
        <p:nvSpPr>
          <p:cNvPr id="43" name="Slide Subtitle"/>
          <p:cNvSpPr txBox="1">
            <a:spLocks noGrp="1"/>
          </p:cNvSpPr>
          <p:nvPr>
            <p:ph type="body" sz="quarter" idx="2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lvl="0"/>
            <a:r>
              <a:rPr lang="en-US"/>
              <a:t>Click to edit Master text styles</a:t>
            </a:r>
          </a:p>
        </p:txBody>
      </p:sp>
      <p:sp>
        <p:nvSpPr>
          <p:cNvPr id="44"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1571CDCC-6DC9-A844-F0DA-4A87D6FB85F2}"/>
              </a:ext>
            </a:extLst>
          </p:cNvPr>
          <p:cNvSpPr txBox="1">
            <a:spLocks noGrp="1" noChangeArrowheads="1"/>
          </p:cNvSpPr>
          <p:nvPr>
            <p:ph type="sldNum" sz="quarter" idx="22"/>
          </p:nvPr>
        </p:nvSpPr>
        <p:spPr>
          <a:ln/>
        </p:spPr>
        <p:txBody>
          <a:bodyPr/>
          <a:lstStyle>
            <a:lvl1pPr>
              <a:defRPr/>
            </a:lvl1pPr>
          </a:lstStyle>
          <a:p>
            <a:fld id="{D666885B-4B17-F54A-B798-E38CFFE3E6A4}" type="slidenum">
              <a:rPr lang="en-US" altLang="en-US"/>
              <a:pPr/>
              <a:t>‹#›</a:t>
            </a:fld>
            <a:endParaRPr lang="en-US" altLang="en-US"/>
          </a:p>
        </p:txBody>
      </p:sp>
    </p:spTree>
    <p:extLst>
      <p:ext uri="{BB962C8B-B14F-4D97-AF65-F5344CB8AC3E}">
        <p14:creationId xmlns:p14="http://schemas.microsoft.com/office/powerpoint/2010/main" val="86600348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1206500" y="4191000"/>
            <a:ext cx="21971000" cy="4089400"/>
          </a:xfrm>
          <a:prstGeom prst="rect">
            <a:avLst/>
          </a:prstGeom>
        </p:spPr>
        <p:txBody>
          <a:bodyPr anchor="ctr"/>
          <a:lstStyle>
            <a:lvl1pPr marL="0" indent="0" algn="ctr">
              <a:lnSpc>
                <a:spcPct val="90000"/>
              </a:lnSpc>
              <a:spcBef>
                <a:spcPts val="0"/>
              </a:spcBef>
              <a:buSzTx/>
              <a:buNone/>
              <a:defRPr sz="12000" spc="-119">
                <a:latin typeface="+mn-lt"/>
                <a:ea typeface="+mn-ea"/>
                <a:cs typeface="+mn-cs"/>
                <a:sym typeface="Produkt Extralight"/>
              </a:defRPr>
            </a:lvl1pPr>
            <a:lvl2pPr marL="0" indent="457200" algn="ctr">
              <a:lnSpc>
                <a:spcPct val="90000"/>
              </a:lnSpc>
              <a:spcBef>
                <a:spcPts val="0"/>
              </a:spcBef>
              <a:buSzTx/>
              <a:buNone/>
              <a:defRPr sz="12000" spc="-119">
                <a:latin typeface="+mn-lt"/>
                <a:ea typeface="+mn-ea"/>
                <a:cs typeface="+mn-cs"/>
                <a:sym typeface="Produkt Extralight"/>
              </a:defRPr>
            </a:lvl2pPr>
            <a:lvl3pPr marL="0" indent="914400" algn="ctr">
              <a:lnSpc>
                <a:spcPct val="90000"/>
              </a:lnSpc>
              <a:spcBef>
                <a:spcPts val="0"/>
              </a:spcBef>
              <a:buSzTx/>
              <a:buNone/>
              <a:defRPr sz="12000" spc="-119">
                <a:latin typeface="+mn-lt"/>
                <a:ea typeface="+mn-ea"/>
                <a:cs typeface="+mn-cs"/>
                <a:sym typeface="Produkt Extralight"/>
              </a:defRPr>
            </a:lvl3pPr>
            <a:lvl4pPr marL="0" indent="1371600" algn="ctr">
              <a:lnSpc>
                <a:spcPct val="90000"/>
              </a:lnSpc>
              <a:spcBef>
                <a:spcPts val="0"/>
              </a:spcBef>
              <a:buSzTx/>
              <a:buNone/>
              <a:defRPr sz="12000" spc="-119">
                <a:latin typeface="+mn-lt"/>
                <a:ea typeface="+mn-ea"/>
                <a:cs typeface="+mn-cs"/>
                <a:sym typeface="Produkt Extralight"/>
              </a:defRPr>
            </a:lvl4pPr>
            <a:lvl5pPr marL="0" indent="1828800" algn="ctr">
              <a:lnSpc>
                <a:spcPct val="90000"/>
              </a:lnSpc>
              <a:spcBef>
                <a:spcPts val="0"/>
              </a:spcBef>
              <a:buSzTx/>
              <a:buNone/>
              <a:defRPr sz="12000" spc="-119">
                <a:latin typeface="+mn-lt"/>
                <a:ea typeface="+mn-ea"/>
                <a:cs typeface="+mn-cs"/>
                <a:sym typeface="Produkt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2DDB1359-CCF0-2CD5-729E-9F38217ED6A5}"/>
              </a:ext>
            </a:extLst>
          </p:cNvPr>
          <p:cNvSpPr txBox="1">
            <a:spLocks noGrp="1" noChangeArrowheads="1"/>
          </p:cNvSpPr>
          <p:nvPr>
            <p:ph type="sldNum" sz="quarter" idx="10"/>
          </p:nvPr>
        </p:nvSpPr>
        <p:spPr>
          <a:ln/>
        </p:spPr>
        <p:txBody>
          <a:bodyPr/>
          <a:lstStyle>
            <a:lvl1pPr>
              <a:defRPr/>
            </a:lvl1pPr>
          </a:lstStyle>
          <a:p>
            <a:fld id="{47D6ED01-AEA7-B94B-889C-0DB1DA58F8DE}" type="slidenum">
              <a:rPr lang="en-US" altLang="en-US"/>
              <a:pPr/>
              <a:t>‹#›</a:t>
            </a:fld>
            <a:endParaRPr lang="en-US" altLang="en-US"/>
          </a:p>
        </p:txBody>
      </p:sp>
    </p:spTree>
    <p:extLst>
      <p:ext uri="{BB962C8B-B14F-4D97-AF65-F5344CB8AC3E}">
        <p14:creationId xmlns:p14="http://schemas.microsoft.com/office/powerpoint/2010/main" val="24047163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35150" y="1306263"/>
            <a:ext cx="20713700" cy="1226682"/>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657600" y="7680960"/>
            <a:ext cx="17068800" cy="7805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46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11B1-4665-0376-D0F0-E7DCBD7E0F1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CEB4DE-5C59-0314-5894-F0573D92F78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F4A8EF-71BF-3DEA-89EA-0BBC83AC6533}"/>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11F1CD34-B046-48DD-1116-90126CEE3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F4646-8942-1E4D-FE86-3EF25F6F3966}"/>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33672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9F3D-D46F-9597-4223-8B5B0EEACABD}"/>
              </a:ext>
            </a:extLst>
          </p:cNvPr>
          <p:cNvSpPr>
            <a:spLocks noGrp="1"/>
          </p:cNvSpPr>
          <p:nvPr>
            <p:ph type="title"/>
          </p:nvPr>
        </p:nvSpPr>
        <p:spPr>
          <a:xfrm>
            <a:off x="1663700" y="3419477"/>
            <a:ext cx="21031200" cy="5705474"/>
          </a:xfrm>
        </p:spPr>
        <p:txBody>
          <a:bodyPr anchor="b"/>
          <a:lstStyle>
            <a:lvl1pPr>
              <a:defRPr sz="12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B6FB74B-DEE0-CCB1-0541-2FFA6E7E3068}"/>
              </a:ext>
            </a:extLst>
          </p:cNvPr>
          <p:cNvSpPr>
            <a:spLocks noGrp="1"/>
          </p:cNvSpPr>
          <p:nvPr>
            <p:ph type="body" idx="1"/>
          </p:nvPr>
        </p:nvSpPr>
        <p:spPr>
          <a:xfrm>
            <a:off x="1663700" y="9178927"/>
            <a:ext cx="21031200"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7324E2-DF44-4E41-E67A-FB6D2750FE6F}"/>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80535FE5-911A-DBEE-1035-FE61B7AF0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5B264-911D-CDFF-1800-EEA7FEC76E1C}"/>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2124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2633-BD8D-0D54-87B4-C4752B7D86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1BC625-9CA6-AA71-01E6-8F51F02BFD93}"/>
              </a:ext>
            </a:extLst>
          </p:cNvPr>
          <p:cNvSpPr>
            <a:spLocks noGrp="1"/>
          </p:cNvSpPr>
          <p:nvPr>
            <p:ph sz="half" idx="1"/>
          </p:nvPr>
        </p:nvSpPr>
        <p:spPr>
          <a:xfrm>
            <a:off x="1676400" y="3651250"/>
            <a:ext cx="10363200"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F787E18-B475-E51E-7E52-9C33CAF1C19C}"/>
              </a:ext>
            </a:extLst>
          </p:cNvPr>
          <p:cNvSpPr>
            <a:spLocks noGrp="1"/>
          </p:cNvSpPr>
          <p:nvPr>
            <p:ph sz="half" idx="2"/>
          </p:nvPr>
        </p:nvSpPr>
        <p:spPr>
          <a:xfrm>
            <a:off x="12344400" y="3651250"/>
            <a:ext cx="10363200"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075E98-0462-503C-CC52-B8D9CE2F545F}"/>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6" name="Footer Placeholder 5">
            <a:extLst>
              <a:ext uri="{FF2B5EF4-FFF2-40B4-BE49-F238E27FC236}">
                <a16:creationId xmlns:a16="http://schemas.microsoft.com/office/drawing/2014/main" id="{C9197B20-15B1-B55B-D09C-D282DEA9D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6A4FE6-E52E-9917-F7C3-790F83AD50DA}"/>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37785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139-8DF2-0B6C-653F-8C5F03FDDFF6}"/>
              </a:ext>
            </a:extLst>
          </p:cNvPr>
          <p:cNvSpPr>
            <a:spLocks noGrp="1"/>
          </p:cNvSpPr>
          <p:nvPr>
            <p:ph type="title"/>
          </p:nvPr>
        </p:nvSpPr>
        <p:spPr>
          <a:xfrm>
            <a:off x="1679576" y="730251"/>
            <a:ext cx="21031200" cy="2651126"/>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E570D5D-1902-AAE5-860F-2A7D0E1BAC6F}"/>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a:extLst>
              <a:ext uri="{FF2B5EF4-FFF2-40B4-BE49-F238E27FC236}">
                <a16:creationId xmlns:a16="http://schemas.microsoft.com/office/drawing/2014/main" id="{826E89D5-D944-194E-7A09-68D31EF12158}"/>
              </a:ext>
            </a:extLst>
          </p:cNvPr>
          <p:cNvSpPr>
            <a:spLocks noGrp="1"/>
          </p:cNvSpPr>
          <p:nvPr>
            <p:ph sz="half" idx="2"/>
          </p:nvPr>
        </p:nvSpPr>
        <p:spPr>
          <a:xfrm>
            <a:off x="1679577" y="5010150"/>
            <a:ext cx="10315574"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133551-0304-6CE4-B027-71573724C7F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a:extLst>
              <a:ext uri="{FF2B5EF4-FFF2-40B4-BE49-F238E27FC236}">
                <a16:creationId xmlns:a16="http://schemas.microsoft.com/office/drawing/2014/main" id="{D82CB2BE-5BE6-CA44-3844-66437C640B5A}"/>
              </a:ext>
            </a:extLst>
          </p:cNvPr>
          <p:cNvSpPr>
            <a:spLocks noGrp="1"/>
          </p:cNvSpPr>
          <p:nvPr>
            <p:ph sz="quarter" idx="4"/>
          </p:nvPr>
        </p:nvSpPr>
        <p:spPr>
          <a:xfrm>
            <a:off x="12344400" y="5010150"/>
            <a:ext cx="10366376"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5929A93-A701-1AF5-1724-4B862BDB0D35}"/>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8" name="Footer Placeholder 7">
            <a:extLst>
              <a:ext uri="{FF2B5EF4-FFF2-40B4-BE49-F238E27FC236}">
                <a16:creationId xmlns:a16="http://schemas.microsoft.com/office/drawing/2014/main" id="{59E73B54-4D1D-20FE-324F-1BE17015B6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7EB2FE-893F-BA76-2941-8F2AFAC7ABC3}"/>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61107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1774-567C-CC94-6E9B-65D3EAB93AA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8959ED1-2599-3750-2590-C834A1A2AE59}"/>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4" name="Footer Placeholder 3">
            <a:extLst>
              <a:ext uri="{FF2B5EF4-FFF2-40B4-BE49-F238E27FC236}">
                <a16:creationId xmlns:a16="http://schemas.microsoft.com/office/drawing/2014/main" id="{37922285-956F-1C86-1D28-8FFAA2AD9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84F23F-0C88-BBE0-739C-F2D23E745348}"/>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1791366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85DCD-903F-22F1-D0B5-5D7B8FB82FAC}"/>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3" name="Footer Placeholder 2">
            <a:extLst>
              <a:ext uri="{FF2B5EF4-FFF2-40B4-BE49-F238E27FC236}">
                <a16:creationId xmlns:a16="http://schemas.microsoft.com/office/drawing/2014/main" id="{47D89E43-E689-FEA7-F153-B64D06F123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12E4E-45B0-0CA0-6AAF-8F8CC8B93023}"/>
              </a:ext>
            </a:extLst>
          </p:cNvPr>
          <p:cNvSpPr>
            <a:spLocks noGrp="1"/>
          </p:cNvSpPr>
          <p:nvPr>
            <p:ph type="sldNum" sz="quarter" idx="12"/>
          </p:nvPr>
        </p:nvSpPr>
        <p:spPr/>
        <p:txBody>
          <a:bodyPr/>
          <a:lstStyle/>
          <a:p>
            <a:fld id="{9022924F-8DAF-6446-97AE-85BF231161E9}" type="slidenum">
              <a:rPr lang="en-US" altLang="en-US" smtClean="0"/>
              <a:pPr/>
              <a:t>‹#›</a:t>
            </a:fld>
            <a:endParaRPr lang="en-US" altLang="en-US"/>
          </a:p>
        </p:txBody>
      </p:sp>
    </p:spTree>
    <p:extLst>
      <p:ext uri="{BB962C8B-B14F-4D97-AF65-F5344CB8AC3E}">
        <p14:creationId xmlns:p14="http://schemas.microsoft.com/office/powerpoint/2010/main" val="173035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F2DB-1C32-6005-9E6C-9A548484ABC3}"/>
              </a:ext>
            </a:extLst>
          </p:cNvPr>
          <p:cNvSpPr>
            <a:spLocks noGrp="1"/>
          </p:cNvSpPr>
          <p:nvPr>
            <p:ph type="title"/>
          </p:nvPr>
        </p:nvSpPr>
        <p:spPr>
          <a:xfrm>
            <a:off x="1679577" y="914400"/>
            <a:ext cx="7864474" cy="3200400"/>
          </a:xfrm>
        </p:spPr>
        <p:txBody>
          <a:bodyPr anchor="b"/>
          <a:lstStyle>
            <a:lvl1pPr>
              <a:defRPr sz="6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3FF08CA-211B-E33B-8E4C-6E559E34DE84}"/>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D6429EB-4980-3372-DAA1-4C2FF0CBD6B3}"/>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a:extLst>
              <a:ext uri="{FF2B5EF4-FFF2-40B4-BE49-F238E27FC236}">
                <a16:creationId xmlns:a16="http://schemas.microsoft.com/office/drawing/2014/main" id="{247A0C8D-C296-7FD0-4CB9-E394EFAB5110}"/>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6" name="Footer Placeholder 5">
            <a:extLst>
              <a:ext uri="{FF2B5EF4-FFF2-40B4-BE49-F238E27FC236}">
                <a16:creationId xmlns:a16="http://schemas.microsoft.com/office/drawing/2014/main" id="{80F364FC-4858-DDFC-4C1F-29B8CAE5B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C3DDD-8404-DA09-EA92-1E6CD60D3D13}"/>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301567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F0700-464A-F877-E528-B8B9997DAFF7}"/>
              </a:ext>
            </a:extLst>
          </p:cNvPr>
          <p:cNvSpPr>
            <a:spLocks noGrp="1"/>
          </p:cNvSpPr>
          <p:nvPr>
            <p:ph type="title"/>
          </p:nvPr>
        </p:nvSpPr>
        <p:spPr>
          <a:xfrm>
            <a:off x="1679577" y="914400"/>
            <a:ext cx="7864474" cy="3200400"/>
          </a:xfrm>
        </p:spPr>
        <p:txBody>
          <a:bodyPr anchor="b"/>
          <a:lstStyle>
            <a:lvl1pPr>
              <a:defRPr sz="6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6C0E145-F316-AED8-EE10-F4AD4D8B47C6}"/>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EEDA21C9-B147-C2AC-98D8-4990E0137D43}"/>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a:extLst>
              <a:ext uri="{FF2B5EF4-FFF2-40B4-BE49-F238E27FC236}">
                <a16:creationId xmlns:a16="http://schemas.microsoft.com/office/drawing/2014/main" id="{DFF6E46A-F183-C005-951A-C9885259DBF2}"/>
              </a:ext>
            </a:extLst>
          </p:cNvPr>
          <p:cNvSpPr>
            <a:spLocks noGrp="1"/>
          </p:cNvSpPr>
          <p:nvPr>
            <p:ph type="dt" sz="half" idx="10"/>
          </p:nvPr>
        </p:nvSpPr>
        <p:spPr/>
        <p:txBody>
          <a:bodyPr/>
          <a:lstStyle/>
          <a:p>
            <a:fld id="{059505CC-0527-3241-9517-3470FFEF10B7}" type="datetimeFigureOut">
              <a:rPr lang="en-US" smtClean="0"/>
              <a:t>11/28/24</a:t>
            </a:fld>
            <a:endParaRPr lang="en-US"/>
          </a:p>
        </p:txBody>
      </p:sp>
      <p:sp>
        <p:nvSpPr>
          <p:cNvPr id="6" name="Footer Placeholder 5">
            <a:extLst>
              <a:ext uri="{FF2B5EF4-FFF2-40B4-BE49-F238E27FC236}">
                <a16:creationId xmlns:a16="http://schemas.microsoft.com/office/drawing/2014/main" id="{ADBFCE9B-6C50-1E89-887D-D9B2FB3B2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C3FCF-9ED1-123C-BBCA-DE25CE84BB08}"/>
              </a:ext>
            </a:extLst>
          </p:cNvPr>
          <p:cNvSpPr>
            <a:spLocks noGrp="1"/>
          </p:cNvSpPr>
          <p:nvPr>
            <p:ph type="sldNum" sz="quarter" idx="12"/>
          </p:nvPr>
        </p:nvSpPr>
        <p:spPr/>
        <p:txBody>
          <a:body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23686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7F094C-5DA2-AF9E-8E1E-5E992DE72916}"/>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5D49BC-3348-0DA0-9833-8F3AA27046B7}"/>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4318AC-35CD-67BC-B047-F116545D1942}"/>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82000"/>
                  </a:schemeClr>
                </a:solidFill>
              </a:defRPr>
            </a:lvl1pPr>
          </a:lstStyle>
          <a:p>
            <a:fld id="{059505CC-0527-3241-9517-3470FFEF10B7}" type="datetimeFigureOut">
              <a:rPr lang="en-US" smtClean="0"/>
              <a:t>11/28/24</a:t>
            </a:fld>
            <a:endParaRPr lang="en-US"/>
          </a:p>
        </p:txBody>
      </p:sp>
      <p:sp>
        <p:nvSpPr>
          <p:cNvPr id="5" name="Footer Placeholder 4">
            <a:extLst>
              <a:ext uri="{FF2B5EF4-FFF2-40B4-BE49-F238E27FC236}">
                <a16:creationId xmlns:a16="http://schemas.microsoft.com/office/drawing/2014/main" id="{E8776275-27A4-3EC7-3DA3-D842DA0B006E}"/>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A47A6B6-6EA3-5C51-ED51-271C50966C3F}"/>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3BC8F428-FD1F-884C-851B-B769E881B099}" type="slidenum">
              <a:rPr lang="en-US" altLang="en-US" smtClean="0"/>
              <a:pPr/>
              <a:t>‹#›</a:t>
            </a:fld>
            <a:endParaRPr lang="en-US" altLang="en-US"/>
          </a:p>
        </p:txBody>
      </p:sp>
    </p:spTree>
    <p:extLst>
      <p:ext uri="{BB962C8B-B14F-4D97-AF65-F5344CB8AC3E}">
        <p14:creationId xmlns:p14="http://schemas.microsoft.com/office/powerpoint/2010/main" val="358097774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9" r:id="rId12"/>
    <p:sldLayoutId id="2147483700" r:id="rId13"/>
    <p:sldLayoutId id="2147483701" r:id="rId1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93.jpeg"/><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CD485ED-328F-4350-AB3E-F6EA45149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4968" y="1674966"/>
            <a:ext cx="21001292" cy="9686190"/>
          </a:xfrm>
          <a:custGeom>
            <a:avLst/>
            <a:gdLst>
              <a:gd name="connsiteX0" fmla="*/ 0 w 10052180"/>
              <a:gd name="connsiteY0" fmla="*/ 0 h 4650769"/>
              <a:gd name="connsiteX1" fmla="*/ 10052180 w 10052180"/>
              <a:gd name="connsiteY1" fmla="*/ 0 h 4650769"/>
              <a:gd name="connsiteX2" fmla="*/ 10052180 w 10052180"/>
              <a:gd name="connsiteY2" fmla="*/ 4571218 h 4650769"/>
              <a:gd name="connsiteX3" fmla="*/ 10050702 w 10052180"/>
              <a:gd name="connsiteY3" fmla="*/ 4571562 h 4650769"/>
              <a:gd name="connsiteX4" fmla="*/ 10001878 w 10052180"/>
              <a:gd name="connsiteY4" fmla="*/ 4572066 h 4650769"/>
              <a:gd name="connsiteX5" fmla="*/ 9969638 w 10052180"/>
              <a:gd name="connsiteY5" fmla="*/ 4575824 h 4650769"/>
              <a:gd name="connsiteX6" fmla="*/ 9864299 w 10052180"/>
              <a:gd name="connsiteY6" fmla="*/ 4580290 h 4650769"/>
              <a:gd name="connsiteX7" fmla="*/ 9796089 w 10052180"/>
              <a:gd name="connsiteY7" fmla="*/ 4591897 h 4650769"/>
              <a:gd name="connsiteX8" fmla="*/ 9658617 w 10052180"/>
              <a:gd name="connsiteY8" fmla="*/ 4628572 h 4650769"/>
              <a:gd name="connsiteX9" fmla="*/ 9605787 w 10052180"/>
              <a:gd name="connsiteY9" fmla="*/ 4633374 h 4650769"/>
              <a:gd name="connsiteX10" fmla="*/ 9408928 w 10052180"/>
              <a:gd name="connsiteY10" fmla="*/ 4634030 h 4650769"/>
              <a:gd name="connsiteX11" fmla="*/ 9290980 w 10052180"/>
              <a:gd name="connsiteY11" fmla="*/ 4628234 h 4650769"/>
              <a:gd name="connsiteX12" fmla="*/ 9195937 w 10052180"/>
              <a:gd name="connsiteY12" fmla="*/ 4629562 h 4650769"/>
              <a:gd name="connsiteX13" fmla="*/ 9091821 w 10052180"/>
              <a:gd name="connsiteY13" fmla="*/ 4619955 h 4650769"/>
              <a:gd name="connsiteX14" fmla="*/ 9005324 w 10052180"/>
              <a:gd name="connsiteY14" fmla="*/ 4627981 h 4650769"/>
              <a:gd name="connsiteX15" fmla="*/ 8911383 w 10052180"/>
              <a:gd name="connsiteY15" fmla="*/ 4634700 h 4650769"/>
              <a:gd name="connsiteX16" fmla="*/ 8853295 w 10052180"/>
              <a:gd name="connsiteY16" fmla="*/ 4644792 h 4650769"/>
              <a:gd name="connsiteX17" fmla="*/ 8813991 w 10052180"/>
              <a:gd name="connsiteY17" fmla="*/ 4634596 h 4650769"/>
              <a:gd name="connsiteX18" fmla="*/ 8687179 w 10052180"/>
              <a:gd name="connsiteY18" fmla="*/ 4588065 h 4650769"/>
              <a:gd name="connsiteX19" fmla="*/ 8623955 w 10052180"/>
              <a:gd name="connsiteY19" fmla="*/ 4578046 h 4650769"/>
              <a:gd name="connsiteX20" fmla="*/ 8622786 w 10052180"/>
              <a:gd name="connsiteY20" fmla="*/ 4577305 h 4650769"/>
              <a:gd name="connsiteX21" fmla="*/ 8600904 w 10052180"/>
              <a:gd name="connsiteY21" fmla="*/ 4582918 h 4650769"/>
              <a:gd name="connsiteX22" fmla="*/ 8433071 w 10052180"/>
              <a:gd name="connsiteY22" fmla="*/ 4606234 h 4650769"/>
              <a:gd name="connsiteX23" fmla="*/ 8318071 w 10052180"/>
              <a:gd name="connsiteY23" fmla="*/ 4586590 h 4650769"/>
              <a:gd name="connsiteX24" fmla="*/ 8242424 w 10052180"/>
              <a:gd name="connsiteY24" fmla="*/ 4566486 h 4650769"/>
              <a:gd name="connsiteX25" fmla="*/ 8193517 w 10052180"/>
              <a:gd name="connsiteY25" fmla="*/ 4551756 h 4650769"/>
              <a:gd name="connsiteX26" fmla="*/ 8156253 w 10052180"/>
              <a:gd name="connsiteY26" fmla="*/ 4539485 h 4650769"/>
              <a:gd name="connsiteX27" fmla="*/ 8105237 w 10052180"/>
              <a:gd name="connsiteY27" fmla="*/ 4530754 h 4650769"/>
              <a:gd name="connsiteX28" fmla="*/ 8012182 w 10052180"/>
              <a:gd name="connsiteY28" fmla="*/ 4569955 h 4650769"/>
              <a:gd name="connsiteX29" fmla="*/ 7873023 w 10052180"/>
              <a:gd name="connsiteY29" fmla="*/ 4594395 h 4650769"/>
              <a:gd name="connsiteX30" fmla="*/ 7766598 w 10052180"/>
              <a:gd name="connsiteY30" fmla="*/ 4583182 h 4650769"/>
              <a:gd name="connsiteX31" fmla="*/ 7739745 w 10052180"/>
              <a:gd name="connsiteY31" fmla="*/ 4588115 h 4650769"/>
              <a:gd name="connsiteX32" fmla="*/ 7616434 w 10052180"/>
              <a:gd name="connsiteY32" fmla="*/ 4564808 h 4650769"/>
              <a:gd name="connsiteX33" fmla="*/ 7431215 w 10052180"/>
              <a:gd name="connsiteY33" fmla="*/ 4552516 h 4650769"/>
              <a:gd name="connsiteX34" fmla="*/ 7237422 w 10052180"/>
              <a:gd name="connsiteY34" fmla="*/ 4498285 h 4650769"/>
              <a:gd name="connsiteX35" fmla="*/ 7011658 w 10052180"/>
              <a:gd name="connsiteY35" fmla="*/ 4451218 h 4650769"/>
              <a:gd name="connsiteX36" fmla="*/ 6867111 w 10052180"/>
              <a:gd name="connsiteY36" fmla="*/ 4419048 h 4650769"/>
              <a:gd name="connsiteX37" fmla="*/ 6712288 w 10052180"/>
              <a:gd name="connsiteY37" fmla="*/ 4430721 h 4650769"/>
              <a:gd name="connsiteX38" fmla="*/ 6543149 w 10052180"/>
              <a:gd name="connsiteY38" fmla="*/ 4429858 h 4650769"/>
              <a:gd name="connsiteX39" fmla="*/ 6393064 w 10052180"/>
              <a:gd name="connsiteY39" fmla="*/ 4406561 h 4650769"/>
              <a:gd name="connsiteX40" fmla="*/ 6303049 w 10052180"/>
              <a:gd name="connsiteY40" fmla="*/ 4399385 h 4650769"/>
              <a:gd name="connsiteX41" fmla="*/ 6268511 w 10052180"/>
              <a:gd name="connsiteY41" fmla="*/ 4407283 h 4650769"/>
              <a:gd name="connsiteX42" fmla="*/ 6220512 w 10052180"/>
              <a:gd name="connsiteY42" fmla="*/ 4411171 h 4650769"/>
              <a:gd name="connsiteX43" fmla="*/ 6135538 w 10052180"/>
              <a:gd name="connsiteY43" fmla="*/ 4426253 h 4650769"/>
              <a:gd name="connsiteX44" fmla="*/ 6031127 w 10052180"/>
              <a:gd name="connsiteY44" fmla="*/ 4420204 h 4650769"/>
              <a:gd name="connsiteX45" fmla="*/ 5969808 w 10052180"/>
              <a:gd name="connsiteY45" fmla="*/ 4408049 h 4650769"/>
              <a:gd name="connsiteX46" fmla="*/ 5944950 w 10052180"/>
              <a:gd name="connsiteY46" fmla="*/ 4393767 h 4650769"/>
              <a:gd name="connsiteX47" fmla="*/ 5509282 w 10052180"/>
              <a:gd name="connsiteY47" fmla="*/ 4393767 h 4650769"/>
              <a:gd name="connsiteX48" fmla="*/ 5488183 w 10052180"/>
              <a:gd name="connsiteY48" fmla="*/ 4398554 h 4650769"/>
              <a:gd name="connsiteX49" fmla="*/ 5481447 w 10052180"/>
              <a:gd name="connsiteY49" fmla="*/ 4395975 h 4650769"/>
              <a:gd name="connsiteX50" fmla="*/ 5473864 w 10052180"/>
              <a:gd name="connsiteY50" fmla="*/ 4393767 h 4650769"/>
              <a:gd name="connsiteX51" fmla="*/ 5441368 w 10052180"/>
              <a:gd name="connsiteY51" fmla="*/ 4393767 h 4650769"/>
              <a:gd name="connsiteX52" fmla="*/ 5427734 w 10052180"/>
              <a:gd name="connsiteY52" fmla="*/ 4401537 h 4650769"/>
              <a:gd name="connsiteX53" fmla="*/ 5412372 w 10052180"/>
              <a:gd name="connsiteY53" fmla="*/ 4394628 h 4650769"/>
              <a:gd name="connsiteX54" fmla="*/ 5412559 w 10052180"/>
              <a:gd name="connsiteY54" fmla="*/ 4393767 h 4650769"/>
              <a:gd name="connsiteX55" fmla="*/ 5182205 w 10052180"/>
              <a:gd name="connsiteY55" fmla="*/ 4393767 h 4650769"/>
              <a:gd name="connsiteX56" fmla="*/ 5167180 w 10052180"/>
              <a:gd name="connsiteY56" fmla="*/ 4401547 h 4650769"/>
              <a:gd name="connsiteX57" fmla="*/ 5116191 w 10052180"/>
              <a:gd name="connsiteY57" fmla="*/ 4410857 h 4650769"/>
              <a:gd name="connsiteX58" fmla="*/ 4978049 w 10052180"/>
              <a:gd name="connsiteY58" fmla="*/ 4444099 h 4650769"/>
              <a:gd name="connsiteX59" fmla="*/ 4918199 w 10052180"/>
              <a:gd name="connsiteY59" fmla="*/ 4475969 h 4650769"/>
              <a:gd name="connsiteX60" fmla="*/ 4819404 w 10052180"/>
              <a:gd name="connsiteY60" fmla="*/ 4498170 h 4650769"/>
              <a:gd name="connsiteX61" fmla="*/ 4748850 w 10052180"/>
              <a:gd name="connsiteY61" fmla="*/ 4510039 h 4650769"/>
              <a:gd name="connsiteX62" fmla="*/ 4728909 w 10052180"/>
              <a:gd name="connsiteY62" fmla="*/ 4533669 h 4650769"/>
              <a:gd name="connsiteX63" fmla="*/ 4728624 w 10052180"/>
              <a:gd name="connsiteY63" fmla="*/ 4534109 h 4650769"/>
              <a:gd name="connsiteX64" fmla="*/ 4685733 w 10052180"/>
              <a:gd name="connsiteY64" fmla="*/ 4537269 h 4650769"/>
              <a:gd name="connsiteX65" fmla="*/ 4591811 w 10052180"/>
              <a:gd name="connsiteY65" fmla="*/ 4562739 h 4650769"/>
              <a:gd name="connsiteX66" fmla="*/ 4562217 w 10052180"/>
              <a:gd name="connsiteY66" fmla="*/ 4569392 h 4650769"/>
              <a:gd name="connsiteX67" fmla="*/ 4546453 w 10052180"/>
              <a:gd name="connsiteY67" fmla="*/ 4575327 h 4650769"/>
              <a:gd name="connsiteX68" fmla="*/ 4522757 w 10052180"/>
              <a:gd name="connsiteY68" fmla="*/ 4559783 h 4650769"/>
              <a:gd name="connsiteX69" fmla="*/ 4493193 w 10052180"/>
              <a:gd name="connsiteY69" fmla="*/ 4566418 h 4650769"/>
              <a:gd name="connsiteX70" fmla="*/ 4486309 w 10052180"/>
              <a:gd name="connsiteY70" fmla="*/ 4568571 h 4650769"/>
              <a:gd name="connsiteX71" fmla="*/ 4434522 w 10052180"/>
              <a:gd name="connsiteY71" fmla="*/ 4553363 h 4650769"/>
              <a:gd name="connsiteX72" fmla="*/ 4429460 w 10052180"/>
              <a:gd name="connsiteY72" fmla="*/ 4547302 h 4650769"/>
              <a:gd name="connsiteX73" fmla="*/ 4403505 w 10052180"/>
              <a:gd name="connsiteY73" fmla="*/ 4544604 h 4650769"/>
              <a:gd name="connsiteX74" fmla="*/ 4400557 w 10052180"/>
              <a:gd name="connsiteY74" fmla="*/ 4546201 h 4650769"/>
              <a:gd name="connsiteX75" fmla="*/ 4379030 w 10052180"/>
              <a:gd name="connsiteY75" fmla="*/ 4536886 h 4650769"/>
              <a:gd name="connsiteX76" fmla="*/ 4292758 w 10052180"/>
              <a:gd name="connsiteY76" fmla="*/ 4520332 h 4650769"/>
              <a:gd name="connsiteX77" fmla="*/ 4126934 w 10052180"/>
              <a:gd name="connsiteY77" fmla="*/ 4511325 h 4650769"/>
              <a:gd name="connsiteX78" fmla="*/ 3954199 w 10052180"/>
              <a:gd name="connsiteY78" fmla="*/ 4486409 h 4650769"/>
              <a:gd name="connsiteX79" fmla="*/ 3790501 w 10052180"/>
              <a:gd name="connsiteY79" fmla="*/ 4495445 h 4650769"/>
              <a:gd name="connsiteX80" fmla="*/ 3492963 w 10052180"/>
              <a:gd name="connsiteY80" fmla="*/ 4468480 h 4650769"/>
              <a:gd name="connsiteX81" fmla="*/ 3390904 w 10052180"/>
              <a:gd name="connsiteY81" fmla="*/ 4465867 h 4650769"/>
              <a:gd name="connsiteX82" fmla="*/ 3322528 w 10052180"/>
              <a:gd name="connsiteY82" fmla="*/ 4464799 h 4650769"/>
              <a:gd name="connsiteX83" fmla="*/ 3317795 w 10052180"/>
              <a:gd name="connsiteY83" fmla="*/ 4467272 h 4650769"/>
              <a:gd name="connsiteX84" fmla="*/ 3298702 w 10052180"/>
              <a:gd name="connsiteY84" fmla="*/ 4468689 h 4650769"/>
              <a:gd name="connsiteX85" fmla="*/ 3293503 w 10052180"/>
              <a:gd name="connsiteY85" fmla="*/ 4479690 h 4650769"/>
              <a:gd name="connsiteX86" fmla="*/ 3229705 w 10052180"/>
              <a:gd name="connsiteY86" fmla="*/ 4489069 h 4650769"/>
              <a:gd name="connsiteX87" fmla="*/ 3076109 w 10052180"/>
              <a:gd name="connsiteY87" fmla="*/ 4492987 h 4650769"/>
              <a:gd name="connsiteX88" fmla="*/ 2962379 w 10052180"/>
              <a:gd name="connsiteY88" fmla="*/ 4474229 h 4650769"/>
              <a:gd name="connsiteX89" fmla="*/ 2924375 w 10052180"/>
              <a:gd name="connsiteY89" fmla="*/ 4484334 h 4650769"/>
              <a:gd name="connsiteX90" fmla="*/ 2871297 w 10052180"/>
              <a:gd name="connsiteY90" fmla="*/ 4491313 h 4650769"/>
              <a:gd name="connsiteX91" fmla="*/ 2700663 w 10052180"/>
              <a:gd name="connsiteY91" fmla="*/ 4485036 h 4650769"/>
              <a:gd name="connsiteX92" fmla="*/ 2560084 w 10052180"/>
              <a:gd name="connsiteY92" fmla="*/ 4489523 h 4650769"/>
              <a:gd name="connsiteX93" fmla="*/ 2479658 w 10052180"/>
              <a:gd name="connsiteY93" fmla="*/ 4499250 h 4650769"/>
              <a:gd name="connsiteX94" fmla="*/ 2309526 w 10052180"/>
              <a:gd name="connsiteY94" fmla="*/ 4471569 h 4650769"/>
              <a:gd name="connsiteX95" fmla="*/ 2143849 w 10052180"/>
              <a:gd name="connsiteY95" fmla="*/ 4458678 h 4650769"/>
              <a:gd name="connsiteX96" fmla="*/ 2054460 w 10052180"/>
              <a:gd name="connsiteY96" fmla="*/ 4444435 h 4650769"/>
              <a:gd name="connsiteX97" fmla="*/ 1875690 w 10052180"/>
              <a:gd name="connsiteY97" fmla="*/ 4462877 h 4650769"/>
              <a:gd name="connsiteX98" fmla="*/ 1829588 w 10052180"/>
              <a:gd name="connsiteY98" fmla="*/ 4463680 h 4650769"/>
              <a:gd name="connsiteX99" fmla="*/ 1729685 w 10052180"/>
              <a:gd name="connsiteY99" fmla="*/ 4483196 h 4650769"/>
              <a:gd name="connsiteX100" fmla="*/ 1672107 w 10052180"/>
              <a:gd name="connsiteY100" fmla="*/ 4487209 h 4650769"/>
              <a:gd name="connsiteX101" fmla="*/ 1514794 w 10052180"/>
              <a:gd name="connsiteY101" fmla="*/ 4506035 h 4650769"/>
              <a:gd name="connsiteX102" fmla="*/ 1375355 w 10052180"/>
              <a:gd name="connsiteY102" fmla="*/ 4535286 h 4650769"/>
              <a:gd name="connsiteX103" fmla="*/ 1281723 w 10052180"/>
              <a:gd name="connsiteY103" fmla="*/ 4557767 h 4650769"/>
              <a:gd name="connsiteX104" fmla="*/ 1152251 w 10052180"/>
              <a:gd name="connsiteY104" fmla="*/ 4596280 h 4650769"/>
              <a:gd name="connsiteX105" fmla="*/ 1112386 w 10052180"/>
              <a:gd name="connsiteY105" fmla="*/ 4603999 h 4650769"/>
              <a:gd name="connsiteX106" fmla="*/ 1055042 w 10052180"/>
              <a:gd name="connsiteY106" fmla="*/ 4590297 h 4650769"/>
              <a:gd name="connsiteX107" fmla="*/ 961705 w 10052180"/>
              <a:gd name="connsiteY107" fmla="*/ 4577719 h 4650769"/>
              <a:gd name="connsiteX108" fmla="*/ 875879 w 10052180"/>
              <a:gd name="connsiteY108" fmla="*/ 4564303 h 4650769"/>
              <a:gd name="connsiteX109" fmla="*/ 771366 w 10052180"/>
              <a:gd name="connsiteY109" fmla="*/ 4567383 h 4650769"/>
              <a:gd name="connsiteX110" fmla="*/ 676592 w 10052180"/>
              <a:gd name="connsiteY110" fmla="*/ 4560117 h 4650769"/>
              <a:gd name="connsiteX111" fmla="*/ 558512 w 10052180"/>
              <a:gd name="connsiteY111" fmla="*/ 4558530 h 4650769"/>
              <a:gd name="connsiteX112" fmla="*/ 362079 w 10052180"/>
              <a:gd name="connsiteY112" fmla="*/ 4545572 h 4650769"/>
              <a:gd name="connsiteX113" fmla="*/ 309653 w 10052180"/>
              <a:gd name="connsiteY113" fmla="*/ 4537476 h 4650769"/>
              <a:gd name="connsiteX114" fmla="*/ 174742 w 10052180"/>
              <a:gd name="connsiteY114" fmla="*/ 4492281 h 4650769"/>
              <a:gd name="connsiteX115" fmla="*/ 107390 w 10052180"/>
              <a:gd name="connsiteY115" fmla="*/ 4476433 h 4650769"/>
              <a:gd name="connsiteX116" fmla="*/ 2537 w 10052180"/>
              <a:gd name="connsiteY116" fmla="*/ 4465393 h 4650769"/>
              <a:gd name="connsiteX117" fmla="*/ 0 w 10052180"/>
              <a:gd name="connsiteY117" fmla="*/ 4463105 h 465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052180" h="4650769">
                <a:moveTo>
                  <a:pt x="0" y="0"/>
                </a:moveTo>
                <a:lnTo>
                  <a:pt x="10052180" y="0"/>
                </a:lnTo>
                <a:lnTo>
                  <a:pt x="10052180" y="4571218"/>
                </a:lnTo>
                <a:lnTo>
                  <a:pt x="10050702" y="4571562"/>
                </a:lnTo>
                <a:cubicBezTo>
                  <a:pt x="10033695" y="4573943"/>
                  <a:pt x="10017259" y="4574375"/>
                  <a:pt x="10001878" y="4572066"/>
                </a:cubicBezTo>
                <a:cubicBezTo>
                  <a:pt x="9987347" y="4562370"/>
                  <a:pt x="9978539" y="4560848"/>
                  <a:pt x="9969638" y="4575824"/>
                </a:cubicBezTo>
                <a:cubicBezTo>
                  <a:pt x="9931111" y="4571506"/>
                  <a:pt x="9885705" y="4604598"/>
                  <a:pt x="9864299" y="4580290"/>
                </a:cubicBezTo>
                <a:cubicBezTo>
                  <a:pt x="9860644" y="4614890"/>
                  <a:pt x="9811449" y="4560843"/>
                  <a:pt x="9796089" y="4591897"/>
                </a:cubicBezTo>
                <a:cubicBezTo>
                  <a:pt x="9744340" y="4604414"/>
                  <a:pt x="9702353" y="4613016"/>
                  <a:pt x="9658617" y="4628572"/>
                </a:cubicBezTo>
                <a:cubicBezTo>
                  <a:pt x="9625107" y="4639733"/>
                  <a:pt x="9621223" y="4635658"/>
                  <a:pt x="9605787" y="4633374"/>
                </a:cubicBezTo>
                <a:cubicBezTo>
                  <a:pt x="9564172" y="4634284"/>
                  <a:pt x="9459602" y="4639135"/>
                  <a:pt x="9408928" y="4634030"/>
                </a:cubicBezTo>
                <a:cubicBezTo>
                  <a:pt x="9373936" y="4630911"/>
                  <a:pt x="9320962" y="4677031"/>
                  <a:pt x="9290980" y="4628234"/>
                </a:cubicBezTo>
                <a:cubicBezTo>
                  <a:pt x="9269062" y="4638218"/>
                  <a:pt x="9223761" y="4630232"/>
                  <a:pt x="9195937" y="4629562"/>
                </a:cubicBezTo>
                <a:cubicBezTo>
                  <a:pt x="9143088" y="4610116"/>
                  <a:pt x="9133223" y="4633821"/>
                  <a:pt x="9091821" y="4619955"/>
                </a:cubicBezTo>
                <a:cubicBezTo>
                  <a:pt x="9032935" y="4627891"/>
                  <a:pt x="9027183" y="4624471"/>
                  <a:pt x="9005324" y="4627981"/>
                </a:cubicBezTo>
                <a:cubicBezTo>
                  <a:pt x="8967164" y="4640966"/>
                  <a:pt x="8953005" y="4638659"/>
                  <a:pt x="8911383" y="4634700"/>
                </a:cubicBezTo>
                <a:cubicBezTo>
                  <a:pt x="8910140" y="4622209"/>
                  <a:pt x="8861731" y="4642891"/>
                  <a:pt x="8853295" y="4644792"/>
                </a:cubicBezTo>
                <a:cubicBezTo>
                  <a:pt x="8855383" y="4637166"/>
                  <a:pt x="8821677" y="4629387"/>
                  <a:pt x="8813991" y="4634596"/>
                </a:cubicBezTo>
                <a:cubicBezTo>
                  <a:pt x="8714011" y="4640974"/>
                  <a:pt x="8735462" y="4587278"/>
                  <a:pt x="8687179" y="4588065"/>
                </a:cubicBezTo>
                <a:cubicBezTo>
                  <a:pt x="8647941" y="4587885"/>
                  <a:pt x="8644846" y="4590573"/>
                  <a:pt x="8623955" y="4578046"/>
                </a:cubicBezTo>
                <a:lnTo>
                  <a:pt x="8622786" y="4577305"/>
                </a:lnTo>
                <a:lnTo>
                  <a:pt x="8600904" y="4582918"/>
                </a:lnTo>
                <a:cubicBezTo>
                  <a:pt x="8551179" y="4589770"/>
                  <a:pt x="8503007" y="4582778"/>
                  <a:pt x="8433071" y="4606234"/>
                </a:cubicBezTo>
                <a:cubicBezTo>
                  <a:pt x="8391517" y="4597543"/>
                  <a:pt x="8356812" y="4603351"/>
                  <a:pt x="8318071" y="4586590"/>
                </a:cubicBezTo>
                <a:cubicBezTo>
                  <a:pt x="8301780" y="4574528"/>
                  <a:pt x="8258966" y="4594748"/>
                  <a:pt x="8242424" y="4566486"/>
                </a:cubicBezTo>
                <a:cubicBezTo>
                  <a:pt x="8237603" y="4584126"/>
                  <a:pt x="8200783" y="4561583"/>
                  <a:pt x="8193517" y="4551756"/>
                </a:cubicBezTo>
                <a:cubicBezTo>
                  <a:pt x="8181915" y="4557821"/>
                  <a:pt x="8167403" y="4540618"/>
                  <a:pt x="8156253" y="4539485"/>
                </a:cubicBezTo>
                <a:cubicBezTo>
                  <a:pt x="8141597" y="4496572"/>
                  <a:pt x="8127998" y="4557617"/>
                  <a:pt x="8105237" y="4530754"/>
                </a:cubicBezTo>
                <a:cubicBezTo>
                  <a:pt x="8091039" y="4542025"/>
                  <a:pt x="8045973" y="4563365"/>
                  <a:pt x="8012182" y="4569955"/>
                </a:cubicBezTo>
                <a:cubicBezTo>
                  <a:pt x="7945237" y="4585532"/>
                  <a:pt x="7935255" y="4616038"/>
                  <a:pt x="7873023" y="4594395"/>
                </a:cubicBezTo>
                <a:cubicBezTo>
                  <a:pt x="7859384" y="4618199"/>
                  <a:pt x="7761094" y="4535441"/>
                  <a:pt x="7766598" y="4583182"/>
                </a:cubicBezTo>
                <a:cubicBezTo>
                  <a:pt x="7745587" y="4577284"/>
                  <a:pt x="7733182" y="4556528"/>
                  <a:pt x="7739745" y="4588115"/>
                </a:cubicBezTo>
                <a:lnTo>
                  <a:pt x="7616434" y="4564808"/>
                </a:lnTo>
                <a:cubicBezTo>
                  <a:pt x="7546376" y="4561257"/>
                  <a:pt x="7499612" y="4575632"/>
                  <a:pt x="7431215" y="4552516"/>
                </a:cubicBezTo>
                <a:cubicBezTo>
                  <a:pt x="7362500" y="4539342"/>
                  <a:pt x="7331229" y="4514002"/>
                  <a:pt x="7237422" y="4498285"/>
                </a:cubicBezTo>
                <a:cubicBezTo>
                  <a:pt x="7171877" y="4484375"/>
                  <a:pt x="7080174" y="4453116"/>
                  <a:pt x="7011658" y="4451218"/>
                </a:cubicBezTo>
                <a:cubicBezTo>
                  <a:pt x="6935893" y="4414558"/>
                  <a:pt x="6950516" y="4446303"/>
                  <a:pt x="6867111" y="4419048"/>
                </a:cubicBezTo>
                <a:cubicBezTo>
                  <a:pt x="6820640" y="4462144"/>
                  <a:pt x="6759791" y="4426229"/>
                  <a:pt x="6712288" y="4430721"/>
                </a:cubicBezTo>
                <a:cubicBezTo>
                  <a:pt x="6658294" y="4432523"/>
                  <a:pt x="6596353" y="4433885"/>
                  <a:pt x="6543149" y="4429858"/>
                </a:cubicBezTo>
                <a:cubicBezTo>
                  <a:pt x="6505785" y="4400413"/>
                  <a:pt x="6438998" y="4445436"/>
                  <a:pt x="6393064" y="4406561"/>
                </a:cubicBezTo>
                <a:cubicBezTo>
                  <a:pt x="6375470" y="4396073"/>
                  <a:pt x="6316748" y="4386920"/>
                  <a:pt x="6303049" y="4399385"/>
                </a:cubicBezTo>
                <a:cubicBezTo>
                  <a:pt x="6290271" y="4400402"/>
                  <a:pt x="6276955" y="4392864"/>
                  <a:pt x="6268511" y="4407283"/>
                </a:cubicBezTo>
                <a:cubicBezTo>
                  <a:pt x="6255819" y="4424201"/>
                  <a:pt x="6218422" y="4388280"/>
                  <a:pt x="6220512" y="4411171"/>
                </a:cubicBezTo>
                <a:cubicBezTo>
                  <a:pt x="6193829" y="4386375"/>
                  <a:pt x="6162713" y="4421037"/>
                  <a:pt x="6135538" y="4426253"/>
                </a:cubicBezTo>
                <a:cubicBezTo>
                  <a:pt x="6115250" y="4402715"/>
                  <a:pt x="6087532" y="4424859"/>
                  <a:pt x="6031127" y="4420204"/>
                </a:cubicBezTo>
                <a:cubicBezTo>
                  <a:pt x="6014546" y="4399963"/>
                  <a:pt x="5996210" y="4415252"/>
                  <a:pt x="5969808" y="4408049"/>
                </a:cubicBezTo>
                <a:lnTo>
                  <a:pt x="5944950" y="4393767"/>
                </a:lnTo>
                <a:lnTo>
                  <a:pt x="5509282" y="4393767"/>
                </a:lnTo>
                <a:lnTo>
                  <a:pt x="5488183" y="4398554"/>
                </a:lnTo>
                <a:lnTo>
                  <a:pt x="5481447" y="4395975"/>
                </a:lnTo>
                <a:lnTo>
                  <a:pt x="5473864" y="4393767"/>
                </a:lnTo>
                <a:lnTo>
                  <a:pt x="5441368" y="4393767"/>
                </a:lnTo>
                <a:lnTo>
                  <a:pt x="5427734" y="4401537"/>
                </a:lnTo>
                <a:cubicBezTo>
                  <a:pt x="5424659" y="4397308"/>
                  <a:pt x="5420116" y="4394509"/>
                  <a:pt x="5412372" y="4394628"/>
                </a:cubicBezTo>
                <a:lnTo>
                  <a:pt x="5412559" y="4393767"/>
                </a:lnTo>
                <a:lnTo>
                  <a:pt x="5182205" y="4393767"/>
                </a:lnTo>
                <a:lnTo>
                  <a:pt x="5167180" y="4401547"/>
                </a:lnTo>
                <a:cubicBezTo>
                  <a:pt x="5145322" y="4388995"/>
                  <a:pt x="5130136" y="4396666"/>
                  <a:pt x="5116191" y="4410857"/>
                </a:cubicBezTo>
                <a:cubicBezTo>
                  <a:pt x="5069121" y="4410132"/>
                  <a:pt x="5029330" y="4432817"/>
                  <a:pt x="4978049" y="4444099"/>
                </a:cubicBezTo>
                <a:cubicBezTo>
                  <a:pt x="4921746" y="4464946"/>
                  <a:pt x="4952787" y="4460274"/>
                  <a:pt x="4918199" y="4475969"/>
                </a:cubicBezTo>
                <a:lnTo>
                  <a:pt x="4819404" y="4498170"/>
                </a:lnTo>
                <a:lnTo>
                  <a:pt x="4748850" y="4510039"/>
                </a:lnTo>
                <a:lnTo>
                  <a:pt x="4728909" y="4533669"/>
                </a:lnTo>
                <a:lnTo>
                  <a:pt x="4728624" y="4534109"/>
                </a:lnTo>
                <a:lnTo>
                  <a:pt x="4685733" y="4537269"/>
                </a:lnTo>
                <a:cubicBezTo>
                  <a:pt x="4662932" y="4542040"/>
                  <a:pt x="4617689" y="4556675"/>
                  <a:pt x="4591811" y="4562739"/>
                </a:cubicBezTo>
                <a:cubicBezTo>
                  <a:pt x="4568298" y="4558219"/>
                  <a:pt x="4553786" y="4538337"/>
                  <a:pt x="4562217" y="4569392"/>
                </a:cubicBezTo>
                <a:cubicBezTo>
                  <a:pt x="4554496" y="4568788"/>
                  <a:pt x="4549787" y="4571298"/>
                  <a:pt x="4546453" y="4575327"/>
                </a:cubicBezTo>
                <a:lnTo>
                  <a:pt x="4522757" y="4559783"/>
                </a:lnTo>
                <a:lnTo>
                  <a:pt x="4493193" y="4566418"/>
                </a:lnTo>
                <a:lnTo>
                  <a:pt x="4486309" y="4568571"/>
                </a:lnTo>
                <a:lnTo>
                  <a:pt x="4434522" y="4553363"/>
                </a:lnTo>
                <a:lnTo>
                  <a:pt x="4429460" y="4547302"/>
                </a:lnTo>
                <a:cubicBezTo>
                  <a:pt x="4424037" y="4543565"/>
                  <a:pt x="4416331" y="4541821"/>
                  <a:pt x="4403505" y="4544604"/>
                </a:cubicBezTo>
                <a:lnTo>
                  <a:pt x="4400557" y="4546201"/>
                </a:lnTo>
                <a:lnTo>
                  <a:pt x="4379030" y="4536886"/>
                </a:lnTo>
                <a:cubicBezTo>
                  <a:pt x="4372078" y="4532654"/>
                  <a:pt x="4297808" y="4527155"/>
                  <a:pt x="4292758" y="4520332"/>
                </a:cubicBezTo>
                <a:cubicBezTo>
                  <a:pt x="4211493" y="4536974"/>
                  <a:pt x="4205812" y="4507045"/>
                  <a:pt x="4126934" y="4511325"/>
                </a:cubicBezTo>
                <a:cubicBezTo>
                  <a:pt x="4058483" y="4465563"/>
                  <a:pt x="4015465" y="4493211"/>
                  <a:pt x="3954199" y="4486409"/>
                </a:cubicBezTo>
                <a:cubicBezTo>
                  <a:pt x="3895850" y="4481584"/>
                  <a:pt x="3868881" y="4496263"/>
                  <a:pt x="3790501" y="4495445"/>
                </a:cubicBezTo>
                <a:cubicBezTo>
                  <a:pt x="3707431" y="4485284"/>
                  <a:pt x="3586435" y="4490248"/>
                  <a:pt x="3492963" y="4468480"/>
                </a:cubicBezTo>
                <a:cubicBezTo>
                  <a:pt x="3419549" y="4461359"/>
                  <a:pt x="3419311" y="4466480"/>
                  <a:pt x="3390904" y="4465867"/>
                </a:cubicBezTo>
                <a:cubicBezTo>
                  <a:pt x="3381467" y="4468795"/>
                  <a:pt x="3331557" y="4460030"/>
                  <a:pt x="3322528" y="4464799"/>
                </a:cubicBezTo>
                <a:lnTo>
                  <a:pt x="3317795" y="4467272"/>
                </a:lnTo>
                <a:lnTo>
                  <a:pt x="3298702" y="4468689"/>
                </a:lnTo>
                <a:lnTo>
                  <a:pt x="3293503" y="4479690"/>
                </a:lnTo>
                <a:lnTo>
                  <a:pt x="3229705" y="4489069"/>
                </a:lnTo>
                <a:cubicBezTo>
                  <a:pt x="3187202" y="4462144"/>
                  <a:pt x="3151062" y="4494035"/>
                  <a:pt x="3076109" y="4492987"/>
                </a:cubicBezTo>
                <a:cubicBezTo>
                  <a:pt x="3056222" y="4483674"/>
                  <a:pt x="2977114" y="4460921"/>
                  <a:pt x="2962379" y="4474229"/>
                </a:cubicBezTo>
                <a:cubicBezTo>
                  <a:pt x="2948249" y="4476071"/>
                  <a:pt x="2933210" y="4469418"/>
                  <a:pt x="2924375" y="4484334"/>
                </a:cubicBezTo>
                <a:cubicBezTo>
                  <a:pt x="2910921" y="4502015"/>
                  <a:pt x="2868144" y="4468636"/>
                  <a:pt x="2871297" y="4491313"/>
                </a:cubicBezTo>
                <a:cubicBezTo>
                  <a:pt x="2834012" y="4491430"/>
                  <a:pt x="2752532" y="4485335"/>
                  <a:pt x="2700663" y="4485036"/>
                </a:cubicBezTo>
                <a:cubicBezTo>
                  <a:pt x="2675164" y="4459571"/>
                  <a:pt x="2600340" y="4494322"/>
                  <a:pt x="2560084" y="4489523"/>
                </a:cubicBezTo>
                <a:cubicBezTo>
                  <a:pt x="2524760" y="4491171"/>
                  <a:pt x="2521424" y="4504416"/>
                  <a:pt x="2479658" y="4499250"/>
                </a:cubicBezTo>
                <a:cubicBezTo>
                  <a:pt x="2405210" y="4494755"/>
                  <a:pt x="2378207" y="4484444"/>
                  <a:pt x="2309526" y="4471569"/>
                </a:cubicBezTo>
                <a:cubicBezTo>
                  <a:pt x="2231692" y="4461873"/>
                  <a:pt x="2230867" y="4475023"/>
                  <a:pt x="2143849" y="4458678"/>
                </a:cubicBezTo>
                <a:cubicBezTo>
                  <a:pt x="2123776" y="4453795"/>
                  <a:pt x="2075082" y="4453878"/>
                  <a:pt x="2054460" y="4444435"/>
                </a:cubicBezTo>
                <a:cubicBezTo>
                  <a:pt x="2025665" y="4449526"/>
                  <a:pt x="1907402" y="4455434"/>
                  <a:pt x="1875690" y="4462877"/>
                </a:cubicBezTo>
                <a:cubicBezTo>
                  <a:pt x="1830650" y="4467513"/>
                  <a:pt x="1869806" y="4459610"/>
                  <a:pt x="1829588" y="4463680"/>
                </a:cubicBezTo>
                <a:cubicBezTo>
                  <a:pt x="1791050" y="4448543"/>
                  <a:pt x="1782985" y="4472982"/>
                  <a:pt x="1729685" y="4483196"/>
                </a:cubicBezTo>
                <a:cubicBezTo>
                  <a:pt x="1707743" y="4468503"/>
                  <a:pt x="1689784" y="4474556"/>
                  <a:pt x="1672107" y="4487209"/>
                </a:cubicBezTo>
                <a:cubicBezTo>
                  <a:pt x="1620500" y="4481667"/>
                  <a:pt x="1573015" y="4500097"/>
                  <a:pt x="1514794" y="4506035"/>
                </a:cubicBezTo>
                <a:cubicBezTo>
                  <a:pt x="1452269" y="4488005"/>
                  <a:pt x="1437575" y="4529096"/>
                  <a:pt x="1375355" y="4535286"/>
                </a:cubicBezTo>
                <a:cubicBezTo>
                  <a:pt x="1321736" y="4564899"/>
                  <a:pt x="1333953" y="4560797"/>
                  <a:pt x="1281723" y="4557767"/>
                </a:cubicBezTo>
                <a:cubicBezTo>
                  <a:pt x="1233584" y="4553963"/>
                  <a:pt x="1251636" y="4608894"/>
                  <a:pt x="1152251" y="4596280"/>
                </a:cubicBezTo>
                <a:cubicBezTo>
                  <a:pt x="1144905" y="4590601"/>
                  <a:pt x="1110779" y="4596258"/>
                  <a:pt x="1112386" y="4603999"/>
                </a:cubicBezTo>
                <a:cubicBezTo>
                  <a:pt x="1104086" y="4601575"/>
                  <a:pt x="1057064" y="4577908"/>
                  <a:pt x="1055042" y="4590297"/>
                </a:cubicBezTo>
                <a:cubicBezTo>
                  <a:pt x="1013255" y="4591647"/>
                  <a:pt x="998979" y="4593064"/>
                  <a:pt x="961705" y="4577719"/>
                </a:cubicBezTo>
                <a:cubicBezTo>
                  <a:pt x="940108" y="4572850"/>
                  <a:pt x="934154" y="4575904"/>
                  <a:pt x="875879" y="4564303"/>
                </a:cubicBezTo>
                <a:cubicBezTo>
                  <a:pt x="833691" y="4575554"/>
                  <a:pt x="825327" y="4551279"/>
                  <a:pt x="771366" y="4567383"/>
                </a:cubicBezTo>
                <a:cubicBezTo>
                  <a:pt x="743555" y="4566313"/>
                  <a:pt x="697843" y="4571452"/>
                  <a:pt x="676592" y="4560117"/>
                </a:cubicBezTo>
                <a:cubicBezTo>
                  <a:pt x="643619" y="4606945"/>
                  <a:pt x="593631" y="4557605"/>
                  <a:pt x="558512" y="4558530"/>
                </a:cubicBezTo>
                <a:cubicBezTo>
                  <a:pt x="507618" y="4560458"/>
                  <a:pt x="403556" y="4549081"/>
                  <a:pt x="362079" y="4545572"/>
                </a:cubicBezTo>
                <a:cubicBezTo>
                  <a:pt x="346531" y="4546886"/>
                  <a:pt x="342400" y="4550710"/>
                  <a:pt x="309653" y="4537476"/>
                </a:cubicBezTo>
                <a:cubicBezTo>
                  <a:pt x="266974" y="4519218"/>
                  <a:pt x="225607" y="4508008"/>
                  <a:pt x="174742" y="4492281"/>
                </a:cubicBezTo>
                <a:cubicBezTo>
                  <a:pt x="161353" y="4460328"/>
                  <a:pt x="108876" y="4511194"/>
                  <a:pt x="107390" y="4476433"/>
                </a:cubicBezTo>
                <a:cubicBezTo>
                  <a:pt x="84507" y="4499356"/>
                  <a:pt x="41258" y="4463491"/>
                  <a:pt x="2537" y="4465393"/>
                </a:cubicBezTo>
                <a:lnTo>
                  <a:pt x="0" y="446310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6B298F-7AAB-355A-480E-7F12293316C1}"/>
              </a:ext>
            </a:extLst>
          </p:cNvPr>
          <p:cNvSpPr>
            <a:spLocks noGrp="1"/>
          </p:cNvSpPr>
          <p:nvPr>
            <p:ph type="title"/>
          </p:nvPr>
        </p:nvSpPr>
        <p:spPr>
          <a:xfrm>
            <a:off x="5064752" y="3458816"/>
            <a:ext cx="14254496" cy="4211226"/>
          </a:xfrm>
        </p:spPr>
        <p:txBody>
          <a:bodyPr vert="horz" lIns="91440" tIns="45720" rIns="91440" bIns="45720" rtlCol="0" anchor="b">
            <a:normAutofit/>
          </a:bodyPr>
          <a:lstStyle/>
          <a:p>
            <a:pPr algn="ctr" defTabSz="914400"/>
            <a:r>
              <a:rPr lang="en-US" sz="9600" kern="1200">
                <a:solidFill>
                  <a:schemeClr val="tx1">
                    <a:lumMod val="85000"/>
                    <a:lumOff val="15000"/>
                  </a:schemeClr>
                </a:solidFill>
                <a:latin typeface="+mj-lt"/>
                <a:ea typeface="+mj-ea"/>
                <a:cs typeface="+mj-cs"/>
              </a:rPr>
              <a:t>Name:- Ashutosh Pankaj rai </a:t>
            </a:r>
          </a:p>
        </p:txBody>
      </p:sp>
      <p:sp>
        <p:nvSpPr>
          <p:cNvPr id="3" name="TextBox 2">
            <a:extLst>
              <a:ext uri="{FF2B5EF4-FFF2-40B4-BE49-F238E27FC236}">
                <a16:creationId xmlns:a16="http://schemas.microsoft.com/office/drawing/2014/main" id="{C6332E25-6B06-66AE-5408-D8E84426974A}"/>
              </a:ext>
            </a:extLst>
          </p:cNvPr>
          <p:cNvSpPr txBox="1"/>
          <p:nvPr/>
        </p:nvSpPr>
        <p:spPr>
          <a:xfrm>
            <a:off x="6642912" y="8390130"/>
            <a:ext cx="11098176" cy="2250938"/>
          </a:xfrm>
          <a:prstGeom prst="rect">
            <a:avLst/>
          </a:prstGeom>
        </p:spPr>
        <p:txBody>
          <a:bodyPr vert="horz" lIns="91440" tIns="45720" rIns="91440" bIns="45720" rtlCol="0">
            <a:normAutofit/>
          </a:bodyPr>
          <a:lstStyle/>
          <a:p>
            <a:pPr algn="ctr">
              <a:lnSpc>
                <a:spcPct val="90000"/>
              </a:lnSpc>
              <a:spcBef>
                <a:spcPts val="1000"/>
              </a:spcBef>
            </a:pPr>
            <a:r>
              <a:rPr lang="en-US" sz="3600" kern="1200">
                <a:solidFill>
                  <a:schemeClr val="tx1">
                    <a:lumMod val="85000"/>
                    <a:lumOff val="15000"/>
                  </a:schemeClr>
                </a:solidFill>
                <a:latin typeface="+mn-lt"/>
                <a:ea typeface="+mn-ea"/>
                <a:cs typeface="+mn-cs"/>
              </a:rPr>
              <a:t>Roll no:-150096724077</a:t>
            </a:r>
          </a:p>
        </p:txBody>
      </p:sp>
      <p:sp>
        <p:nvSpPr>
          <p:cNvPr id="13" name="Rectangle 6">
            <a:extLst>
              <a:ext uri="{FF2B5EF4-FFF2-40B4-BE49-F238E27FC236}">
                <a16:creationId xmlns:a16="http://schemas.microsoft.com/office/drawing/2014/main" id="{5353D259-DA18-451D-9A95-02198BF55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3454" y="1092564"/>
            <a:ext cx="2697094" cy="815608"/>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08B176B-D1FB-1E87-B128-1DA415A38CB5}"/>
              </a:ext>
            </a:extLst>
          </p:cNvPr>
          <p:cNvSpPr txBox="1"/>
          <p:nvPr/>
        </p:nvSpPr>
        <p:spPr>
          <a:xfrm>
            <a:off x="6906223" y="9515599"/>
            <a:ext cx="5269391" cy="646331"/>
          </a:xfrm>
          <a:prstGeom prst="rect">
            <a:avLst/>
          </a:prstGeom>
          <a:noFill/>
        </p:spPr>
        <p:txBody>
          <a:bodyPr wrap="none" rtlCol="0">
            <a:spAutoFit/>
          </a:bodyPr>
          <a:lstStyle/>
          <a:p>
            <a:pPr>
              <a:spcAft>
                <a:spcPts val="600"/>
              </a:spcAft>
            </a:pPr>
            <a:r>
              <a:rPr lang="en-US" sz="3600" dirty="0"/>
              <a:t>Cohort name:- Elon musk</a:t>
            </a:r>
            <a:endParaRPr lang="en-US" sz="3600"/>
          </a:p>
        </p:txBody>
      </p:sp>
    </p:spTree>
    <p:extLst>
      <p:ext uri="{BB962C8B-B14F-4D97-AF65-F5344CB8AC3E}">
        <p14:creationId xmlns:p14="http://schemas.microsoft.com/office/powerpoint/2010/main" val="243813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B45B3CDA-4B1F-6166-4536-9B866E79E7FC}"/>
              </a:ext>
            </a:extLst>
          </p:cNvPr>
          <p:cNvPicPr>
            <a:picLocks noChangeAspect="1"/>
          </p:cNvPicPr>
          <p:nvPr/>
        </p:nvPicPr>
        <p:blipFill>
          <a:blip r:embed="rId2"/>
          <a:srcRect l="481" r="40253" b="-1"/>
          <a:stretch/>
        </p:blipFill>
        <p:spPr>
          <a:xfrm>
            <a:off x="12206055" y="20"/>
            <a:ext cx="12177942" cy="13715980"/>
          </a:xfrm>
          <a:prstGeom prst="rect">
            <a:avLst/>
          </a:prstGeom>
        </p:spPr>
      </p:pic>
      <p:sp>
        <p:nvSpPr>
          <p:cNvPr id="3" name="object 3"/>
          <p:cNvSpPr txBox="1">
            <a:spLocks noGrp="1"/>
          </p:cNvSpPr>
          <p:nvPr>
            <p:ph type="title"/>
          </p:nvPr>
        </p:nvSpPr>
        <p:spPr>
          <a:xfrm>
            <a:off x="1523603" y="657024"/>
            <a:ext cx="9556774" cy="3257940"/>
          </a:xfrm>
          <a:prstGeom prst="rect">
            <a:avLst/>
          </a:prstGeom>
        </p:spPr>
        <p:txBody>
          <a:bodyPr vert="horz" lIns="182880" tIns="91440" rIns="182880" bIns="91440" rtlCol="0" anchor="ctr">
            <a:normAutofit/>
          </a:bodyPr>
          <a:lstStyle/>
          <a:p>
            <a:pPr marL="25400"/>
            <a:r>
              <a:rPr lang="en-US" sz="8000" spc="-50"/>
              <a:t>Data</a:t>
            </a:r>
            <a:r>
              <a:rPr lang="en-US" sz="8000" spc="-60"/>
              <a:t> </a:t>
            </a:r>
            <a:r>
              <a:rPr lang="en-US" sz="8000" spc="-30"/>
              <a:t>Formatting</a:t>
            </a:r>
            <a:r>
              <a:rPr lang="en-US" sz="8000" spc="-60"/>
              <a:t> </a:t>
            </a:r>
            <a:r>
              <a:rPr lang="en-US" sz="8000" spc="-10"/>
              <a:t>Options</a:t>
            </a:r>
            <a:endParaRPr lang="en-US" sz="8000"/>
          </a:p>
        </p:txBody>
      </p:sp>
      <p:sp>
        <p:nvSpPr>
          <p:cNvPr id="2" name="object 2"/>
          <p:cNvSpPr txBox="1"/>
          <p:nvPr/>
        </p:nvSpPr>
        <p:spPr>
          <a:xfrm>
            <a:off x="1523602" y="5769859"/>
            <a:ext cx="9319512" cy="6748274"/>
          </a:xfrm>
          <a:prstGeom prst="rect">
            <a:avLst/>
          </a:prstGeom>
        </p:spPr>
        <p:txBody>
          <a:bodyPr vert="horz" lIns="182880" tIns="91440" rIns="182880" bIns="91440" rtlCol="0" anchor="ctr">
            <a:noAutofit/>
          </a:bodyPr>
          <a:lstStyle/>
          <a:p>
            <a:pPr marL="482600" marR="10160" indent="-457200">
              <a:lnSpc>
                <a:spcPct val="90000"/>
              </a:lnSpc>
              <a:spcBef>
                <a:spcPts val="1018"/>
              </a:spcBef>
              <a:buFont typeface="Arial" panose="020B0604020202020204" pitchFamily="34" charset="0"/>
              <a:buChar char="•"/>
              <a:tabLst>
                <a:tab pos="666750" algn="l"/>
                <a:tab pos="668020" algn="l"/>
              </a:tabLst>
            </a:pPr>
            <a:r>
              <a:rPr lang="en-US" sz="4000" dirty="0"/>
              <a:t>	Google </a:t>
            </a:r>
            <a:r>
              <a:rPr lang="en-US" sz="4000" spc="-20" dirty="0"/>
              <a:t>Sheets</a:t>
            </a:r>
            <a:r>
              <a:rPr lang="en-US" sz="4000" spc="60" dirty="0"/>
              <a:t> </a:t>
            </a:r>
            <a:r>
              <a:rPr lang="en-US" sz="4000" spc="-70" dirty="0"/>
              <a:t>offers</a:t>
            </a:r>
            <a:r>
              <a:rPr lang="en-US" sz="4000" spc="-80" dirty="0"/>
              <a:t> </a:t>
            </a:r>
            <a:r>
              <a:rPr lang="en-US" sz="4000" spc="20" dirty="0"/>
              <a:t>a</a:t>
            </a:r>
            <a:r>
              <a:rPr lang="en-US" sz="4000" spc="100" dirty="0"/>
              <a:t> </a:t>
            </a:r>
            <a:r>
              <a:rPr lang="en-US" sz="4000" spc="-20" dirty="0"/>
              <a:t>wide </a:t>
            </a:r>
            <a:r>
              <a:rPr lang="en-US" sz="4000" spc="-30" dirty="0"/>
              <a:t>range</a:t>
            </a:r>
            <a:r>
              <a:rPr lang="en-US" sz="4000" spc="-20" dirty="0"/>
              <a:t> </a:t>
            </a:r>
            <a:r>
              <a:rPr lang="en-US" sz="4000" spc="-30" dirty="0"/>
              <a:t>of</a:t>
            </a:r>
            <a:r>
              <a:rPr lang="en-US" sz="4000" spc="20" dirty="0"/>
              <a:t> </a:t>
            </a:r>
            <a:r>
              <a:rPr lang="en-US" sz="4000" spc="-50" dirty="0"/>
              <a:t>data</a:t>
            </a:r>
            <a:r>
              <a:rPr lang="en-US" sz="4000" spc="100" dirty="0"/>
              <a:t> </a:t>
            </a:r>
            <a:r>
              <a:rPr lang="en-US" sz="4000" spc="-30" dirty="0"/>
              <a:t>formatting </a:t>
            </a:r>
            <a:r>
              <a:rPr lang="en-US" sz="4000" spc="-20" dirty="0"/>
              <a:t> </a:t>
            </a:r>
            <a:r>
              <a:rPr lang="en-US" sz="4000" spc="-10" dirty="0"/>
              <a:t>options </a:t>
            </a:r>
            <a:r>
              <a:rPr lang="en-US" sz="4000" spc="-20" dirty="0"/>
              <a:t>to </a:t>
            </a:r>
            <a:r>
              <a:rPr lang="en-US" sz="4000" spc="-40" dirty="0"/>
              <a:t>make </a:t>
            </a:r>
            <a:r>
              <a:rPr lang="en-US" sz="4000" spc="-10" dirty="0"/>
              <a:t>your </a:t>
            </a:r>
            <a:r>
              <a:rPr lang="en-US" sz="4000" spc="-20" dirty="0"/>
              <a:t>spreadsheets more readable </a:t>
            </a:r>
            <a:r>
              <a:rPr lang="en-US" sz="4000" dirty="0"/>
              <a:t>and </a:t>
            </a:r>
            <a:r>
              <a:rPr lang="en-US" sz="4000" spc="10" dirty="0"/>
              <a:t> visually</a:t>
            </a:r>
            <a:r>
              <a:rPr lang="en-US" sz="4000" spc="-40" dirty="0"/>
              <a:t> </a:t>
            </a:r>
            <a:r>
              <a:rPr lang="en-US" sz="4000" spc="-10" dirty="0"/>
              <a:t>appealing.</a:t>
            </a:r>
            <a:r>
              <a:rPr lang="en-US" sz="4000" spc="50" dirty="0"/>
              <a:t> </a:t>
            </a:r>
            <a:r>
              <a:rPr lang="en-US" sz="4000" spc="-50" dirty="0"/>
              <a:t>For</a:t>
            </a:r>
            <a:r>
              <a:rPr lang="en-US" sz="4000" spc="40" dirty="0"/>
              <a:t> </a:t>
            </a:r>
            <a:r>
              <a:rPr lang="en-US" sz="4000" spc="-40" dirty="0"/>
              <a:t>text</a:t>
            </a:r>
            <a:r>
              <a:rPr lang="en-US" sz="4000" spc="-20" dirty="0"/>
              <a:t> </a:t>
            </a:r>
            <a:r>
              <a:rPr lang="en-US" sz="4000" spc="-30" dirty="0"/>
              <a:t>formatting,</a:t>
            </a:r>
            <a:r>
              <a:rPr lang="en-US" sz="4000" spc="70" dirty="0"/>
              <a:t> </a:t>
            </a:r>
            <a:r>
              <a:rPr lang="en-US" sz="4000" spc="-40" dirty="0"/>
              <a:t>you</a:t>
            </a:r>
            <a:r>
              <a:rPr lang="en-US" sz="4000" spc="-60" dirty="0"/>
              <a:t> </a:t>
            </a:r>
            <a:r>
              <a:rPr lang="en-US" sz="4000" spc="-20" dirty="0"/>
              <a:t>can</a:t>
            </a:r>
            <a:r>
              <a:rPr lang="en-US" sz="4000" spc="90" dirty="0"/>
              <a:t> </a:t>
            </a:r>
            <a:r>
              <a:rPr lang="en-US" sz="4000" spc="-20" dirty="0"/>
              <a:t>highlight </a:t>
            </a:r>
            <a:r>
              <a:rPr lang="en-US" sz="4000" spc="-10" dirty="0"/>
              <a:t> </a:t>
            </a:r>
            <a:r>
              <a:rPr lang="en-US" sz="4000" spc="-20" dirty="0"/>
              <a:t>important</a:t>
            </a:r>
            <a:r>
              <a:rPr lang="en-US" sz="4000" spc="-30" dirty="0"/>
              <a:t> </a:t>
            </a:r>
            <a:r>
              <a:rPr lang="en-US" sz="4000" spc="-40" dirty="0"/>
              <a:t>text</a:t>
            </a:r>
            <a:r>
              <a:rPr lang="en-US" sz="4000" spc="-20" dirty="0"/>
              <a:t> </a:t>
            </a:r>
            <a:r>
              <a:rPr lang="en-US" sz="4000" spc="40" dirty="0"/>
              <a:t>by</a:t>
            </a:r>
            <a:r>
              <a:rPr lang="en-US" sz="4000" spc="-30" dirty="0"/>
              <a:t> </a:t>
            </a:r>
            <a:r>
              <a:rPr lang="en-US" sz="4000" spc="-10" dirty="0"/>
              <a:t>using</a:t>
            </a:r>
            <a:r>
              <a:rPr lang="en-US" sz="4000" dirty="0"/>
              <a:t> </a:t>
            </a:r>
            <a:r>
              <a:rPr lang="en-US" sz="4000" spc="-10" dirty="0"/>
              <a:t>bold,</a:t>
            </a:r>
            <a:r>
              <a:rPr lang="en-US" sz="4000" spc="70" dirty="0"/>
              <a:t> </a:t>
            </a:r>
            <a:r>
              <a:rPr lang="en-US" sz="4000" spc="-30" dirty="0"/>
              <a:t>italic,</a:t>
            </a:r>
            <a:r>
              <a:rPr lang="en-US" sz="4000" spc="70" dirty="0"/>
              <a:t> </a:t>
            </a:r>
            <a:r>
              <a:rPr lang="en-US" sz="4000" spc="-30" dirty="0"/>
              <a:t>or</a:t>
            </a:r>
            <a:r>
              <a:rPr lang="en-US" sz="4000" spc="40" dirty="0"/>
              <a:t> </a:t>
            </a:r>
            <a:r>
              <a:rPr lang="en-US" sz="4000" spc="-10" dirty="0"/>
              <a:t>underline</a:t>
            </a:r>
            <a:r>
              <a:rPr lang="en-US" sz="4000" spc="-20" dirty="0"/>
              <a:t> </a:t>
            </a:r>
            <a:r>
              <a:rPr lang="en-US" sz="4000" spc="-10" dirty="0"/>
              <a:t>styles.</a:t>
            </a:r>
            <a:r>
              <a:rPr lang="en-US" sz="4000" spc="-90" dirty="0"/>
              <a:t> </a:t>
            </a:r>
            <a:r>
              <a:rPr lang="en-US" sz="4000" spc="-160" dirty="0"/>
              <a:t>You </a:t>
            </a:r>
            <a:r>
              <a:rPr lang="en-US" sz="4000" spc="-150" dirty="0"/>
              <a:t> </a:t>
            </a:r>
            <a:r>
              <a:rPr lang="en-US" sz="4000" spc="-20" dirty="0"/>
              <a:t>can </a:t>
            </a:r>
            <a:r>
              <a:rPr lang="en-US" sz="4000" spc="-10" dirty="0"/>
              <a:t>adjust </a:t>
            </a:r>
            <a:r>
              <a:rPr lang="en-US" sz="4000" spc="10" dirty="0"/>
              <a:t>the </a:t>
            </a:r>
            <a:r>
              <a:rPr lang="en-US" sz="4000" spc="-40" dirty="0"/>
              <a:t>font </a:t>
            </a:r>
            <a:r>
              <a:rPr lang="en-US" sz="4000" spc="-50" dirty="0"/>
              <a:t>size </a:t>
            </a:r>
            <a:r>
              <a:rPr lang="en-US" sz="4000" spc="10" dirty="0"/>
              <a:t>and </a:t>
            </a:r>
            <a:r>
              <a:rPr lang="en-US" sz="4000" spc="-10" dirty="0"/>
              <a:t>style to </a:t>
            </a:r>
            <a:r>
              <a:rPr lang="en-US" sz="4000" spc="-70" dirty="0"/>
              <a:t>make </a:t>
            </a:r>
            <a:r>
              <a:rPr lang="en-US" sz="4000" spc="-10" dirty="0"/>
              <a:t>headings </a:t>
            </a:r>
            <a:r>
              <a:rPr lang="en-US" sz="4000" spc="-30" dirty="0"/>
              <a:t>stand </a:t>
            </a:r>
            <a:r>
              <a:rPr lang="en-US" sz="4000" spc="-20" dirty="0"/>
              <a:t> out,</a:t>
            </a:r>
            <a:r>
              <a:rPr lang="en-US" sz="4000" spc="80" dirty="0"/>
              <a:t> </a:t>
            </a:r>
            <a:r>
              <a:rPr lang="en-US" sz="4000" spc="10" dirty="0"/>
              <a:t>and</a:t>
            </a:r>
            <a:r>
              <a:rPr lang="en-US" sz="4000" spc="-50" dirty="0"/>
              <a:t> </a:t>
            </a:r>
            <a:r>
              <a:rPr lang="en-US" sz="4000" spc="-10" dirty="0"/>
              <a:t>use </a:t>
            </a:r>
            <a:r>
              <a:rPr lang="en-US" sz="4000" spc="-60" dirty="0"/>
              <a:t>different</a:t>
            </a:r>
            <a:r>
              <a:rPr lang="en-US" sz="4000" spc="-10" dirty="0"/>
              <a:t> </a:t>
            </a:r>
            <a:r>
              <a:rPr lang="en-US" sz="4000" spc="-40" dirty="0"/>
              <a:t>text</a:t>
            </a:r>
            <a:r>
              <a:rPr lang="en-US" sz="4000" spc="-10" dirty="0"/>
              <a:t> </a:t>
            </a:r>
            <a:r>
              <a:rPr lang="en-US" sz="4000" spc="-30" dirty="0"/>
              <a:t>colors</a:t>
            </a:r>
            <a:r>
              <a:rPr lang="en-US" sz="4000" spc="-70" dirty="0"/>
              <a:t> </a:t>
            </a:r>
            <a:r>
              <a:rPr lang="en-US" sz="4000" spc="-10" dirty="0"/>
              <a:t>to</a:t>
            </a:r>
            <a:r>
              <a:rPr lang="en-US" sz="4000" spc="-60" dirty="0"/>
              <a:t> </a:t>
            </a:r>
            <a:r>
              <a:rPr lang="en-US" sz="4000" spc="-40" dirty="0"/>
              <a:t>categorize</a:t>
            </a:r>
            <a:r>
              <a:rPr lang="en-US" sz="4000" spc="-10" dirty="0"/>
              <a:t> </a:t>
            </a:r>
            <a:r>
              <a:rPr lang="en-US" sz="4000" spc="-30" dirty="0"/>
              <a:t>or</a:t>
            </a:r>
            <a:r>
              <a:rPr lang="en-US" sz="4000" spc="50" dirty="0"/>
              <a:t> </a:t>
            </a:r>
            <a:r>
              <a:rPr lang="en-US" sz="4000" spc="-20" dirty="0"/>
              <a:t>emphasize </a:t>
            </a:r>
            <a:r>
              <a:rPr lang="en-US" sz="4000" spc="-1410" dirty="0"/>
              <a:t> </a:t>
            </a:r>
            <a:r>
              <a:rPr lang="en-US" sz="4000" spc="-30" dirty="0"/>
              <a:t>data. </a:t>
            </a:r>
            <a:r>
              <a:rPr lang="en-US" sz="4000" dirty="0"/>
              <a:t>Number </a:t>
            </a:r>
            <a:r>
              <a:rPr lang="en-US" sz="4000" spc="-30" dirty="0"/>
              <a:t>formatting </a:t>
            </a:r>
            <a:r>
              <a:rPr lang="en-US" sz="4000" spc="-10" dirty="0"/>
              <a:t>options </a:t>
            </a:r>
            <a:r>
              <a:rPr lang="en-US" sz="4000" dirty="0"/>
              <a:t>include </a:t>
            </a:r>
            <a:r>
              <a:rPr lang="en-US" sz="4000" spc="-30" dirty="0"/>
              <a:t>formatting </a:t>
            </a:r>
            <a:r>
              <a:rPr lang="en-US" sz="4000" spc="-20" dirty="0"/>
              <a:t> numbers </a:t>
            </a:r>
            <a:r>
              <a:rPr lang="en-US" sz="4000" spc="50" dirty="0"/>
              <a:t>as </a:t>
            </a:r>
            <a:r>
              <a:rPr lang="en-US" sz="4000" spc="-60" dirty="0"/>
              <a:t>currency, </a:t>
            </a:r>
            <a:r>
              <a:rPr lang="en-US" sz="4000" spc="-10" dirty="0"/>
              <a:t>displaying </a:t>
            </a:r>
            <a:r>
              <a:rPr lang="en-US" sz="4000" dirty="0"/>
              <a:t>them </a:t>
            </a:r>
            <a:r>
              <a:rPr lang="en-US" sz="4000" spc="50" dirty="0"/>
              <a:t>as </a:t>
            </a:r>
            <a:r>
              <a:rPr lang="en-US" sz="4000" spc="-30" dirty="0"/>
              <a:t>percentages, or </a:t>
            </a:r>
            <a:r>
              <a:rPr lang="en-US" sz="4000" spc="-20" dirty="0"/>
              <a:t> </a:t>
            </a:r>
            <a:r>
              <a:rPr lang="en-US" sz="4000" spc="-30" dirty="0"/>
              <a:t>controlling</a:t>
            </a:r>
            <a:r>
              <a:rPr lang="en-US" sz="4000" dirty="0"/>
              <a:t> </a:t>
            </a:r>
            <a:r>
              <a:rPr lang="en-US" sz="4000" spc="10" dirty="0"/>
              <a:t>the</a:t>
            </a:r>
            <a:r>
              <a:rPr lang="en-US" sz="4000" spc="-20" dirty="0"/>
              <a:t> </a:t>
            </a:r>
            <a:r>
              <a:rPr lang="en-US" sz="4000" dirty="0"/>
              <a:t>number</a:t>
            </a:r>
            <a:r>
              <a:rPr lang="en-US" sz="4000" spc="-110" dirty="0"/>
              <a:t> </a:t>
            </a:r>
            <a:r>
              <a:rPr lang="en-US" sz="4000" spc="40" dirty="0"/>
              <a:t>of</a:t>
            </a:r>
            <a:r>
              <a:rPr lang="en-US" sz="4000" spc="-120" dirty="0"/>
              <a:t> </a:t>
            </a:r>
            <a:r>
              <a:rPr lang="en-US" sz="4000" spc="-10" dirty="0"/>
              <a:t>decimal</a:t>
            </a:r>
            <a:r>
              <a:rPr lang="en-US" sz="4000" spc="60" dirty="0"/>
              <a:t> </a:t>
            </a:r>
            <a:r>
              <a:rPr lang="en-US" sz="4000" dirty="0"/>
              <a:t>places</a:t>
            </a:r>
            <a:r>
              <a:rPr lang="en-US" sz="4000" spc="-80" dirty="0"/>
              <a:t> </a:t>
            </a:r>
            <a:r>
              <a:rPr lang="en-US" sz="4000" dirty="0"/>
              <a:t>shown.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ifferent types of Salesforce">
            <a:extLst>
              <a:ext uri="{FF2B5EF4-FFF2-40B4-BE49-F238E27FC236}">
                <a16:creationId xmlns:a16="http://schemas.microsoft.com/office/drawing/2014/main" id="{6289E5AE-8FD6-FB0C-5DC4-FC97AD199554}"/>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42" name="3. Marketing Cloud">
            <a:extLst>
              <a:ext uri="{FF2B5EF4-FFF2-40B4-BE49-F238E27FC236}">
                <a16:creationId xmlns:a16="http://schemas.microsoft.com/office/drawing/2014/main" id="{5D598B27-60CF-4FD0-8B83-CC859A0AB8B2}"/>
              </a:ext>
            </a:extLst>
          </p:cNvPr>
          <p:cNvSpPr txBox="1">
            <a:spLocks noGrp="1"/>
          </p:cNvSpPr>
          <p:nvPr>
            <p:ph type="body" sz="quarter" idx="21"/>
          </p:nvPr>
        </p:nvSpPr>
        <p:spPr>
          <a:xfrm>
            <a:off x="1206500" y="4987842"/>
            <a:ext cx="21971000" cy="1003300"/>
          </a:xfrm>
        </p:spPr>
        <p:txBody>
          <a:bodyPr>
            <a:normAutofit/>
          </a:bodyPr>
          <a:lstStyle/>
          <a:p>
            <a:pPr eaLnBrk="1" fontAlgn="auto" hangingPunct="1">
              <a:spcAft>
                <a:spcPts val="0"/>
              </a:spcAft>
              <a:defRPr/>
            </a:pPr>
            <a:r>
              <a:rPr dirty="0"/>
              <a:t>Marketing Cloud</a:t>
            </a:r>
          </a:p>
        </p:txBody>
      </p:sp>
      <p:sp>
        <p:nvSpPr>
          <p:cNvPr id="74756" name="Provides tools for segmenting audiences based on behavior.…">
            <a:extLst>
              <a:ext uri="{FF2B5EF4-FFF2-40B4-BE49-F238E27FC236}">
                <a16:creationId xmlns:a16="http://schemas.microsoft.com/office/drawing/2014/main" id="{366E40F2-1252-233E-4FC4-F921F9230C9C}"/>
              </a:ext>
            </a:extLst>
          </p:cNvPr>
          <p:cNvSpPr txBox="1">
            <a:spLocks noGrp="1" noChangeArrowheads="1"/>
          </p:cNvSpPr>
          <p:nvPr>
            <p:ph type="body" idx="1"/>
          </p:nvPr>
        </p:nvSpPr>
        <p:spPr>
          <a:xfrm>
            <a:off x="1206500" y="7597608"/>
            <a:ext cx="21031200" cy="4169276"/>
          </a:xfrm>
        </p:spPr>
        <p:txBody>
          <a:bodyPr/>
          <a:lstStyle/>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Provides tools for segmenting audiences based on behavior.</a:t>
            </a:r>
          </a:p>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Improves brand engagement through personalized outreach.</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Different types of Salesforce">
            <a:extLst>
              <a:ext uri="{FF2B5EF4-FFF2-40B4-BE49-F238E27FC236}">
                <a16:creationId xmlns:a16="http://schemas.microsoft.com/office/drawing/2014/main" id="{CB4254ED-14C7-E9F4-F057-3CEE97195858}"/>
              </a:ext>
            </a:extLst>
          </p:cNvPr>
          <p:cNvSpPr txBox="1">
            <a:spLocks noGrp="1"/>
          </p:cNvSpPr>
          <p:nvPr>
            <p:ph type="title"/>
          </p:nvPr>
        </p:nvSpPr>
        <p:spPr>
          <a:xfrm>
            <a:off x="1435769" y="-327026"/>
            <a:ext cx="21031200" cy="2651126"/>
          </a:xfrm>
        </p:spPr>
        <p:txBody>
          <a:bodyPr/>
          <a:lstStyle>
            <a:lvl1pPr defTabSz="2316421">
              <a:defRPr sz="9500" spc="-95"/>
            </a:lvl1pPr>
          </a:lstStyle>
          <a:p>
            <a:pPr eaLnBrk="1" fontAlgn="auto" hangingPunct="1">
              <a:spcBef>
                <a:spcPts val="0"/>
              </a:spcBef>
              <a:spcAft>
                <a:spcPts val="0"/>
              </a:spcAft>
              <a:defRPr/>
            </a:pPr>
            <a:r>
              <a:rPr dirty="0"/>
              <a:t>Different types of Salesforce</a:t>
            </a:r>
          </a:p>
        </p:txBody>
      </p:sp>
      <p:sp>
        <p:nvSpPr>
          <p:cNvPr id="446" name="4. Commerce Cloud">
            <a:extLst>
              <a:ext uri="{FF2B5EF4-FFF2-40B4-BE49-F238E27FC236}">
                <a16:creationId xmlns:a16="http://schemas.microsoft.com/office/drawing/2014/main" id="{6F5F2486-F502-D871-7011-153E9DFB5BC1}"/>
              </a:ext>
            </a:extLst>
          </p:cNvPr>
          <p:cNvSpPr txBox="1">
            <a:spLocks noGrp="1"/>
          </p:cNvSpPr>
          <p:nvPr>
            <p:ph type="body" sz="quarter" idx="21"/>
          </p:nvPr>
        </p:nvSpPr>
        <p:spPr/>
        <p:txBody>
          <a:bodyPr>
            <a:normAutofit/>
          </a:bodyPr>
          <a:lstStyle/>
          <a:p>
            <a:pPr eaLnBrk="1" fontAlgn="auto" hangingPunct="1">
              <a:spcAft>
                <a:spcPts val="0"/>
              </a:spcAft>
              <a:defRPr/>
            </a:pPr>
            <a:r>
              <a:rPr dirty="0"/>
              <a:t>Commerce Cloud</a:t>
            </a:r>
          </a:p>
        </p:txBody>
      </p:sp>
      <p:sp>
        <p:nvSpPr>
          <p:cNvPr id="75780" name="E-commerce platform integrated with Salesforce CRM.…">
            <a:extLst>
              <a:ext uri="{FF2B5EF4-FFF2-40B4-BE49-F238E27FC236}">
                <a16:creationId xmlns:a16="http://schemas.microsoft.com/office/drawing/2014/main" id="{4A15EAD8-6365-5977-AEBE-F1E7BBBF01C2}"/>
              </a:ext>
            </a:extLst>
          </p:cNvPr>
          <p:cNvSpPr txBox="1">
            <a:spLocks noGrp="1" noChangeArrowheads="1"/>
          </p:cNvSpPr>
          <p:nvPr>
            <p:ph type="body" idx="1"/>
          </p:nvPr>
        </p:nvSpPr>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E-commerce platform integrated with Salesforce CRM.</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Helps create personalized shopping experiences for customers.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Integrates with mobile and social commerce platforms.</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Different types of Salesforce">
            <a:extLst>
              <a:ext uri="{FF2B5EF4-FFF2-40B4-BE49-F238E27FC236}">
                <a16:creationId xmlns:a16="http://schemas.microsoft.com/office/drawing/2014/main" id="{7AE1198F-1E48-5774-4C61-42975A738CCD}"/>
              </a:ext>
            </a:extLst>
          </p:cNvPr>
          <p:cNvSpPr txBox="1">
            <a:spLocks noGrp="1"/>
          </p:cNvSpPr>
          <p:nvPr>
            <p:ph type="title"/>
          </p:nvPr>
        </p:nvSpPr>
        <p:spPr>
          <a:xfrm>
            <a:off x="1206500" y="0"/>
            <a:ext cx="21031200" cy="2651126"/>
          </a:xfrm>
        </p:spPr>
        <p:txBody>
          <a:bodyPr/>
          <a:lstStyle>
            <a:lvl1pPr defTabSz="2316421">
              <a:defRPr sz="9500" spc="-95"/>
            </a:lvl1pPr>
          </a:lstStyle>
          <a:p>
            <a:pPr eaLnBrk="1" fontAlgn="auto" hangingPunct="1">
              <a:spcBef>
                <a:spcPts val="0"/>
              </a:spcBef>
              <a:spcAft>
                <a:spcPts val="0"/>
              </a:spcAft>
              <a:defRPr/>
            </a:pPr>
            <a:r>
              <a:rPr dirty="0"/>
              <a:t>Different types of Salesforce</a:t>
            </a:r>
          </a:p>
        </p:txBody>
      </p:sp>
      <p:sp>
        <p:nvSpPr>
          <p:cNvPr id="450" name="4. Commerce Cloud">
            <a:extLst>
              <a:ext uri="{FF2B5EF4-FFF2-40B4-BE49-F238E27FC236}">
                <a16:creationId xmlns:a16="http://schemas.microsoft.com/office/drawing/2014/main" id="{E973F9DB-D93C-B8FE-68CC-D27700615F8B}"/>
              </a:ext>
            </a:extLst>
          </p:cNvPr>
          <p:cNvSpPr txBox="1">
            <a:spLocks noGrp="1"/>
          </p:cNvSpPr>
          <p:nvPr>
            <p:ph type="body" sz="quarter" idx="21"/>
          </p:nvPr>
        </p:nvSpPr>
        <p:spPr>
          <a:xfrm>
            <a:off x="1676400" y="2647950"/>
            <a:ext cx="21971000" cy="1003300"/>
          </a:xfrm>
        </p:spPr>
        <p:txBody>
          <a:bodyPr>
            <a:normAutofit/>
          </a:bodyPr>
          <a:lstStyle/>
          <a:p>
            <a:pPr eaLnBrk="1" fontAlgn="auto" hangingPunct="1">
              <a:spcAft>
                <a:spcPts val="0"/>
              </a:spcAft>
              <a:defRPr/>
            </a:pPr>
            <a:r>
              <a:rPr dirty="0"/>
              <a:t> Commerce Cloud</a:t>
            </a:r>
          </a:p>
        </p:txBody>
      </p:sp>
      <p:sp>
        <p:nvSpPr>
          <p:cNvPr id="76804" name="Manages online sales channels and customer interactions.…">
            <a:extLst>
              <a:ext uri="{FF2B5EF4-FFF2-40B4-BE49-F238E27FC236}">
                <a16:creationId xmlns:a16="http://schemas.microsoft.com/office/drawing/2014/main" id="{F231FE7C-A7C6-B695-FCCE-55BA935FFAEC}"/>
              </a:ext>
            </a:extLst>
          </p:cNvPr>
          <p:cNvSpPr txBox="1">
            <a:spLocks noGrp="1" noChangeArrowheads="1"/>
          </p:cNvSpPr>
          <p:nvPr>
            <p:ph type="body" idx="1"/>
          </p:nvPr>
        </p:nvSpPr>
        <p:spPr>
          <a:xfrm>
            <a:off x="1676400" y="5299076"/>
            <a:ext cx="21031200" cy="3495508"/>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Manages online sales channels and customer interactions.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Optimizes product recommendations based on past purchases.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Different types of Salesforce">
            <a:extLst>
              <a:ext uri="{FF2B5EF4-FFF2-40B4-BE49-F238E27FC236}">
                <a16:creationId xmlns:a16="http://schemas.microsoft.com/office/drawing/2014/main" id="{080FA42E-5D84-3AFE-295F-11038779AA1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rPr dirty="0"/>
              <a:t>Different types of Salesforce</a:t>
            </a:r>
          </a:p>
        </p:txBody>
      </p:sp>
      <p:sp>
        <p:nvSpPr>
          <p:cNvPr id="454" name="4. Commerce Cloud">
            <a:extLst>
              <a:ext uri="{FF2B5EF4-FFF2-40B4-BE49-F238E27FC236}">
                <a16:creationId xmlns:a16="http://schemas.microsoft.com/office/drawing/2014/main" id="{18FDF812-1591-D715-2F9B-7A8CFB02C1A8}"/>
              </a:ext>
            </a:extLst>
          </p:cNvPr>
          <p:cNvSpPr txBox="1">
            <a:spLocks noGrp="1"/>
          </p:cNvSpPr>
          <p:nvPr>
            <p:ph type="body" sz="quarter" idx="21"/>
          </p:nvPr>
        </p:nvSpPr>
        <p:spPr>
          <a:xfrm>
            <a:off x="1206500" y="3703640"/>
            <a:ext cx="21971000" cy="1003300"/>
          </a:xfrm>
        </p:spPr>
        <p:txBody>
          <a:bodyPr>
            <a:normAutofit/>
          </a:bodyPr>
          <a:lstStyle/>
          <a:p>
            <a:pPr eaLnBrk="1" fontAlgn="auto" hangingPunct="1">
              <a:spcAft>
                <a:spcPts val="0"/>
              </a:spcAft>
              <a:defRPr/>
            </a:pPr>
            <a:r>
              <a:rPr dirty="0"/>
              <a:t>4. Commerce Cloud</a:t>
            </a:r>
          </a:p>
        </p:txBody>
      </p:sp>
      <p:sp>
        <p:nvSpPr>
          <p:cNvPr id="77828" name="Provides analytics on customer behavior and trends.…">
            <a:extLst>
              <a:ext uri="{FF2B5EF4-FFF2-40B4-BE49-F238E27FC236}">
                <a16:creationId xmlns:a16="http://schemas.microsoft.com/office/drawing/2014/main" id="{7223C4D4-99CC-B99F-5B72-AE1AD1A7357F}"/>
              </a:ext>
            </a:extLst>
          </p:cNvPr>
          <p:cNvSpPr txBox="1">
            <a:spLocks noGrp="1" noChangeArrowheads="1"/>
          </p:cNvSpPr>
          <p:nvPr>
            <p:ph type="body" idx="1"/>
          </p:nvPr>
        </p:nvSpPr>
        <p:spPr>
          <a:xfrm>
            <a:off x="1676400" y="6032503"/>
            <a:ext cx="21031200" cy="424146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Provides analytics on customer behavior and trends.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Customizable storefronts for diverse customer bases.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Supports order management, inventory tracking, and fulfillment.</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ifferent types of Salesforce">
            <a:extLst>
              <a:ext uri="{FF2B5EF4-FFF2-40B4-BE49-F238E27FC236}">
                <a16:creationId xmlns:a16="http://schemas.microsoft.com/office/drawing/2014/main" id="{0FB21AA1-D469-E48A-523E-7E3F268F32E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58" name="4. Commerce Cloud">
            <a:extLst>
              <a:ext uri="{FF2B5EF4-FFF2-40B4-BE49-F238E27FC236}">
                <a16:creationId xmlns:a16="http://schemas.microsoft.com/office/drawing/2014/main" id="{C6B01D8C-4032-951C-C39F-B9A1EE98C0DF}"/>
              </a:ext>
            </a:extLst>
          </p:cNvPr>
          <p:cNvSpPr txBox="1">
            <a:spLocks noGrp="1"/>
          </p:cNvSpPr>
          <p:nvPr>
            <p:ph type="body" sz="quarter" idx="21"/>
          </p:nvPr>
        </p:nvSpPr>
        <p:spPr>
          <a:xfrm>
            <a:off x="1206500" y="3912268"/>
            <a:ext cx="21971000" cy="1003300"/>
          </a:xfrm>
        </p:spPr>
        <p:txBody>
          <a:bodyPr>
            <a:normAutofit/>
          </a:bodyPr>
          <a:lstStyle/>
          <a:p>
            <a:pPr eaLnBrk="1" fontAlgn="auto" hangingPunct="1">
              <a:spcAft>
                <a:spcPts val="0"/>
              </a:spcAft>
              <a:defRPr/>
            </a:pPr>
            <a:r>
              <a:rPr dirty="0"/>
              <a:t>4. Commerce Cloud</a:t>
            </a:r>
          </a:p>
        </p:txBody>
      </p:sp>
      <p:sp>
        <p:nvSpPr>
          <p:cNvPr id="78852" name="Integration with marketing tools for targeted advertising.…">
            <a:extLst>
              <a:ext uri="{FF2B5EF4-FFF2-40B4-BE49-F238E27FC236}">
                <a16:creationId xmlns:a16="http://schemas.microsoft.com/office/drawing/2014/main" id="{BE1BF6D7-4CF4-1261-949E-0FE8F6394D3E}"/>
              </a:ext>
            </a:extLst>
          </p:cNvPr>
          <p:cNvSpPr txBox="1">
            <a:spLocks noGrp="1" noChangeArrowheads="1"/>
          </p:cNvSpPr>
          <p:nvPr>
            <p:ph type="body" idx="1"/>
          </p:nvPr>
        </p:nvSpPr>
        <p:spPr>
          <a:xfrm>
            <a:off x="1676400" y="8175124"/>
            <a:ext cx="21031200" cy="265112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Integration with marketing tools for targeted advertising.</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Improves conversion rates and customer satisfaction.</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Different types of Salesforce">
            <a:extLst>
              <a:ext uri="{FF2B5EF4-FFF2-40B4-BE49-F238E27FC236}">
                <a16:creationId xmlns:a16="http://schemas.microsoft.com/office/drawing/2014/main" id="{DFA5DD59-C655-F9E0-671B-D97457750333}"/>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62" name="5. Community Cloud">
            <a:extLst>
              <a:ext uri="{FF2B5EF4-FFF2-40B4-BE49-F238E27FC236}">
                <a16:creationId xmlns:a16="http://schemas.microsoft.com/office/drawing/2014/main" id="{4CC55862-EDE2-5C32-E09F-D68D3750F5D0}"/>
              </a:ext>
            </a:extLst>
          </p:cNvPr>
          <p:cNvSpPr txBox="1">
            <a:spLocks noGrp="1"/>
          </p:cNvSpPr>
          <p:nvPr>
            <p:ph type="body" sz="quarter" idx="21"/>
          </p:nvPr>
        </p:nvSpPr>
        <p:spPr/>
        <p:txBody>
          <a:bodyPr>
            <a:normAutofit/>
          </a:bodyPr>
          <a:lstStyle/>
          <a:p>
            <a:pPr eaLnBrk="1" fontAlgn="auto" hangingPunct="1">
              <a:spcAft>
                <a:spcPts val="0"/>
              </a:spcAft>
              <a:defRPr/>
            </a:pPr>
            <a:r>
              <a:t>5. Community Cloud</a:t>
            </a:r>
          </a:p>
        </p:txBody>
      </p:sp>
      <p:sp>
        <p:nvSpPr>
          <p:cNvPr id="79876" name="Enables the creation of branded online communities.…">
            <a:extLst>
              <a:ext uri="{FF2B5EF4-FFF2-40B4-BE49-F238E27FC236}">
                <a16:creationId xmlns:a16="http://schemas.microsoft.com/office/drawing/2014/main" id="{173005C9-31AB-8CDC-8E11-3C523BFBF7DB}"/>
              </a:ext>
            </a:extLst>
          </p:cNvPr>
          <p:cNvSpPr txBox="1">
            <a:spLocks noGrp="1" noChangeArrowheads="1"/>
          </p:cNvSpPr>
          <p:nvPr>
            <p:ph type="body" idx="1"/>
          </p:nvPr>
        </p:nvSpPr>
        <p:spPr/>
        <p:txBody>
          <a:bodyPr/>
          <a:lstStyle/>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Enables the creation of branded online communities.</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Provides a platform for customer, partner, or employee collaboration.</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Facilitates knowledge sharing and peer support.</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Different types of Salesforce">
            <a:extLst>
              <a:ext uri="{FF2B5EF4-FFF2-40B4-BE49-F238E27FC236}">
                <a16:creationId xmlns:a16="http://schemas.microsoft.com/office/drawing/2014/main" id="{F36F084B-82A3-42EA-0909-1044447DFFC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66" name="5. Community Cloud">
            <a:extLst>
              <a:ext uri="{FF2B5EF4-FFF2-40B4-BE49-F238E27FC236}">
                <a16:creationId xmlns:a16="http://schemas.microsoft.com/office/drawing/2014/main" id="{FA82CD4F-F6D4-94AB-5280-CB68431EB953}"/>
              </a:ext>
            </a:extLst>
          </p:cNvPr>
          <p:cNvSpPr txBox="1">
            <a:spLocks noGrp="1"/>
          </p:cNvSpPr>
          <p:nvPr>
            <p:ph type="body" sz="quarter" idx="21"/>
          </p:nvPr>
        </p:nvSpPr>
        <p:spPr/>
        <p:txBody>
          <a:bodyPr>
            <a:normAutofit/>
          </a:bodyPr>
          <a:lstStyle/>
          <a:p>
            <a:pPr eaLnBrk="1" fontAlgn="auto" hangingPunct="1">
              <a:spcAft>
                <a:spcPts val="0"/>
              </a:spcAft>
              <a:defRPr/>
            </a:pPr>
            <a:r>
              <a:t>5. Community Cloud</a:t>
            </a:r>
          </a:p>
        </p:txBody>
      </p:sp>
      <p:sp>
        <p:nvSpPr>
          <p:cNvPr id="80900" name="Supports customizable forums and discussion groups.…">
            <a:extLst>
              <a:ext uri="{FF2B5EF4-FFF2-40B4-BE49-F238E27FC236}">
                <a16:creationId xmlns:a16="http://schemas.microsoft.com/office/drawing/2014/main" id="{9E265E15-350A-990A-813F-F1849317CEA5}"/>
              </a:ext>
            </a:extLst>
          </p:cNvPr>
          <p:cNvSpPr txBox="1">
            <a:spLocks noGrp="1" noChangeArrowheads="1"/>
          </p:cNvSpPr>
          <p:nvPr>
            <p:ph type="body" idx="1"/>
          </p:nvPr>
        </p:nvSpPr>
        <p:spPr/>
        <p:txBody>
          <a:bodyPr/>
          <a:lstStyle/>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Supports customizable forums and discussion groups.</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Integrates with Salesforce CRM for better data insights.</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Different types of Salesforce">
            <a:extLst>
              <a:ext uri="{FF2B5EF4-FFF2-40B4-BE49-F238E27FC236}">
                <a16:creationId xmlns:a16="http://schemas.microsoft.com/office/drawing/2014/main" id="{932495A2-63E4-835E-2A5D-01F3E62B0704}"/>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70" name="5. Community Cloud">
            <a:extLst>
              <a:ext uri="{FF2B5EF4-FFF2-40B4-BE49-F238E27FC236}">
                <a16:creationId xmlns:a16="http://schemas.microsoft.com/office/drawing/2014/main" id="{EB2B1E42-F8B5-4B51-B663-C06B0EF98460}"/>
              </a:ext>
            </a:extLst>
          </p:cNvPr>
          <p:cNvSpPr txBox="1">
            <a:spLocks noGrp="1"/>
          </p:cNvSpPr>
          <p:nvPr>
            <p:ph type="body" sz="quarter" idx="21"/>
          </p:nvPr>
        </p:nvSpPr>
        <p:spPr/>
        <p:txBody>
          <a:bodyPr>
            <a:normAutofit/>
          </a:bodyPr>
          <a:lstStyle/>
          <a:p>
            <a:pPr eaLnBrk="1" fontAlgn="auto" hangingPunct="1">
              <a:spcAft>
                <a:spcPts val="0"/>
              </a:spcAft>
              <a:defRPr/>
            </a:pPr>
            <a:r>
              <a:t>5. Community Cloud</a:t>
            </a:r>
          </a:p>
        </p:txBody>
      </p:sp>
      <p:sp>
        <p:nvSpPr>
          <p:cNvPr id="81924" name="Improves customer engagement and loyalty through collaboration.…">
            <a:extLst>
              <a:ext uri="{FF2B5EF4-FFF2-40B4-BE49-F238E27FC236}">
                <a16:creationId xmlns:a16="http://schemas.microsoft.com/office/drawing/2014/main" id="{E280358C-1762-8571-DFEC-89022B147A3C}"/>
              </a:ext>
            </a:extLst>
          </p:cNvPr>
          <p:cNvSpPr txBox="1">
            <a:spLocks noGrp="1" noChangeArrowheads="1"/>
          </p:cNvSpPr>
          <p:nvPr>
            <p:ph type="body" idx="1"/>
          </p:nvPr>
        </p:nvSpPr>
        <p:spPr/>
        <p:txBody>
          <a:bodyPr/>
          <a:lstStyle/>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Improves customer engagement and loyalty through collaboration.</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Mobile-friendly for easy access on any device.</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Supports custom branding and design.</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Different types of Salesforce">
            <a:extLst>
              <a:ext uri="{FF2B5EF4-FFF2-40B4-BE49-F238E27FC236}">
                <a16:creationId xmlns:a16="http://schemas.microsoft.com/office/drawing/2014/main" id="{0A46F831-1DCD-1B6C-06B8-982587B688CB}"/>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74" name="5. Community Cloud">
            <a:extLst>
              <a:ext uri="{FF2B5EF4-FFF2-40B4-BE49-F238E27FC236}">
                <a16:creationId xmlns:a16="http://schemas.microsoft.com/office/drawing/2014/main" id="{AEF64D1B-4D28-881E-9F78-88D5AA9C7E1B}"/>
              </a:ext>
            </a:extLst>
          </p:cNvPr>
          <p:cNvSpPr txBox="1">
            <a:spLocks noGrp="1"/>
          </p:cNvSpPr>
          <p:nvPr>
            <p:ph type="body" sz="quarter" idx="21"/>
          </p:nvPr>
        </p:nvSpPr>
        <p:spPr/>
        <p:txBody>
          <a:bodyPr>
            <a:normAutofit/>
          </a:bodyPr>
          <a:lstStyle/>
          <a:p>
            <a:pPr eaLnBrk="1" fontAlgn="auto" hangingPunct="1">
              <a:spcAft>
                <a:spcPts val="0"/>
              </a:spcAft>
              <a:defRPr/>
            </a:pPr>
            <a:r>
              <a:t>5. Community Cloud</a:t>
            </a:r>
          </a:p>
        </p:txBody>
      </p:sp>
      <p:sp>
        <p:nvSpPr>
          <p:cNvPr id="82948" name="Tracks engagement metrics to measure community success.…">
            <a:extLst>
              <a:ext uri="{FF2B5EF4-FFF2-40B4-BE49-F238E27FC236}">
                <a16:creationId xmlns:a16="http://schemas.microsoft.com/office/drawing/2014/main" id="{A766036C-4791-93BA-D127-9DC550CEE0D9}"/>
              </a:ext>
            </a:extLst>
          </p:cNvPr>
          <p:cNvSpPr txBox="1">
            <a:spLocks noGrp="1" noChangeArrowheads="1"/>
          </p:cNvSpPr>
          <p:nvPr>
            <p:ph type="body" idx="1"/>
          </p:nvPr>
        </p:nvSpPr>
        <p:spPr/>
        <p:txBody>
          <a:bodyPr/>
          <a:lstStyle/>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Tracks engagement metrics to measure community success.</a:t>
            </a:r>
          </a:p>
          <a:p>
            <a:pPr marL="1654175" lvl="1"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Allows real-time feedback and collaboration.</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Different Types of Charts">
            <a:extLst>
              <a:ext uri="{FF2B5EF4-FFF2-40B4-BE49-F238E27FC236}">
                <a16:creationId xmlns:a16="http://schemas.microsoft.com/office/drawing/2014/main" id="{0BA3156B-2012-448A-A7EB-1069A5FC9B56}"/>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78" name="Pie Chart, Bar Chart, Line Chart, and More">
            <a:extLst>
              <a:ext uri="{FF2B5EF4-FFF2-40B4-BE49-F238E27FC236}">
                <a16:creationId xmlns:a16="http://schemas.microsoft.com/office/drawing/2014/main" id="{436A401C-A67B-BEA9-6F0D-D306A3AD4D58}"/>
              </a:ext>
            </a:extLst>
          </p:cNvPr>
          <p:cNvSpPr txBox="1">
            <a:spLocks noGrp="1"/>
          </p:cNvSpPr>
          <p:nvPr>
            <p:ph type="body" sz="quarter" idx="21"/>
          </p:nvPr>
        </p:nvSpPr>
        <p:spPr/>
        <p:txBody>
          <a:bodyPr>
            <a:normAutofit/>
          </a:bodyPr>
          <a:lstStyle/>
          <a:p>
            <a:pPr eaLnBrk="1" fontAlgn="auto" hangingPunct="1">
              <a:spcAft>
                <a:spcPts val="0"/>
              </a:spcAft>
              <a:defRPr/>
            </a:pPr>
            <a:r>
              <a:t>Pie Chart, Bar Chart, Line Chart, and More</a:t>
            </a:r>
          </a:p>
        </p:txBody>
      </p:sp>
      <p:sp>
        <p:nvSpPr>
          <p:cNvPr id="83972" name="Pie Chart: Shows proportions of a whole.…">
            <a:extLst>
              <a:ext uri="{FF2B5EF4-FFF2-40B4-BE49-F238E27FC236}">
                <a16:creationId xmlns:a16="http://schemas.microsoft.com/office/drawing/2014/main" id="{E6CDC9BC-4E71-0D11-A831-A21C113C6FBE}"/>
              </a:ext>
            </a:extLst>
          </p:cNvPr>
          <p:cNvSpPr txBox="1">
            <a:spLocks noGrp="1" noChangeArrowheads="1"/>
          </p:cNvSpPr>
          <p:nvPr>
            <p:ph type="body" idx="1"/>
          </p:nvPr>
        </p:nvSpPr>
        <p:spPr/>
        <p:txBody>
          <a:bodyPr/>
          <a:lstStyle/>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Pie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Shows proportions of a whole.</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Bar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Represents categorical data with rectangular bars.</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Line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Displays trends over time or continuous data.</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31D50535-EF3E-E635-62B1-5D78EFE97545}"/>
              </a:ext>
            </a:extLst>
          </p:cNvPr>
          <p:cNvPicPr>
            <a:picLocks noChangeAspect="1"/>
          </p:cNvPicPr>
          <p:nvPr/>
        </p:nvPicPr>
        <p:blipFill>
          <a:blip r:embed="rId2"/>
          <a:srcRect l="16621" r="27887"/>
          <a:stretch/>
        </p:blipFill>
        <p:spPr>
          <a:xfrm>
            <a:off x="12206055" y="20"/>
            <a:ext cx="12177942" cy="13715980"/>
          </a:xfrm>
          <a:prstGeom prst="rect">
            <a:avLst/>
          </a:prstGeom>
        </p:spPr>
      </p:pic>
      <p:sp>
        <p:nvSpPr>
          <p:cNvPr id="2" name="object 2"/>
          <p:cNvSpPr txBox="1">
            <a:spLocks noGrp="1"/>
          </p:cNvSpPr>
          <p:nvPr>
            <p:ph type="title"/>
          </p:nvPr>
        </p:nvSpPr>
        <p:spPr>
          <a:xfrm>
            <a:off x="1523603" y="657024"/>
            <a:ext cx="9556774" cy="3257940"/>
          </a:xfrm>
          <a:prstGeom prst="rect">
            <a:avLst/>
          </a:prstGeom>
        </p:spPr>
        <p:txBody>
          <a:bodyPr vert="horz" lIns="182880" tIns="91440" rIns="182880" bIns="91440" rtlCol="0" anchor="ctr">
            <a:normAutofit/>
          </a:bodyPr>
          <a:lstStyle/>
          <a:p>
            <a:pPr marL="25400"/>
            <a:r>
              <a:rPr lang="en-US" sz="8000"/>
              <a:t>Chart</a:t>
            </a:r>
            <a:r>
              <a:rPr lang="en-US" sz="8000" spc="-130"/>
              <a:t> </a:t>
            </a:r>
            <a:r>
              <a:rPr lang="en-US" sz="8000" spc="40"/>
              <a:t>and</a:t>
            </a:r>
            <a:r>
              <a:rPr lang="en-US" sz="8000" spc="-170"/>
              <a:t> </a:t>
            </a:r>
            <a:r>
              <a:rPr lang="en-US" sz="8000" spc="-30"/>
              <a:t>Graph</a:t>
            </a:r>
            <a:r>
              <a:rPr lang="en-US" sz="8000" spc="-40"/>
              <a:t> </a:t>
            </a:r>
            <a:r>
              <a:rPr lang="en-US" sz="8000" spc="-20"/>
              <a:t>Creation</a:t>
            </a:r>
            <a:endParaRPr lang="en-US" sz="8000"/>
          </a:p>
        </p:txBody>
      </p:sp>
      <p:sp>
        <p:nvSpPr>
          <p:cNvPr id="3" name="object 3"/>
          <p:cNvSpPr txBox="1"/>
          <p:nvPr/>
        </p:nvSpPr>
        <p:spPr>
          <a:xfrm>
            <a:off x="1523602" y="5769859"/>
            <a:ext cx="9319512" cy="6748274"/>
          </a:xfrm>
          <a:prstGeom prst="rect">
            <a:avLst/>
          </a:prstGeom>
        </p:spPr>
        <p:txBody>
          <a:bodyPr vert="horz" lIns="182880" tIns="91440" rIns="182880" bIns="91440" rtlCol="0" anchor="ctr">
            <a:normAutofit/>
          </a:bodyPr>
          <a:lstStyle/>
          <a:p>
            <a:pPr marL="25400" marR="10160" indent="-457200">
              <a:lnSpc>
                <a:spcPct val="90000"/>
              </a:lnSpc>
              <a:spcBef>
                <a:spcPts val="110"/>
              </a:spcBef>
              <a:buFont typeface="Arial" panose="020B0604020202020204" pitchFamily="34" charset="0"/>
              <a:buChar char="•"/>
            </a:pPr>
            <a:r>
              <a:rPr lang="en-US" sz="4800" b="1" spc="30" dirty="0"/>
              <a:t>Google </a:t>
            </a:r>
            <a:r>
              <a:rPr lang="en-US" sz="4800" b="1" spc="20" dirty="0"/>
              <a:t>Sheets provides </a:t>
            </a:r>
            <a:r>
              <a:rPr lang="en-US" sz="4800" b="1" spc="30" dirty="0"/>
              <a:t> </a:t>
            </a:r>
            <a:r>
              <a:rPr lang="en-US" sz="4800" b="1" spc="10" dirty="0"/>
              <a:t>tools </a:t>
            </a:r>
            <a:r>
              <a:rPr lang="en-US" sz="4800" b="1" spc="-30" dirty="0"/>
              <a:t>for</a:t>
            </a:r>
            <a:r>
              <a:rPr lang="en-US" sz="4800" b="1" spc="100" dirty="0"/>
              <a:t> </a:t>
            </a:r>
            <a:r>
              <a:rPr lang="en-US" sz="4800" b="1" spc="10" dirty="0"/>
              <a:t>creating</a:t>
            </a:r>
            <a:r>
              <a:rPr lang="en-US" sz="4800" b="1" spc="20" dirty="0"/>
              <a:t> various </a:t>
            </a:r>
            <a:r>
              <a:rPr lang="en-US" sz="4800" b="1" spc="30" dirty="0"/>
              <a:t> </a:t>
            </a:r>
            <a:r>
              <a:rPr lang="en-US" sz="4800" b="1" spc="40" dirty="0"/>
              <a:t>charts, </a:t>
            </a:r>
            <a:r>
              <a:rPr lang="en-US" sz="4800" b="1" spc="30" dirty="0"/>
              <a:t>including </a:t>
            </a:r>
            <a:r>
              <a:rPr lang="en-US" sz="4800" b="1" spc="-70" dirty="0"/>
              <a:t>bar, </a:t>
            </a:r>
            <a:r>
              <a:rPr lang="en-US" sz="4800" b="1" spc="40" dirty="0"/>
              <a:t>line, </a:t>
            </a:r>
            <a:r>
              <a:rPr lang="en-US" sz="4800" b="1" spc="50" dirty="0"/>
              <a:t> </a:t>
            </a:r>
            <a:r>
              <a:rPr lang="en-US" sz="4800" b="1" spc="60" dirty="0"/>
              <a:t>and </a:t>
            </a:r>
            <a:r>
              <a:rPr lang="en-US" sz="4800" b="1" spc="20" dirty="0"/>
              <a:t>pie charts. </a:t>
            </a:r>
            <a:r>
              <a:rPr lang="en-US" sz="4800" b="1" spc="30" dirty="0"/>
              <a:t>Users </a:t>
            </a:r>
            <a:r>
              <a:rPr lang="en-US" sz="4800" b="1" dirty="0"/>
              <a:t>can </a:t>
            </a:r>
            <a:r>
              <a:rPr lang="en-US" sz="4800" b="1" spc="10" dirty="0"/>
              <a:t> </a:t>
            </a:r>
            <a:r>
              <a:rPr lang="en-US" sz="4800" b="1" dirty="0"/>
              <a:t>analyze </a:t>
            </a:r>
            <a:r>
              <a:rPr lang="en-US" sz="4800" b="1" spc="20" dirty="0"/>
              <a:t>trends </a:t>
            </a:r>
            <a:r>
              <a:rPr lang="en-US" sz="4800" b="1" spc="60" dirty="0"/>
              <a:t>and </a:t>
            </a:r>
            <a:r>
              <a:rPr lang="en-US" sz="4800" b="1" dirty="0"/>
              <a:t>patterns </a:t>
            </a:r>
            <a:r>
              <a:rPr lang="en-US" sz="4800" b="1" spc="-1220" dirty="0"/>
              <a:t> </a:t>
            </a:r>
            <a:r>
              <a:rPr lang="en-US" sz="4800" b="1" spc="-20" dirty="0"/>
              <a:t>visually,</a:t>
            </a:r>
            <a:r>
              <a:rPr lang="en-US" sz="4800" b="1" spc="50" dirty="0"/>
              <a:t> </a:t>
            </a:r>
            <a:r>
              <a:rPr lang="en-US" sz="4800" b="1" spc="20" dirty="0"/>
              <a:t>helping</a:t>
            </a:r>
            <a:r>
              <a:rPr lang="en-US" sz="4800" b="1" spc="30" dirty="0"/>
              <a:t> </a:t>
            </a:r>
            <a:r>
              <a:rPr lang="en-US" sz="4800" b="1" dirty="0"/>
              <a:t>convey </a:t>
            </a:r>
            <a:r>
              <a:rPr lang="en-US" sz="4800" b="1" spc="10" dirty="0"/>
              <a:t> information </a:t>
            </a:r>
            <a:r>
              <a:rPr lang="en-US" sz="4800" b="1" dirty="0"/>
              <a:t>effectively </a:t>
            </a:r>
            <a:r>
              <a:rPr lang="en-US" sz="4800" b="1" spc="-20" dirty="0"/>
              <a:t>in </a:t>
            </a:r>
            <a:r>
              <a:rPr lang="en-US" sz="4800" b="1" spc="-10" dirty="0"/>
              <a:t> </a:t>
            </a:r>
            <a:r>
              <a:rPr lang="en-US" sz="4800" b="1" spc="20" dirty="0"/>
              <a:t>reports</a:t>
            </a:r>
            <a:r>
              <a:rPr lang="en-US" sz="4800" b="1" spc="-10" dirty="0"/>
              <a:t> </a:t>
            </a:r>
            <a:r>
              <a:rPr lang="en-US" sz="4800" b="1" spc="60" dirty="0"/>
              <a:t>and</a:t>
            </a:r>
            <a:r>
              <a:rPr lang="en-US" sz="4800" b="1" spc="10" dirty="0"/>
              <a:t> presentations.</a:t>
            </a:r>
            <a:endParaRPr lang="en-US" sz="4800" b="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Different Types of Charts">
            <a:extLst>
              <a:ext uri="{FF2B5EF4-FFF2-40B4-BE49-F238E27FC236}">
                <a16:creationId xmlns:a16="http://schemas.microsoft.com/office/drawing/2014/main" id="{765BB79A-A158-B54F-A994-A54AE734C1A6}"/>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82" name="Pie Chart, Bar Chart, Line Chart, and More">
            <a:extLst>
              <a:ext uri="{FF2B5EF4-FFF2-40B4-BE49-F238E27FC236}">
                <a16:creationId xmlns:a16="http://schemas.microsoft.com/office/drawing/2014/main" id="{CF09AEB4-D3FA-E31F-EB9B-7C2D111E4141}"/>
              </a:ext>
            </a:extLst>
          </p:cNvPr>
          <p:cNvSpPr txBox="1">
            <a:spLocks noGrp="1"/>
          </p:cNvSpPr>
          <p:nvPr>
            <p:ph type="body" sz="quarter" idx="21"/>
          </p:nvPr>
        </p:nvSpPr>
        <p:spPr/>
        <p:txBody>
          <a:bodyPr>
            <a:normAutofit/>
          </a:bodyPr>
          <a:lstStyle/>
          <a:p>
            <a:pPr eaLnBrk="1" fontAlgn="auto" hangingPunct="1">
              <a:spcAft>
                <a:spcPts val="0"/>
              </a:spcAft>
              <a:defRPr/>
            </a:pPr>
            <a:r>
              <a:t>Pie Chart, Bar Chart, Line Chart, and More</a:t>
            </a:r>
          </a:p>
        </p:txBody>
      </p:sp>
      <p:sp>
        <p:nvSpPr>
          <p:cNvPr id="84996" name="Scatter Plot: Shows the relationship between two variables.…">
            <a:extLst>
              <a:ext uri="{FF2B5EF4-FFF2-40B4-BE49-F238E27FC236}">
                <a16:creationId xmlns:a16="http://schemas.microsoft.com/office/drawing/2014/main" id="{752A6E0A-29B4-4084-D94C-D7BF754EED94}"/>
              </a:ext>
            </a:extLst>
          </p:cNvPr>
          <p:cNvSpPr txBox="1">
            <a:spLocks noGrp="1" noChangeArrowheads="1"/>
          </p:cNvSpPr>
          <p:nvPr>
            <p:ph type="body" idx="1"/>
          </p:nvPr>
        </p:nvSpPr>
        <p:spPr/>
        <p:txBody>
          <a:bodyPr/>
          <a:lstStyle/>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Scatter Plot</a:t>
            </a:r>
            <a:r>
              <a:rPr lang="en-US" altLang="en-US">
                <a:latin typeface="Graphik-Light" panose="020B0503030202060203" pitchFamily="34" charset="77"/>
                <a:ea typeface="Graphik-Light" panose="020B0503030202060203" pitchFamily="34" charset="77"/>
                <a:cs typeface="Graphik-Light" panose="020B0503030202060203" pitchFamily="34" charset="77"/>
              </a:rPr>
              <a:t>: Shows the relationship between two variables.</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Area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Emphasizes magnitude of change over time.</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Different Types of Charts">
            <a:extLst>
              <a:ext uri="{FF2B5EF4-FFF2-40B4-BE49-F238E27FC236}">
                <a16:creationId xmlns:a16="http://schemas.microsoft.com/office/drawing/2014/main" id="{9B10339D-7FAF-4ACE-48BF-C691D4B67DB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86" name="Pie Chart, Bar Chart, Line Chart, and More">
            <a:extLst>
              <a:ext uri="{FF2B5EF4-FFF2-40B4-BE49-F238E27FC236}">
                <a16:creationId xmlns:a16="http://schemas.microsoft.com/office/drawing/2014/main" id="{360078EA-821A-BABA-81B1-32957E666FBA}"/>
              </a:ext>
            </a:extLst>
          </p:cNvPr>
          <p:cNvSpPr txBox="1">
            <a:spLocks noGrp="1"/>
          </p:cNvSpPr>
          <p:nvPr>
            <p:ph type="body" sz="quarter" idx="21"/>
          </p:nvPr>
        </p:nvSpPr>
        <p:spPr/>
        <p:txBody>
          <a:bodyPr>
            <a:normAutofit/>
          </a:bodyPr>
          <a:lstStyle/>
          <a:p>
            <a:pPr eaLnBrk="1" fontAlgn="auto" hangingPunct="1">
              <a:spcAft>
                <a:spcPts val="0"/>
              </a:spcAft>
              <a:defRPr/>
            </a:pPr>
            <a:r>
              <a:t>Pie Chart, Bar Chart, Line Chart, and More</a:t>
            </a:r>
          </a:p>
        </p:txBody>
      </p:sp>
      <p:sp>
        <p:nvSpPr>
          <p:cNvPr id="86020" name="Histogram: Displays frequency distribution of data.…">
            <a:extLst>
              <a:ext uri="{FF2B5EF4-FFF2-40B4-BE49-F238E27FC236}">
                <a16:creationId xmlns:a16="http://schemas.microsoft.com/office/drawing/2014/main" id="{0DDEBFDB-04A8-FB74-5367-AB1F92665ABF}"/>
              </a:ext>
            </a:extLst>
          </p:cNvPr>
          <p:cNvSpPr txBox="1">
            <a:spLocks noGrp="1" noChangeArrowheads="1"/>
          </p:cNvSpPr>
          <p:nvPr>
            <p:ph type="body" idx="1"/>
          </p:nvPr>
        </p:nvSpPr>
        <p:spPr/>
        <p:txBody>
          <a:bodyPr/>
          <a:lstStyle/>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Histogram</a:t>
            </a:r>
            <a:r>
              <a:rPr lang="en-US" altLang="en-US">
                <a:latin typeface="Graphik-Light" panose="020B0503030202060203" pitchFamily="34" charset="77"/>
                <a:ea typeface="Graphik-Light" panose="020B0503030202060203" pitchFamily="34" charset="77"/>
                <a:cs typeface="Graphik-Light" panose="020B0503030202060203" pitchFamily="34" charset="77"/>
              </a:rPr>
              <a:t>: Displays frequency distribution of data.</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Bubble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Plots data points as bubbles of varying size.</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Radar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Compares multivariate data in a circular graph.</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Different Types of Charts">
            <a:extLst>
              <a:ext uri="{FF2B5EF4-FFF2-40B4-BE49-F238E27FC236}">
                <a16:creationId xmlns:a16="http://schemas.microsoft.com/office/drawing/2014/main" id="{26AACA6D-2842-0B3E-1CD0-D9500B69F99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90" name="Pie Chart, Bar Chart, Line Chart, and More">
            <a:extLst>
              <a:ext uri="{FF2B5EF4-FFF2-40B4-BE49-F238E27FC236}">
                <a16:creationId xmlns:a16="http://schemas.microsoft.com/office/drawing/2014/main" id="{5688225B-5D97-EFF7-85DB-558705B5D56E}"/>
              </a:ext>
            </a:extLst>
          </p:cNvPr>
          <p:cNvSpPr txBox="1">
            <a:spLocks noGrp="1"/>
          </p:cNvSpPr>
          <p:nvPr>
            <p:ph type="body" sz="quarter" idx="21"/>
          </p:nvPr>
        </p:nvSpPr>
        <p:spPr/>
        <p:txBody>
          <a:bodyPr>
            <a:normAutofit/>
          </a:bodyPr>
          <a:lstStyle/>
          <a:p>
            <a:pPr eaLnBrk="1" fontAlgn="auto" hangingPunct="1">
              <a:spcAft>
                <a:spcPts val="0"/>
              </a:spcAft>
              <a:defRPr/>
            </a:pPr>
            <a:r>
              <a:t>Pie Chart, Bar Chart, Line Chart, and More</a:t>
            </a:r>
          </a:p>
        </p:txBody>
      </p:sp>
      <p:sp>
        <p:nvSpPr>
          <p:cNvPr id="87044" name="Gantt Chart: Visualizes project timelines.…">
            <a:extLst>
              <a:ext uri="{FF2B5EF4-FFF2-40B4-BE49-F238E27FC236}">
                <a16:creationId xmlns:a16="http://schemas.microsoft.com/office/drawing/2014/main" id="{1CF93E46-EB4F-B022-FC55-EC693F28E3EB}"/>
              </a:ext>
            </a:extLst>
          </p:cNvPr>
          <p:cNvSpPr txBox="1">
            <a:spLocks noGrp="1" noChangeArrowheads="1"/>
          </p:cNvSpPr>
          <p:nvPr>
            <p:ph type="body" idx="1"/>
          </p:nvPr>
        </p:nvSpPr>
        <p:spPr/>
        <p:txBody>
          <a:bodyPr/>
          <a:lstStyle/>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Gantt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Visualizes project timelines.</a:t>
            </a:r>
          </a:p>
          <a:p>
            <a:pPr lvl="1"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Heatmap</a:t>
            </a:r>
            <a:r>
              <a:rPr lang="en-US" altLang="en-US">
                <a:latin typeface="Graphik-Light" panose="020B0503030202060203" pitchFamily="34" charset="77"/>
                <a:ea typeface="Graphik-Light" panose="020B0503030202060203" pitchFamily="34" charset="77"/>
                <a:cs typeface="Graphik-Light" panose="020B0503030202060203" pitchFamily="34" charset="77"/>
              </a:rPr>
              <a:t>: Shows data values using color coding.</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Different Types of Charts">
            <a:extLst>
              <a:ext uri="{FF2B5EF4-FFF2-40B4-BE49-F238E27FC236}">
                <a16:creationId xmlns:a16="http://schemas.microsoft.com/office/drawing/2014/main" id="{FEBA4ADF-4AB6-559F-C4C4-A7483D47AA59}"/>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94" name="1. Pie Chart">
            <a:extLst>
              <a:ext uri="{FF2B5EF4-FFF2-40B4-BE49-F238E27FC236}">
                <a16:creationId xmlns:a16="http://schemas.microsoft.com/office/drawing/2014/main" id="{C11B48CA-7E17-B061-177D-19AD292E5383}"/>
              </a:ext>
            </a:extLst>
          </p:cNvPr>
          <p:cNvSpPr txBox="1">
            <a:spLocks noGrp="1"/>
          </p:cNvSpPr>
          <p:nvPr>
            <p:ph type="body" sz="quarter" idx="21"/>
          </p:nvPr>
        </p:nvSpPr>
        <p:spPr/>
        <p:txBody>
          <a:bodyPr>
            <a:normAutofit/>
          </a:bodyPr>
          <a:lstStyle/>
          <a:p>
            <a:pPr eaLnBrk="1" fontAlgn="auto" hangingPunct="1">
              <a:spcAft>
                <a:spcPts val="0"/>
              </a:spcAft>
              <a:defRPr/>
            </a:pPr>
            <a:r>
              <a:t>1. Pie Chart</a:t>
            </a:r>
          </a:p>
        </p:txBody>
      </p:sp>
      <p:sp>
        <p:nvSpPr>
          <p:cNvPr id="495" name="Description: Shows proportions of a whole.…">
            <a:extLst>
              <a:ext uri="{FF2B5EF4-FFF2-40B4-BE49-F238E27FC236}">
                <a16:creationId xmlns:a16="http://schemas.microsoft.com/office/drawing/2014/main" id="{1AE5DCD6-297C-5049-583C-681C1A2FF69C}"/>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Shows proportions of a whole.</a:t>
            </a:r>
          </a:p>
          <a:p>
            <a:pPr marL="1198033" indent="-1058333" defTabSz="2438338" eaLnBrk="1" fontAlgn="auto" hangingPunct="1">
              <a:spcAft>
                <a:spcPts val="0"/>
              </a:spcAft>
              <a:buFont typeface="Times Roman"/>
              <a:buChar char="•"/>
              <a:defRPr/>
            </a:pPr>
            <a:r>
              <a:rPr>
                <a:sym typeface="Graphik Light"/>
              </a:rPr>
              <a:t>Represents data as slices of a circle.</a:t>
            </a:r>
          </a:p>
          <a:p>
            <a:pPr marL="1198033" indent="-1058333" defTabSz="2438338" eaLnBrk="1" fontAlgn="auto" hangingPunct="1">
              <a:spcAft>
                <a:spcPts val="0"/>
              </a:spcAft>
              <a:buFont typeface="Times Roman"/>
              <a:buChar char="•"/>
              <a:defRPr/>
            </a:pPr>
            <a:r>
              <a:rPr>
                <a:sym typeface="Graphik Light"/>
              </a:rPr>
              <a:t>Each slice corresponds to a category.</a:t>
            </a:r>
          </a:p>
          <a:p>
            <a:pPr marL="1198033" indent="-1058333" defTabSz="2438338" eaLnBrk="1" fontAlgn="auto" hangingPunct="1">
              <a:spcAft>
                <a:spcPts val="0"/>
              </a:spcAft>
              <a:buFont typeface="Times Roman"/>
              <a:buChar char="•"/>
              <a:defRPr/>
            </a:pPr>
            <a:r>
              <a:rPr>
                <a:sym typeface="Graphik Light"/>
              </a:rPr>
              <a:t>Ideal for showing percentage-based data.</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Different Types of Charts">
            <a:extLst>
              <a:ext uri="{FF2B5EF4-FFF2-40B4-BE49-F238E27FC236}">
                <a16:creationId xmlns:a16="http://schemas.microsoft.com/office/drawing/2014/main" id="{9FD18297-2074-CBB9-000B-4DD45B5A539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498" name="1. Pie Chart">
            <a:extLst>
              <a:ext uri="{FF2B5EF4-FFF2-40B4-BE49-F238E27FC236}">
                <a16:creationId xmlns:a16="http://schemas.microsoft.com/office/drawing/2014/main" id="{8B2288B7-DDDF-64E6-77E5-1346D882C058}"/>
              </a:ext>
            </a:extLst>
          </p:cNvPr>
          <p:cNvSpPr txBox="1">
            <a:spLocks noGrp="1"/>
          </p:cNvSpPr>
          <p:nvPr>
            <p:ph type="body" sz="quarter" idx="21"/>
          </p:nvPr>
        </p:nvSpPr>
        <p:spPr/>
        <p:txBody>
          <a:bodyPr>
            <a:normAutofit/>
          </a:bodyPr>
          <a:lstStyle/>
          <a:p>
            <a:pPr eaLnBrk="1" fontAlgn="auto" hangingPunct="1">
              <a:spcAft>
                <a:spcPts val="0"/>
              </a:spcAft>
              <a:defRPr/>
            </a:pPr>
            <a:r>
              <a:t>1. Pie Chart</a:t>
            </a:r>
          </a:p>
        </p:txBody>
      </p:sp>
      <p:sp>
        <p:nvSpPr>
          <p:cNvPr id="89092" name="Best used for comparing parts to the whole.…">
            <a:extLst>
              <a:ext uri="{FF2B5EF4-FFF2-40B4-BE49-F238E27FC236}">
                <a16:creationId xmlns:a16="http://schemas.microsoft.com/office/drawing/2014/main" id="{00645568-DC6B-AE3F-2D2D-1F0D2979985D}"/>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Best used for comparing parts to the whole.</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Clear when there are 3-5 categories; too many categories can be confusing.</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Different Types of Charts">
            <a:extLst>
              <a:ext uri="{FF2B5EF4-FFF2-40B4-BE49-F238E27FC236}">
                <a16:creationId xmlns:a16="http://schemas.microsoft.com/office/drawing/2014/main" id="{C41D6F47-45FF-46E5-63C2-EA1BB8BAFFC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02" name="2. Bar Chart">
            <a:extLst>
              <a:ext uri="{FF2B5EF4-FFF2-40B4-BE49-F238E27FC236}">
                <a16:creationId xmlns:a16="http://schemas.microsoft.com/office/drawing/2014/main" id="{84A372A2-C117-5F9B-1564-8E2C4FF7A269}"/>
              </a:ext>
            </a:extLst>
          </p:cNvPr>
          <p:cNvSpPr txBox="1">
            <a:spLocks noGrp="1"/>
          </p:cNvSpPr>
          <p:nvPr>
            <p:ph type="body" sz="quarter" idx="21"/>
          </p:nvPr>
        </p:nvSpPr>
        <p:spPr/>
        <p:txBody>
          <a:bodyPr>
            <a:normAutofit/>
          </a:bodyPr>
          <a:lstStyle/>
          <a:p>
            <a:pPr eaLnBrk="1" fontAlgn="auto" hangingPunct="1">
              <a:spcAft>
                <a:spcPts val="0"/>
              </a:spcAft>
              <a:defRPr/>
            </a:pPr>
            <a:r>
              <a:t>2. Bar Chart</a:t>
            </a:r>
          </a:p>
        </p:txBody>
      </p:sp>
      <p:sp>
        <p:nvSpPr>
          <p:cNvPr id="503" name="Description: Represents categorical data with rectangular bars.…">
            <a:extLst>
              <a:ext uri="{FF2B5EF4-FFF2-40B4-BE49-F238E27FC236}">
                <a16:creationId xmlns:a16="http://schemas.microsoft.com/office/drawing/2014/main" id="{FEC16CD3-7966-1A1C-B999-CA493D0BD9BA}"/>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Represents categorical data with rectangular bars.</a:t>
            </a:r>
          </a:p>
          <a:p>
            <a:pPr marL="1198033" indent="-1058333" defTabSz="2438338" eaLnBrk="1" fontAlgn="auto" hangingPunct="1">
              <a:spcAft>
                <a:spcPts val="0"/>
              </a:spcAft>
              <a:buFont typeface="Times Roman"/>
              <a:buChar char="•"/>
              <a:defRPr/>
            </a:pPr>
            <a:r>
              <a:rPr>
                <a:sym typeface="Graphik Light"/>
              </a:rPr>
              <a:t>Each bar represents a category.</a:t>
            </a:r>
          </a:p>
          <a:p>
            <a:pPr marL="1198033" indent="-1058333" defTabSz="2438338" eaLnBrk="1" fontAlgn="auto" hangingPunct="1">
              <a:spcAft>
                <a:spcPts val="0"/>
              </a:spcAft>
              <a:buFont typeface="Times Roman"/>
              <a:buChar char="•"/>
              <a:defRPr/>
            </a:pPr>
            <a:r>
              <a:rPr>
                <a:sym typeface="Graphik Light"/>
              </a:rPr>
              <a:t>Bar length shows the value of the category.</a:t>
            </a:r>
          </a:p>
          <a:p>
            <a:pPr marL="1198033" indent="-1058333" defTabSz="2438338" eaLnBrk="1" fontAlgn="auto" hangingPunct="1">
              <a:spcAft>
                <a:spcPts val="0"/>
              </a:spcAft>
              <a:buFont typeface="Times Roman"/>
              <a:buChar char="•"/>
              <a:defRPr/>
            </a:pPr>
            <a:r>
              <a:rPr>
                <a:sym typeface="Graphik Light"/>
              </a:rPr>
              <a:t>Can be vertical or horizontal.</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Different Types of Charts">
            <a:extLst>
              <a:ext uri="{FF2B5EF4-FFF2-40B4-BE49-F238E27FC236}">
                <a16:creationId xmlns:a16="http://schemas.microsoft.com/office/drawing/2014/main" id="{E4FCF8D8-6921-0FCA-791B-40FCF54A5D99}"/>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06" name="2. Bar Chart">
            <a:extLst>
              <a:ext uri="{FF2B5EF4-FFF2-40B4-BE49-F238E27FC236}">
                <a16:creationId xmlns:a16="http://schemas.microsoft.com/office/drawing/2014/main" id="{6CA0E7B1-B248-73F4-3A05-BC95A7063EC7}"/>
              </a:ext>
            </a:extLst>
          </p:cNvPr>
          <p:cNvSpPr txBox="1">
            <a:spLocks noGrp="1"/>
          </p:cNvSpPr>
          <p:nvPr>
            <p:ph type="body" sz="quarter" idx="21"/>
          </p:nvPr>
        </p:nvSpPr>
        <p:spPr/>
        <p:txBody>
          <a:bodyPr>
            <a:normAutofit/>
          </a:bodyPr>
          <a:lstStyle/>
          <a:p>
            <a:pPr eaLnBrk="1" fontAlgn="auto" hangingPunct="1">
              <a:spcAft>
                <a:spcPts val="0"/>
              </a:spcAft>
              <a:defRPr/>
            </a:pPr>
            <a:r>
              <a:t>2. Bar Chart</a:t>
            </a:r>
          </a:p>
        </p:txBody>
      </p:sp>
      <p:sp>
        <p:nvSpPr>
          <p:cNvPr id="91140" name="Suitable for comparing multiple categories.…">
            <a:extLst>
              <a:ext uri="{FF2B5EF4-FFF2-40B4-BE49-F238E27FC236}">
                <a16:creationId xmlns:a16="http://schemas.microsoft.com/office/drawing/2014/main" id="{B2B2565C-DAED-35B7-5A7B-7E6BDC7D0DEF}"/>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Suitable for comparing multiple categories.</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Useful for discrete data and can show large differences between categories.</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Different Types of Charts">
            <a:extLst>
              <a:ext uri="{FF2B5EF4-FFF2-40B4-BE49-F238E27FC236}">
                <a16:creationId xmlns:a16="http://schemas.microsoft.com/office/drawing/2014/main" id="{ECA8023B-B436-EAD8-3B82-74E9788B42E1}"/>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10" name="3. Line Chart">
            <a:extLst>
              <a:ext uri="{FF2B5EF4-FFF2-40B4-BE49-F238E27FC236}">
                <a16:creationId xmlns:a16="http://schemas.microsoft.com/office/drawing/2014/main" id="{717C9FC2-6803-CF3D-C703-5A467E9BBC27}"/>
              </a:ext>
            </a:extLst>
          </p:cNvPr>
          <p:cNvSpPr txBox="1">
            <a:spLocks noGrp="1"/>
          </p:cNvSpPr>
          <p:nvPr>
            <p:ph type="body" sz="quarter" idx="21"/>
          </p:nvPr>
        </p:nvSpPr>
        <p:spPr/>
        <p:txBody>
          <a:bodyPr>
            <a:normAutofit/>
          </a:bodyPr>
          <a:lstStyle/>
          <a:p>
            <a:pPr eaLnBrk="1" fontAlgn="auto" hangingPunct="1">
              <a:spcAft>
                <a:spcPts val="0"/>
              </a:spcAft>
              <a:defRPr/>
            </a:pPr>
            <a:r>
              <a:t>3. Line Chart</a:t>
            </a:r>
          </a:p>
        </p:txBody>
      </p:sp>
      <p:sp>
        <p:nvSpPr>
          <p:cNvPr id="511" name="Description: Displays trends over time or continuous data.…">
            <a:extLst>
              <a:ext uri="{FF2B5EF4-FFF2-40B4-BE49-F238E27FC236}">
                <a16:creationId xmlns:a16="http://schemas.microsoft.com/office/drawing/2014/main" id="{EE0E87DF-EF18-84E6-4AA3-73DA6BC22DE3}"/>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Displays trends over time or continuous data.</a:t>
            </a:r>
          </a:p>
          <a:p>
            <a:pPr marL="1198033" indent="-1058333" defTabSz="2438338" eaLnBrk="1" fontAlgn="auto" hangingPunct="1">
              <a:spcAft>
                <a:spcPts val="0"/>
              </a:spcAft>
              <a:buFont typeface="Times Roman"/>
              <a:buChar char="•"/>
              <a:defRPr/>
            </a:pPr>
            <a:r>
              <a:rPr>
                <a:sym typeface="Graphik Light"/>
              </a:rPr>
              <a:t>Used to show changes over periods (time, distance, etc.).</a:t>
            </a:r>
          </a:p>
          <a:p>
            <a:pPr marL="1198033" indent="-1058333" defTabSz="2438338" eaLnBrk="1" fontAlgn="auto" hangingPunct="1">
              <a:spcAft>
                <a:spcPts val="0"/>
              </a:spcAft>
              <a:buFont typeface="Times Roman"/>
              <a:buChar char="•"/>
              <a:defRPr/>
            </a:pPr>
            <a:r>
              <a:rPr>
                <a:sym typeface="Graphik Light"/>
              </a:rPr>
              <a:t>Connects data points with a line.</a:t>
            </a:r>
          </a:p>
          <a:p>
            <a:pPr marL="1198033" indent="-1058333" defTabSz="2438338" eaLnBrk="1" fontAlgn="auto" hangingPunct="1">
              <a:spcAft>
                <a:spcPts val="0"/>
              </a:spcAft>
              <a:buFont typeface="Times Roman"/>
              <a:buChar char="•"/>
              <a:defRPr/>
            </a:pPr>
            <a:r>
              <a:rPr>
                <a:sym typeface="Graphik Light"/>
              </a:rPr>
              <a:t>Ideal for tracking progress or trends.</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Different Types of Charts">
            <a:extLst>
              <a:ext uri="{FF2B5EF4-FFF2-40B4-BE49-F238E27FC236}">
                <a16:creationId xmlns:a16="http://schemas.microsoft.com/office/drawing/2014/main" id="{079B5DE7-B991-C49D-9A91-456A91EF3CAF}"/>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14" name="3. Line Chart">
            <a:extLst>
              <a:ext uri="{FF2B5EF4-FFF2-40B4-BE49-F238E27FC236}">
                <a16:creationId xmlns:a16="http://schemas.microsoft.com/office/drawing/2014/main" id="{274F4534-B497-E7AB-CF77-36286067492D}"/>
              </a:ext>
            </a:extLst>
          </p:cNvPr>
          <p:cNvSpPr txBox="1">
            <a:spLocks noGrp="1"/>
          </p:cNvSpPr>
          <p:nvPr>
            <p:ph type="body" sz="quarter" idx="21"/>
          </p:nvPr>
        </p:nvSpPr>
        <p:spPr/>
        <p:txBody>
          <a:bodyPr>
            <a:normAutofit/>
          </a:bodyPr>
          <a:lstStyle/>
          <a:p>
            <a:pPr eaLnBrk="1" fontAlgn="auto" hangingPunct="1">
              <a:spcAft>
                <a:spcPts val="0"/>
              </a:spcAft>
              <a:defRPr/>
            </a:pPr>
            <a:r>
              <a:t>3. Line Chart</a:t>
            </a:r>
          </a:p>
        </p:txBody>
      </p:sp>
      <p:sp>
        <p:nvSpPr>
          <p:cNvPr id="93188" name="Clear representation of increases or decreases over time.…">
            <a:extLst>
              <a:ext uri="{FF2B5EF4-FFF2-40B4-BE49-F238E27FC236}">
                <a16:creationId xmlns:a16="http://schemas.microsoft.com/office/drawing/2014/main" id="{34C50041-460B-3B70-CC2B-3B51805BD95E}"/>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Clear representation of increases or decreases over time.</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Works well for time-series data.</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Different Types of Charts">
            <a:extLst>
              <a:ext uri="{FF2B5EF4-FFF2-40B4-BE49-F238E27FC236}">
                <a16:creationId xmlns:a16="http://schemas.microsoft.com/office/drawing/2014/main" id="{A2832134-55D7-AA64-54EA-3B9CA60651AB}"/>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18" name="4. Scatter Plot">
            <a:extLst>
              <a:ext uri="{FF2B5EF4-FFF2-40B4-BE49-F238E27FC236}">
                <a16:creationId xmlns:a16="http://schemas.microsoft.com/office/drawing/2014/main" id="{4C08A8E7-82A2-2BCB-9094-4E442D9FC953}"/>
              </a:ext>
            </a:extLst>
          </p:cNvPr>
          <p:cNvSpPr txBox="1">
            <a:spLocks noGrp="1"/>
          </p:cNvSpPr>
          <p:nvPr>
            <p:ph type="body" sz="quarter" idx="21"/>
          </p:nvPr>
        </p:nvSpPr>
        <p:spPr/>
        <p:txBody>
          <a:bodyPr>
            <a:normAutofit/>
          </a:bodyPr>
          <a:lstStyle/>
          <a:p>
            <a:pPr eaLnBrk="1" fontAlgn="auto" hangingPunct="1">
              <a:spcAft>
                <a:spcPts val="0"/>
              </a:spcAft>
              <a:defRPr/>
            </a:pPr>
            <a:r>
              <a:t>4. Scatter Plot</a:t>
            </a:r>
          </a:p>
        </p:txBody>
      </p:sp>
      <p:sp>
        <p:nvSpPr>
          <p:cNvPr id="94212" name="Description: Shows the relationship between two variables.…">
            <a:extLst>
              <a:ext uri="{FF2B5EF4-FFF2-40B4-BE49-F238E27FC236}">
                <a16:creationId xmlns:a16="http://schemas.microsoft.com/office/drawing/2014/main" id="{175DEA53-45C3-C0CE-8D23-31F719DB0999}"/>
              </a:ext>
            </a:extLst>
          </p:cNvPr>
          <p:cNvSpPr txBox="1">
            <a:spLocks noGrp="1" noChangeArrowheads="1"/>
          </p:cNvSpPr>
          <p:nvPr>
            <p:ph type="body" idx="1"/>
          </p:nvPr>
        </p:nvSpPr>
        <p:spPr/>
        <p:txBody>
          <a:bodyPr/>
          <a:lstStyle/>
          <a:p>
            <a:pPr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Description:</a:t>
            </a:r>
            <a:r>
              <a:rPr lang="en-US" altLang="en-US">
                <a:latin typeface="Graphik-Light" panose="020B0503030202060203" pitchFamily="34" charset="77"/>
                <a:ea typeface="Graphik-Light" panose="020B0503030202060203" pitchFamily="34" charset="77"/>
                <a:cs typeface="Graphik-Light" panose="020B0503030202060203" pitchFamily="34" charset="77"/>
              </a:rPr>
              <a:t> Shows the relationship between two variables.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Data points are plotted on two axes.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Helps identify correlations between variables.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DCDBD455-4005-165F-4307-649E86841016}"/>
              </a:ext>
            </a:extLst>
          </p:cNvPr>
          <p:cNvPicPr>
            <a:picLocks noChangeAspect="1"/>
          </p:cNvPicPr>
          <p:nvPr/>
        </p:nvPicPr>
        <p:blipFill>
          <a:blip r:embed="rId2"/>
          <a:srcRect l="32672" r="17386"/>
          <a:stretch/>
        </p:blipFill>
        <p:spPr>
          <a:xfrm>
            <a:off x="12206055" y="20"/>
            <a:ext cx="12177942" cy="13715980"/>
          </a:xfrm>
          <a:prstGeom prst="rect">
            <a:avLst/>
          </a:prstGeom>
        </p:spPr>
      </p:pic>
      <p:sp>
        <p:nvSpPr>
          <p:cNvPr id="2" name="object 2"/>
          <p:cNvSpPr txBox="1">
            <a:spLocks noGrp="1"/>
          </p:cNvSpPr>
          <p:nvPr>
            <p:ph type="title"/>
          </p:nvPr>
        </p:nvSpPr>
        <p:spPr>
          <a:xfrm>
            <a:off x="1523603" y="657024"/>
            <a:ext cx="9556774" cy="3257940"/>
          </a:xfrm>
          <a:prstGeom prst="rect">
            <a:avLst/>
          </a:prstGeom>
        </p:spPr>
        <p:txBody>
          <a:bodyPr vert="horz" lIns="182880" tIns="91440" rIns="182880" bIns="91440" rtlCol="0" anchor="ctr">
            <a:normAutofit/>
          </a:bodyPr>
          <a:lstStyle/>
          <a:p>
            <a:pPr marL="25400" marR="10160"/>
            <a:r>
              <a:rPr lang="en-US" sz="8000" spc="-10"/>
              <a:t>Using </a:t>
            </a:r>
            <a:r>
              <a:rPr lang="en-US" sz="8000" spc="-20"/>
              <a:t>Functions: </a:t>
            </a:r>
            <a:r>
              <a:rPr lang="en-US" sz="8000" spc="-10"/>
              <a:t>SUM, </a:t>
            </a:r>
            <a:r>
              <a:rPr lang="en-US" sz="8000" spc="-790"/>
              <a:t> </a:t>
            </a:r>
            <a:r>
              <a:rPr lang="en-US" sz="8000" spc="-30"/>
              <a:t>AVERAGE,</a:t>
            </a:r>
            <a:r>
              <a:rPr lang="en-US" sz="8000" spc="-80"/>
              <a:t> </a:t>
            </a:r>
            <a:r>
              <a:rPr lang="en-US" sz="8000" spc="-10"/>
              <a:t>etc.</a:t>
            </a:r>
            <a:endParaRPr lang="en-US" sz="8000"/>
          </a:p>
        </p:txBody>
      </p:sp>
      <p:sp>
        <p:nvSpPr>
          <p:cNvPr id="3" name="object 3"/>
          <p:cNvSpPr txBox="1"/>
          <p:nvPr/>
        </p:nvSpPr>
        <p:spPr>
          <a:xfrm>
            <a:off x="1523602" y="5769859"/>
            <a:ext cx="9319512" cy="6748274"/>
          </a:xfrm>
          <a:prstGeom prst="rect">
            <a:avLst/>
          </a:prstGeom>
        </p:spPr>
        <p:txBody>
          <a:bodyPr vert="horz" lIns="182880" tIns="91440" rIns="182880" bIns="91440" rtlCol="0" anchor="ctr">
            <a:normAutofit/>
          </a:bodyPr>
          <a:lstStyle/>
          <a:p>
            <a:pPr marL="25400" marR="10160" indent="-457200">
              <a:lnSpc>
                <a:spcPct val="90000"/>
              </a:lnSpc>
              <a:spcBef>
                <a:spcPts val="200"/>
              </a:spcBef>
              <a:buFont typeface="Arial" panose="020B0604020202020204" pitchFamily="34" charset="0"/>
              <a:buChar char="•"/>
            </a:pPr>
            <a:r>
              <a:rPr lang="en-US" sz="4000" spc="-10" dirty="0"/>
              <a:t>Google</a:t>
            </a:r>
            <a:r>
              <a:rPr lang="en-US" sz="4000" spc="130" dirty="0"/>
              <a:t> </a:t>
            </a:r>
            <a:r>
              <a:rPr lang="en-US" sz="4000" spc="-20" dirty="0"/>
              <a:t>Sheets</a:t>
            </a:r>
            <a:r>
              <a:rPr lang="en-US" sz="4000" spc="60" dirty="0"/>
              <a:t> </a:t>
            </a:r>
            <a:r>
              <a:rPr lang="en-US" sz="4000" spc="-20" dirty="0"/>
              <a:t>offers</a:t>
            </a:r>
            <a:r>
              <a:rPr lang="en-US" sz="4000" spc="-80" dirty="0"/>
              <a:t> </a:t>
            </a:r>
            <a:r>
              <a:rPr lang="en-US" sz="4000" spc="10" dirty="0"/>
              <a:t>essential</a:t>
            </a:r>
            <a:r>
              <a:rPr lang="en-US" sz="4000" spc="50" dirty="0"/>
              <a:t> </a:t>
            </a:r>
            <a:r>
              <a:rPr lang="en-US" sz="4000" spc="-20" dirty="0"/>
              <a:t>functions</a:t>
            </a:r>
            <a:r>
              <a:rPr lang="en-US" sz="4000" spc="60" dirty="0"/>
              <a:t> </a:t>
            </a:r>
            <a:r>
              <a:rPr lang="en-US" sz="4000" spc="-40" dirty="0"/>
              <a:t>like </a:t>
            </a:r>
            <a:r>
              <a:rPr lang="en-US" sz="4000" spc="-30" dirty="0"/>
              <a:t> </a:t>
            </a:r>
            <a:r>
              <a:rPr lang="en-US" sz="4000" spc="-20" dirty="0"/>
              <a:t>SUM</a:t>
            </a:r>
            <a:r>
              <a:rPr lang="en-US" sz="4000" spc="-10" dirty="0"/>
              <a:t> </a:t>
            </a:r>
            <a:r>
              <a:rPr lang="en-US" sz="4000" spc="40" dirty="0"/>
              <a:t>and</a:t>
            </a:r>
            <a:r>
              <a:rPr lang="en-US" sz="4000" spc="-10" dirty="0"/>
              <a:t> </a:t>
            </a:r>
            <a:r>
              <a:rPr lang="en-US" sz="4000" spc="-30" dirty="0"/>
              <a:t>AVERAGE</a:t>
            </a:r>
            <a:r>
              <a:rPr lang="en-US" sz="4000" spc="-20" dirty="0"/>
              <a:t> </a:t>
            </a:r>
            <a:r>
              <a:rPr lang="en-US" sz="4000" spc="-10" dirty="0"/>
              <a:t>that</a:t>
            </a:r>
            <a:r>
              <a:rPr lang="en-US" sz="4000" spc="-70" dirty="0"/>
              <a:t> </a:t>
            </a:r>
            <a:r>
              <a:rPr lang="en-US" sz="4000" spc="-10" dirty="0"/>
              <a:t>simplify</a:t>
            </a:r>
            <a:r>
              <a:rPr lang="en-US" sz="4000" spc="90" dirty="0"/>
              <a:t> </a:t>
            </a:r>
            <a:r>
              <a:rPr lang="en-US" sz="4000" spc="-20" dirty="0"/>
              <a:t>calculations. </a:t>
            </a:r>
            <a:r>
              <a:rPr lang="en-US" sz="4000" spc="-10" dirty="0"/>
              <a:t> </a:t>
            </a:r>
            <a:r>
              <a:rPr lang="en-US" sz="4000" spc="-20" dirty="0"/>
              <a:t>The</a:t>
            </a:r>
            <a:r>
              <a:rPr lang="en-US" sz="4000" spc="90" dirty="0"/>
              <a:t> </a:t>
            </a:r>
            <a:r>
              <a:rPr lang="en-US" sz="4000" spc="-20" dirty="0"/>
              <a:t>SUM</a:t>
            </a:r>
            <a:r>
              <a:rPr lang="en-US" sz="4000" spc="-10" dirty="0"/>
              <a:t> </a:t>
            </a:r>
            <a:r>
              <a:rPr lang="en-US" sz="4000" dirty="0"/>
              <a:t>function</a:t>
            </a:r>
            <a:r>
              <a:rPr lang="en-US" sz="4000" spc="-10" dirty="0"/>
              <a:t> </a:t>
            </a:r>
            <a:r>
              <a:rPr lang="en-US" sz="4000" spc="10" dirty="0"/>
              <a:t>adds </a:t>
            </a:r>
            <a:r>
              <a:rPr lang="en-US" sz="4000" spc="20" dirty="0"/>
              <a:t>up</a:t>
            </a:r>
            <a:r>
              <a:rPr lang="en-US" sz="4000" spc="-10" dirty="0"/>
              <a:t> cells</a:t>
            </a:r>
            <a:r>
              <a:rPr lang="en-US" sz="4000" spc="20" dirty="0"/>
              <a:t> </a:t>
            </a:r>
            <a:r>
              <a:rPr lang="en-US" sz="4000" spc="-40" dirty="0"/>
              <a:t>in</a:t>
            </a:r>
            <a:r>
              <a:rPr lang="en-US" sz="4000" spc="140" dirty="0"/>
              <a:t> </a:t>
            </a:r>
            <a:r>
              <a:rPr lang="en-US" sz="4000" dirty="0"/>
              <a:t>a </a:t>
            </a:r>
            <a:r>
              <a:rPr lang="en-US" sz="4000" spc="-30" dirty="0"/>
              <a:t>range,</a:t>
            </a:r>
            <a:r>
              <a:rPr lang="en-US" sz="4000" spc="-60" dirty="0"/>
              <a:t> </a:t>
            </a:r>
            <a:r>
              <a:rPr lang="en-US" sz="4000" dirty="0"/>
              <a:t>while </a:t>
            </a:r>
            <a:r>
              <a:rPr lang="en-US" sz="4000" spc="-780" dirty="0"/>
              <a:t> </a:t>
            </a:r>
            <a:r>
              <a:rPr lang="en-US" sz="4000" spc="-30" dirty="0"/>
              <a:t>AVERAGE </a:t>
            </a:r>
            <a:r>
              <a:rPr lang="en-US" sz="4000" spc="-10" dirty="0"/>
              <a:t>computes</a:t>
            </a:r>
            <a:r>
              <a:rPr lang="en-US" sz="4000" spc="30" dirty="0"/>
              <a:t> </a:t>
            </a:r>
            <a:r>
              <a:rPr lang="en-US" sz="4000" spc="-30" dirty="0"/>
              <a:t>the</a:t>
            </a:r>
            <a:r>
              <a:rPr lang="en-US" sz="4000" spc="90" dirty="0"/>
              <a:t> </a:t>
            </a:r>
            <a:r>
              <a:rPr lang="en-US" sz="4000" spc="-10" dirty="0"/>
              <a:t>mean.</a:t>
            </a:r>
            <a:r>
              <a:rPr lang="en-US" sz="4000" spc="70" dirty="0"/>
              <a:t> </a:t>
            </a:r>
            <a:r>
              <a:rPr lang="en-US" sz="4000" spc="-20" dirty="0"/>
              <a:t>These</a:t>
            </a:r>
            <a:r>
              <a:rPr lang="en-US" sz="4000" spc="100" dirty="0"/>
              <a:t> </a:t>
            </a:r>
            <a:r>
              <a:rPr lang="en-US" sz="4000" dirty="0"/>
              <a:t>functions </a:t>
            </a:r>
            <a:r>
              <a:rPr lang="en-US" sz="4000" spc="10" dirty="0"/>
              <a:t> </a:t>
            </a:r>
            <a:r>
              <a:rPr lang="en-US" sz="4000" spc="-30" dirty="0"/>
              <a:t>save</a:t>
            </a:r>
            <a:r>
              <a:rPr lang="en-US" sz="4000" spc="90" dirty="0"/>
              <a:t> </a:t>
            </a:r>
            <a:r>
              <a:rPr lang="en-US" sz="4000" spc="-30" dirty="0"/>
              <a:t>time</a:t>
            </a:r>
            <a:r>
              <a:rPr lang="en-US" sz="4000" spc="90" dirty="0"/>
              <a:t> </a:t>
            </a:r>
            <a:r>
              <a:rPr lang="en-US" sz="4000" spc="-10" dirty="0"/>
              <a:t>and </a:t>
            </a:r>
            <a:r>
              <a:rPr lang="en-US" sz="4000" dirty="0"/>
              <a:t>reduce</a:t>
            </a:r>
            <a:r>
              <a:rPr lang="en-US" sz="4000" spc="-60" dirty="0"/>
              <a:t> </a:t>
            </a:r>
            <a:r>
              <a:rPr lang="en-US" sz="4000" spc="-20" dirty="0"/>
              <a:t>errors</a:t>
            </a:r>
            <a:r>
              <a:rPr lang="en-US" sz="4000" spc="30" dirty="0"/>
              <a:t> </a:t>
            </a:r>
            <a:r>
              <a:rPr lang="en-US" sz="4000" spc="-40" dirty="0"/>
              <a:t>in</a:t>
            </a:r>
            <a:r>
              <a:rPr lang="en-US" sz="4000" spc="-20" dirty="0"/>
              <a:t> </a:t>
            </a:r>
            <a:r>
              <a:rPr lang="en-US" sz="4000" spc="-10" dirty="0"/>
              <a:t>data</a:t>
            </a:r>
            <a:r>
              <a:rPr lang="en-US" sz="4000" spc="10" dirty="0"/>
              <a:t> </a:t>
            </a:r>
            <a:r>
              <a:rPr lang="en-US" sz="4000" dirty="0"/>
              <a:t>analysis </a:t>
            </a:r>
            <a:r>
              <a:rPr lang="en-US" sz="4000" spc="10" dirty="0"/>
              <a:t> </a:t>
            </a:r>
            <a:r>
              <a:rPr lang="en-US" sz="4000" spc="-20" dirty="0"/>
              <a:t>processes,</a:t>
            </a:r>
            <a:r>
              <a:rPr lang="en-US" sz="4000" spc="100" dirty="0"/>
              <a:t> </a:t>
            </a:r>
            <a:r>
              <a:rPr lang="en-US" sz="4000" dirty="0"/>
              <a:t>making</a:t>
            </a:r>
            <a:r>
              <a:rPr lang="en-US" sz="4000" spc="-100" dirty="0"/>
              <a:t> </a:t>
            </a:r>
            <a:r>
              <a:rPr lang="en-US" sz="4000" dirty="0"/>
              <a:t>spreadsheets</a:t>
            </a:r>
            <a:r>
              <a:rPr lang="en-US" sz="4000" spc="-120" dirty="0"/>
              <a:t> </a:t>
            </a:r>
            <a:r>
              <a:rPr lang="en-US" sz="4000" spc="-10" dirty="0"/>
              <a:t>more</a:t>
            </a:r>
            <a:r>
              <a:rPr lang="en-US" sz="4000" spc="120" dirty="0"/>
              <a:t> </a:t>
            </a:r>
            <a:r>
              <a:rPr lang="en-US" sz="4000" spc="-10" dirty="0"/>
              <a:t>efficient.</a:t>
            </a:r>
            <a:endParaRPr lang="en-US" sz="40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Different Types of Charts">
            <a:extLst>
              <a:ext uri="{FF2B5EF4-FFF2-40B4-BE49-F238E27FC236}">
                <a16:creationId xmlns:a16="http://schemas.microsoft.com/office/drawing/2014/main" id="{803C03D6-4588-A5C4-4871-97B3129C899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22" name="4. Scatter Plot">
            <a:extLst>
              <a:ext uri="{FF2B5EF4-FFF2-40B4-BE49-F238E27FC236}">
                <a16:creationId xmlns:a16="http://schemas.microsoft.com/office/drawing/2014/main" id="{D2FC0F68-C2E3-B22C-F014-98C5FD94F870}"/>
              </a:ext>
            </a:extLst>
          </p:cNvPr>
          <p:cNvSpPr txBox="1">
            <a:spLocks noGrp="1"/>
          </p:cNvSpPr>
          <p:nvPr>
            <p:ph type="body" sz="quarter" idx="21"/>
          </p:nvPr>
        </p:nvSpPr>
        <p:spPr/>
        <p:txBody>
          <a:bodyPr>
            <a:normAutofit/>
          </a:bodyPr>
          <a:lstStyle/>
          <a:p>
            <a:pPr eaLnBrk="1" fontAlgn="auto" hangingPunct="1">
              <a:spcAft>
                <a:spcPts val="0"/>
              </a:spcAft>
              <a:defRPr/>
            </a:pPr>
            <a:r>
              <a:t>4. Scatter Plot</a:t>
            </a:r>
          </a:p>
        </p:txBody>
      </p:sp>
      <p:sp>
        <p:nvSpPr>
          <p:cNvPr id="95236" name="Useful for showing patterns, trends, or outliers.…">
            <a:extLst>
              <a:ext uri="{FF2B5EF4-FFF2-40B4-BE49-F238E27FC236}">
                <a16:creationId xmlns:a16="http://schemas.microsoft.com/office/drawing/2014/main" id="{2CF72F8E-F9CA-B2A6-155B-A5CBA76DB84E}"/>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Useful for showing patterns, trends, or outliers.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Does not show the relationship between categories, but between continuous variables.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Ideal for scientific and statistical analysis.</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Different Types of Charts">
            <a:extLst>
              <a:ext uri="{FF2B5EF4-FFF2-40B4-BE49-F238E27FC236}">
                <a16:creationId xmlns:a16="http://schemas.microsoft.com/office/drawing/2014/main" id="{DB1EF472-354E-FB27-F74E-5A4B07288A96}"/>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26" name="5. Area Chart">
            <a:extLst>
              <a:ext uri="{FF2B5EF4-FFF2-40B4-BE49-F238E27FC236}">
                <a16:creationId xmlns:a16="http://schemas.microsoft.com/office/drawing/2014/main" id="{2BB23817-073D-5E8B-E492-C6B867C05C0D}"/>
              </a:ext>
            </a:extLst>
          </p:cNvPr>
          <p:cNvSpPr txBox="1">
            <a:spLocks noGrp="1"/>
          </p:cNvSpPr>
          <p:nvPr>
            <p:ph type="body" sz="quarter" idx="21"/>
          </p:nvPr>
        </p:nvSpPr>
        <p:spPr/>
        <p:txBody>
          <a:bodyPr>
            <a:normAutofit/>
          </a:bodyPr>
          <a:lstStyle/>
          <a:p>
            <a:pPr eaLnBrk="1" fontAlgn="auto" hangingPunct="1">
              <a:spcAft>
                <a:spcPts val="0"/>
              </a:spcAft>
              <a:defRPr/>
            </a:pPr>
            <a:r>
              <a:t>5. Area Chart</a:t>
            </a:r>
          </a:p>
        </p:txBody>
      </p:sp>
      <p:sp>
        <p:nvSpPr>
          <p:cNvPr id="527" name="Description: Emphasizes magnitude of change over time.…">
            <a:extLst>
              <a:ext uri="{FF2B5EF4-FFF2-40B4-BE49-F238E27FC236}">
                <a16:creationId xmlns:a16="http://schemas.microsoft.com/office/drawing/2014/main" id="{15CF5862-ECD9-0140-2648-3C563304FEE8}"/>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Emphasizes magnitude of change over time.</a:t>
            </a:r>
          </a:p>
          <a:p>
            <a:pPr marL="1198033" indent="-1058333" defTabSz="2438338" eaLnBrk="1" fontAlgn="auto" hangingPunct="1">
              <a:spcAft>
                <a:spcPts val="0"/>
              </a:spcAft>
              <a:buFont typeface="Times Roman"/>
              <a:buChar char="•"/>
              <a:defRPr/>
            </a:pPr>
            <a:r>
              <a:rPr>
                <a:sym typeface="Graphik Light"/>
              </a:rPr>
              <a:t>Similar to line charts, but the area beneath the line is filled in.</a:t>
            </a:r>
          </a:p>
          <a:p>
            <a:pPr marL="1198033" indent="-1058333" defTabSz="2438338" eaLnBrk="1" fontAlgn="auto" hangingPunct="1">
              <a:spcAft>
                <a:spcPts val="0"/>
              </a:spcAft>
              <a:buFont typeface="Times Roman"/>
              <a:buChar char="•"/>
              <a:defRPr/>
            </a:pPr>
            <a:r>
              <a:rPr>
                <a:sym typeface="Graphik Light"/>
              </a:rPr>
              <a:t>Good for showing cumulative totals.</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Different Types of Charts">
            <a:extLst>
              <a:ext uri="{FF2B5EF4-FFF2-40B4-BE49-F238E27FC236}">
                <a16:creationId xmlns:a16="http://schemas.microsoft.com/office/drawing/2014/main" id="{3A858573-1CEF-363D-8048-4A85ABE36CA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30" name="5. Area Chart">
            <a:extLst>
              <a:ext uri="{FF2B5EF4-FFF2-40B4-BE49-F238E27FC236}">
                <a16:creationId xmlns:a16="http://schemas.microsoft.com/office/drawing/2014/main" id="{A2827746-DD48-4AAA-42C6-60C7A4A1F22A}"/>
              </a:ext>
            </a:extLst>
          </p:cNvPr>
          <p:cNvSpPr txBox="1">
            <a:spLocks noGrp="1"/>
          </p:cNvSpPr>
          <p:nvPr>
            <p:ph type="body" sz="quarter" idx="21"/>
          </p:nvPr>
        </p:nvSpPr>
        <p:spPr/>
        <p:txBody>
          <a:bodyPr>
            <a:normAutofit/>
          </a:bodyPr>
          <a:lstStyle/>
          <a:p>
            <a:pPr eaLnBrk="1" fontAlgn="auto" hangingPunct="1">
              <a:spcAft>
                <a:spcPts val="0"/>
              </a:spcAft>
              <a:defRPr/>
            </a:pPr>
            <a:r>
              <a:t>5. Area Chart</a:t>
            </a:r>
          </a:p>
        </p:txBody>
      </p:sp>
      <p:sp>
        <p:nvSpPr>
          <p:cNvPr id="97284" name="Emphasizes the volume of changes over time.…">
            <a:extLst>
              <a:ext uri="{FF2B5EF4-FFF2-40B4-BE49-F238E27FC236}">
                <a16:creationId xmlns:a16="http://schemas.microsoft.com/office/drawing/2014/main" id="{55C221A0-1145-64C1-F07B-E039AD01DFE7}"/>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Emphasizes the volume of changes over time.</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Shows the overall trend and proportionally represents changes.</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Useful for visualizing part-to-whole relationships.</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Different Types of Charts">
            <a:extLst>
              <a:ext uri="{FF2B5EF4-FFF2-40B4-BE49-F238E27FC236}">
                <a16:creationId xmlns:a16="http://schemas.microsoft.com/office/drawing/2014/main" id="{2103246F-7A31-22E1-B0D4-6B3C94305B3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34" name="6. Histogram">
            <a:extLst>
              <a:ext uri="{FF2B5EF4-FFF2-40B4-BE49-F238E27FC236}">
                <a16:creationId xmlns:a16="http://schemas.microsoft.com/office/drawing/2014/main" id="{42A34C21-370D-73D3-1637-9F72B78855F0}"/>
              </a:ext>
            </a:extLst>
          </p:cNvPr>
          <p:cNvSpPr txBox="1">
            <a:spLocks noGrp="1"/>
          </p:cNvSpPr>
          <p:nvPr>
            <p:ph type="body" sz="quarter" idx="21"/>
          </p:nvPr>
        </p:nvSpPr>
        <p:spPr/>
        <p:txBody>
          <a:bodyPr>
            <a:normAutofit/>
          </a:bodyPr>
          <a:lstStyle/>
          <a:p>
            <a:pPr eaLnBrk="1" fontAlgn="auto" hangingPunct="1">
              <a:spcAft>
                <a:spcPts val="0"/>
              </a:spcAft>
              <a:defRPr/>
            </a:pPr>
            <a:r>
              <a:t>6. Histogram</a:t>
            </a:r>
          </a:p>
        </p:txBody>
      </p:sp>
      <p:sp>
        <p:nvSpPr>
          <p:cNvPr id="535" name="Description: Displays frequency distribution of data.…">
            <a:extLst>
              <a:ext uri="{FF2B5EF4-FFF2-40B4-BE49-F238E27FC236}">
                <a16:creationId xmlns:a16="http://schemas.microsoft.com/office/drawing/2014/main" id="{D8A3DAFA-031D-B2A9-8F5D-56A1F9C0E574}"/>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Displays frequency distribution of data.</a:t>
            </a:r>
          </a:p>
          <a:p>
            <a:pPr marL="1198033" indent="-1058333" defTabSz="2438338" eaLnBrk="1" fontAlgn="auto" hangingPunct="1">
              <a:spcAft>
                <a:spcPts val="0"/>
              </a:spcAft>
              <a:buFont typeface="Times Roman"/>
              <a:buChar char="•"/>
              <a:defRPr/>
            </a:pPr>
            <a:r>
              <a:rPr>
                <a:sym typeface="Graphik Light"/>
              </a:rPr>
              <a:t>Used to represent the distribution of numerical data.</a:t>
            </a:r>
          </a:p>
          <a:p>
            <a:pPr marL="1198033" indent="-1058333" defTabSz="2438338" eaLnBrk="1" fontAlgn="auto" hangingPunct="1">
              <a:spcAft>
                <a:spcPts val="0"/>
              </a:spcAft>
              <a:buFont typeface="Times Roman"/>
              <a:buChar char="•"/>
              <a:defRPr/>
            </a:pPr>
            <a:r>
              <a:rPr>
                <a:sym typeface="Graphik Light"/>
              </a:rPr>
              <a:t>Breaks data into intervals or bins.</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Different Types of Charts">
            <a:extLst>
              <a:ext uri="{FF2B5EF4-FFF2-40B4-BE49-F238E27FC236}">
                <a16:creationId xmlns:a16="http://schemas.microsoft.com/office/drawing/2014/main" id="{5C4F6802-5FA7-ED3C-1201-A299FF97657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38" name="6. Histogram">
            <a:extLst>
              <a:ext uri="{FF2B5EF4-FFF2-40B4-BE49-F238E27FC236}">
                <a16:creationId xmlns:a16="http://schemas.microsoft.com/office/drawing/2014/main" id="{18257956-9AF5-C21F-C641-6217F93DA903}"/>
              </a:ext>
            </a:extLst>
          </p:cNvPr>
          <p:cNvSpPr txBox="1">
            <a:spLocks noGrp="1"/>
          </p:cNvSpPr>
          <p:nvPr>
            <p:ph type="body" sz="quarter" idx="21"/>
          </p:nvPr>
        </p:nvSpPr>
        <p:spPr/>
        <p:txBody>
          <a:bodyPr>
            <a:normAutofit/>
          </a:bodyPr>
          <a:lstStyle/>
          <a:p>
            <a:pPr eaLnBrk="1" fontAlgn="auto" hangingPunct="1">
              <a:spcAft>
                <a:spcPts val="0"/>
              </a:spcAft>
              <a:defRPr/>
            </a:pPr>
            <a:r>
              <a:t>6. Histogram</a:t>
            </a:r>
          </a:p>
        </p:txBody>
      </p:sp>
      <p:sp>
        <p:nvSpPr>
          <p:cNvPr id="99332" name="Height of bars shows the number of data points in each bin.…">
            <a:extLst>
              <a:ext uri="{FF2B5EF4-FFF2-40B4-BE49-F238E27FC236}">
                <a16:creationId xmlns:a16="http://schemas.microsoft.com/office/drawing/2014/main" id="{C4247E53-2214-95D2-421A-3C11A9B5711E}"/>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Height of bars shows the number of data points in each bin.</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Useful for identifying patterns like normal distributions.</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Ideal for showing the spread and frequency of data.</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Different Types of Charts">
            <a:extLst>
              <a:ext uri="{FF2B5EF4-FFF2-40B4-BE49-F238E27FC236}">
                <a16:creationId xmlns:a16="http://schemas.microsoft.com/office/drawing/2014/main" id="{23D98569-277E-86D4-AC88-E9119D36B57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42" name="7. Bubble Chart">
            <a:extLst>
              <a:ext uri="{FF2B5EF4-FFF2-40B4-BE49-F238E27FC236}">
                <a16:creationId xmlns:a16="http://schemas.microsoft.com/office/drawing/2014/main" id="{E920047B-4F37-2058-ECF0-50D857735061}"/>
              </a:ext>
            </a:extLst>
          </p:cNvPr>
          <p:cNvSpPr txBox="1">
            <a:spLocks noGrp="1"/>
          </p:cNvSpPr>
          <p:nvPr>
            <p:ph type="body" sz="quarter" idx="21"/>
          </p:nvPr>
        </p:nvSpPr>
        <p:spPr/>
        <p:txBody>
          <a:bodyPr>
            <a:normAutofit/>
          </a:bodyPr>
          <a:lstStyle/>
          <a:p>
            <a:pPr eaLnBrk="1" fontAlgn="auto" hangingPunct="1">
              <a:spcAft>
                <a:spcPts val="0"/>
              </a:spcAft>
              <a:defRPr/>
            </a:pPr>
            <a:r>
              <a:t>7. Bubble Chart</a:t>
            </a:r>
          </a:p>
        </p:txBody>
      </p:sp>
      <p:sp>
        <p:nvSpPr>
          <p:cNvPr id="100356" name="Description: Plots data points as bubbles of varying size.…">
            <a:extLst>
              <a:ext uri="{FF2B5EF4-FFF2-40B4-BE49-F238E27FC236}">
                <a16:creationId xmlns:a16="http://schemas.microsoft.com/office/drawing/2014/main" id="{175520EB-17A3-EBC1-2935-468804654840}"/>
              </a:ext>
            </a:extLst>
          </p:cNvPr>
          <p:cNvSpPr txBox="1">
            <a:spLocks noGrp="1" noChangeArrowheads="1"/>
          </p:cNvSpPr>
          <p:nvPr>
            <p:ph type="body" idx="1"/>
          </p:nvPr>
        </p:nvSpPr>
        <p:spPr/>
        <p:txBody>
          <a:bodyPr/>
          <a:lstStyle/>
          <a:p>
            <a:pPr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Description:</a:t>
            </a:r>
            <a:r>
              <a:rPr lang="en-US" altLang="en-US">
                <a:latin typeface="Graphik-Light" panose="020B0503030202060203" pitchFamily="34" charset="77"/>
                <a:ea typeface="Graphik-Light" panose="020B0503030202060203" pitchFamily="34" charset="77"/>
                <a:cs typeface="Graphik-Light" panose="020B0503030202060203" pitchFamily="34" charset="77"/>
              </a:rPr>
              <a:t> Plots data points as bubbles of varying size.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Combines the features of a scatter plot with an additional dimension represented by bubble size.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Useful for visualizing three variables at once.</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Different Types of Charts">
            <a:extLst>
              <a:ext uri="{FF2B5EF4-FFF2-40B4-BE49-F238E27FC236}">
                <a16:creationId xmlns:a16="http://schemas.microsoft.com/office/drawing/2014/main" id="{2DD1ACA9-4234-E013-CE16-10ACDE7736F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46" name="7. Bubble Chart">
            <a:extLst>
              <a:ext uri="{FF2B5EF4-FFF2-40B4-BE49-F238E27FC236}">
                <a16:creationId xmlns:a16="http://schemas.microsoft.com/office/drawing/2014/main" id="{3D6645F2-BD74-1EE8-01E7-4700F0D655EB}"/>
              </a:ext>
            </a:extLst>
          </p:cNvPr>
          <p:cNvSpPr txBox="1">
            <a:spLocks noGrp="1"/>
          </p:cNvSpPr>
          <p:nvPr>
            <p:ph type="body" sz="quarter" idx="21"/>
          </p:nvPr>
        </p:nvSpPr>
        <p:spPr/>
        <p:txBody>
          <a:bodyPr>
            <a:normAutofit/>
          </a:bodyPr>
          <a:lstStyle/>
          <a:p>
            <a:pPr eaLnBrk="1" fontAlgn="auto" hangingPunct="1">
              <a:spcAft>
                <a:spcPts val="0"/>
              </a:spcAft>
              <a:defRPr/>
            </a:pPr>
            <a:r>
              <a:t>7. Bubble Chart</a:t>
            </a:r>
          </a:p>
        </p:txBody>
      </p:sp>
      <p:sp>
        <p:nvSpPr>
          <p:cNvPr id="101380" name="Larger bubbles represent higher values.…">
            <a:extLst>
              <a:ext uri="{FF2B5EF4-FFF2-40B4-BE49-F238E27FC236}">
                <a16:creationId xmlns:a16="http://schemas.microsoft.com/office/drawing/2014/main" id="{4A154748-167D-FA08-76A2-B249403CCCA9}"/>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Larger bubbles represent higher values.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Ideal for showing data points with varying significance.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Often used in market analysis and business applications.</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Different Types of Charts">
            <a:extLst>
              <a:ext uri="{FF2B5EF4-FFF2-40B4-BE49-F238E27FC236}">
                <a16:creationId xmlns:a16="http://schemas.microsoft.com/office/drawing/2014/main" id="{0CD84B7B-A3C4-2191-3022-174558AFA8B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50" name="8. Radar Chart">
            <a:extLst>
              <a:ext uri="{FF2B5EF4-FFF2-40B4-BE49-F238E27FC236}">
                <a16:creationId xmlns:a16="http://schemas.microsoft.com/office/drawing/2014/main" id="{30C2617D-5F74-F8BF-5DA3-476B5E2C2C5F}"/>
              </a:ext>
            </a:extLst>
          </p:cNvPr>
          <p:cNvSpPr txBox="1">
            <a:spLocks noGrp="1"/>
          </p:cNvSpPr>
          <p:nvPr>
            <p:ph type="body" sz="quarter" idx="21"/>
          </p:nvPr>
        </p:nvSpPr>
        <p:spPr/>
        <p:txBody>
          <a:bodyPr>
            <a:normAutofit/>
          </a:bodyPr>
          <a:lstStyle/>
          <a:p>
            <a:pPr eaLnBrk="1" fontAlgn="auto" hangingPunct="1">
              <a:spcAft>
                <a:spcPts val="0"/>
              </a:spcAft>
              <a:defRPr/>
            </a:pPr>
            <a:r>
              <a:t>8. Radar Chart</a:t>
            </a:r>
          </a:p>
        </p:txBody>
      </p:sp>
      <p:sp>
        <p:nvSpPr>
          <p:cNvPr id="102404" name="Description: Compares multivariate data in a circular graph.…">
            <a:extLst>
              <a:ext uri="{FF2B5EF4-FFF2-40B4-BE49-F238E27FC236}">
                <a16:creationId xmlns:a16="http://schemas.microsoft.com/office/drawing/2014/main" id="{9920C7F3-1429-182E-CBC4-B6C75DBE063F}"/>
              </a:ext>
            </a:extLst>
          </p:cNvPr>
          <p:cNvSpPr txBox="1">
            <a:spLocks noGrp="1" noChangeArrowheads="1"/>
          </p:cNvSpPr>
          <p:nvPr>
            <p:ph type="body" idx="1"/>
          </p:nvPr>
        </p:nvSpPr>
        <p:spPr/>
        <p:txBody>
          <a:bodyPr/>
          <a:lstStyle/>
          <a:p>
            <a:pPr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Description:</a:t>
            </a:r>
            <a:r>
              <a:rPr lang="en-US" altLang="en-US">
                <a:latin typeface="Graphik-Light" panose="020B0503030202060203" pitchFamily="34" charset="77"/>
                <a:ea typeface="Graphik-Light" panose="020B0503030202060203" pitchFamily="34" charset="77"/>
                <a:cs typeface="Graphik-Light" panose="020B0503030202060203" pitchFamily="34" charset="77"/>
              </a:rPr>
              <a:t> Compares multivariate data in a circular graph.</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Displays data on axes that radiate from a central point.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Ideal for comparing multiple variables at once.</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Different Types of Charts">
            <a:extLst>
              <a:ext uri="{FF2B5EF4-FFF2-40B4-BE49-F238E27FC236}">
                <a16:creationId xmlns:a16="http://schemas.microsoft.com/office/drawing/2014/main" id="{F6DC81FA-E537-A28A-C632-1510D48B3A42}"/>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54" name="8. Radar Chart">
            <a:extLst>
              <a:ext uri="{FF2B5EF4-FFF2-40B4-BE49-F238E27FC236}">
                <a16:creationId xmlns:a16="http://schemas.microsoft.com/office/drawing/2014/main" id="{3072F236-822C-90CA-5A2F-ABC8261EB99F}"/>
              </a:ext>
            </a:extLst>
          </p:cNvPr>
          <p:cNvSpPr txBox="1">
            <a:spLocks noGrp="1"/>
          </p:cNvSpPr>
          <p:nvPr>
            <p:ph type="body" sz="quarter" idx="21"/>
          </p:nvPr>
        </p:nvSpPr>
        <p:spPr/>
        <p:txBody>
          <a:bodyPr>
            <a:normAutofit/>
          </a:bodyPr>
          <a:lstStyle/>
          <a:p>
            <a:pPr eaLnBrk="1" fontAlgn="auto" hangingPunct="1">
              <a:spcAft>
                <a:spcPts val="0"/>
              </a:spcAft>
              <a:defRPr/>
            </a:pPr>
            <a:r>
              <a:t>8. Radar Chart</a:t>
            </a:r>
          </a:p>
        </p:txBody>
      </p:sp>
      <p:sp>
        <p:nvSpPr>
          <p:cNvPr id="103428" name="Each axis represents a different variable.…">
            <a:extLst>
              <a:ext uri="{FF2B5EF4-FFF2-40B4-BE49-F238E27FC236}">
                <a16:creationId xmlns:a16="http://schemas.microsoft.com/office/drawing/2014/main" id="{CB71E937-B0DD-1230-36EE-D123E171D6CA}"/>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Each axis represents a different variable.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Points are connected to form a polygon, helping visualize strengths and weaknesses.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Useful in performance analysis and product comparison.</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Different Types of Charts">
            <a:extLst>
              <a:ext uri="{FF2B5EF4-FFF2-40B4-BE49-F238E27FC236}">
                <a16:creationId xmlns:a16="http://schemas.microsoft.com/office/drawing/2014/main" id="{2687966F-5935-BD47-2973-229115646E1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58" name="9. Gantt Chart">
            <a:extLst>
              <a:ext uri="{FF2B5EF4-FFF2-40B4-BE49-F238E27FC236}">
                <a16:creationId xmlns:a16="http://schemas.microsoft.com/office/drawing/2014/main" id="{55424C55-B73A-D00F-76D0-E5BB6908A0C3}"/>
              </a:ext>
            </a:extLst>
          </p:cNvPr>
          <p:cNvSpPr txBox="1">
            <a:spLocks noGrp="1"/>
          </p:cNvSpPr>
          <p:nvPr>
            <p:ph type="body" sz="quarter" idx="21"/>
          </p:nvPr>
        </p:nvSpPr>
        <p:spPr/>
        <p:txBody>
          <a:bodyPr>
            <a:normAutofit/>
          </a:bodyPr>
          <a:lstStyle/>
          <a:p>
            <a:pPr eaLnBrk="1" fontAlgn="auto" hangingPunct="1">
              <a:spcAft>
                <a:spcPts val="0"/>
              </a:spcAft>
              <a:defRPr/>
            </a:pPr>
            <a:r>
              <a:t>9. Gantt Chart</a:t>
            </a:r>
          </a:p>
        </p:txBody>
      </p:sp>
      <p:sp>
        <p:nvSpPr>
          <p:cNvPr id="559" name="Description: Visualizes project timelines.…">
            <a:extLst>
              <a:ext uri="{FF2B5EF4-FFF2-40B4-BE49-F238E27FC236}">
                <a16:creationId xmlns:a16="http://schemas.microsoft.com/office/drawing/2014/main" id="{343C1873-9DA8-85F6-968A-8F72D0AAAAC0}"/>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Visualizes project timelines.</a:t>
            </a:r>
          </a:p>
          <a:p>
            <a:pPr marL="1198033" indent="-1058333" defTabSz="2438338" eaLnBrk="1" fontAlgn="auto" hangingPunct="1">
              <a:spcAft>
                <a:spcPts val="0"/>
              </a:spcAft>
              <a:buFont typeface="Times Roman"/>
              <a:buChar char="•"/>
              <a:defRPr/>
            </a:pPr>
            <a:r>
              <a:rPr>
                <a:sym typeface="Graphik Light"/>
              </a:rPr>
              <a:t>Represents tasks along a timeline.</a:t>
            </a:r>
          </a:p>
          <a:p>
            <a:pPr marL="1198033" indent="-1058333" defTabSz="2438338" eaLnBrk="1" fontAlgn="auto" hangingPunct="1">
              <a:spcAft>
                <a:spcPts val="0"/>
              </a:spcAft>
              <a:buFont typeface="Times Roman"/>
              <a:buChar char="•"/>
              <a:defRPr/>
            </a:pPr>
            <a:r>
              <a:rPr>
                <a:sym typeface="Graphik Light"/>
              </a:rPr>
              <a:t>Each task is shown as a horizontal bar, with its length proportional to the duration.</a:t>
            </a:r>
          </a:p>
          <a:p>
            <a:pPr marL="1198033" indent="-1058333" defTabSz="2438338" eaLnBrk="1" fontAlgn="auto" hangingPunct="1">
              <a:spcAft>
                <a:spcPts val="0"/>
              </a:spcAft>
              <a:buFont typeface="Times Roman"/>
              <a:buChar char="•"/>
              <a:defRPr/>
            </a:pPr>
            <a:r>
              <a:rPr>
                <a:sym typeface="Graphik Light"/>
              </a:rPr>
              <a:t>Useful for managing project schedules.</a:t>
            </a:r>
          </a:p>
          <a:p>
            <a:pPr marL="1198033" indent="-1058333" defTabSz="2438338" eaLnBrk="1" fontAlgn="auto" hangingPunct="1">
              <a:spcAft>
                <a:spcPts val="0"/>
              </a:spcAft>
              <a:buFont typeface="Times Roman"/>
              <a:buChar char="•"/>
              <a:defRPr/>
            </a:pPr>
            <a:r>
              <a:rPr>
                <a:sym typeface="Graphik Light"/>
              </a:rPr>
              <a:t>Helps track progress and dependencies between tasks.</a:t>
            </a:r>
          </a:p>
          <a:p>
            <a:pPr marL="1198033" indent="-1058333" defTabSz="2438338" eaLnBrk="1" fontAlgn="auto" hangingPunct="1">
              <a:spcAft>
                <a:spcPts val="0"/>
              </a:spcAft>
              <a:buFont typeface="Times Roman"/>
              <a:buChar char="•"/>
              <a:defRPr/>
            </a:pPr>
            <a:r>
              <a:rPr>
                <a:sym typeface="Graphik Light"/>
              </a:rPr>
              <a:t>Commonly used in project management.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63C99-75E9-5D1C-AE70-B97F6DB59BB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D49A71-0DE7-6286-E7BD-BD2E55DA5051}"/>
              </a:ext>
            </a:extLst>
          </p:cNvPr>
          <p:cNvSpPr txBox="1"/>
          <p:nvPr/>
        </p:nvSpPr>
        <p:spPr>
          <a:xfrm>
            <a:off x="4951730" y="1676400"/>
            <a:ext cx="14480540" cy="1387559"/>
          </a:xfrm>
          <a:prstGeom prst="rect">
            <a:avLst/>
          </a:prstGeom>
        </p:spPr>
        <p:txBody>
          <a:bodyPr vert="horz" wrap="square" lIns="0" tIns="33020" rIns="0" bIns="0" rtlCol="0">
            <a:spAutoFit/>
          </a:bodyPr>
          <a:lstStyle/>
          <a:p>
            <a:pPr marL="25400">
              <a:spcBef>
                <a:spcPts val="260"/>
              </a:spcBef>
            </a:pPr>
            <a:r>
              <a:rPr lang="en-IN" sz="8800" spc="-30">
                <a:latin typeface="Calibri Light"/>
                <a:cs typeface="Calibri Light"/>
              </a:rPr>
              <a:t>Characteristics</a:t>
            </a:r>
            <a:r>
              <a:rPr lang="en-IN" sz="8800" spc="-50">
                <a:latin typeface="Calibri Light"/>
                <a:cs typeface="Calibri Light"/>
              </a:rPr>
              <a:t> </a:t>
            </a:r>
            <a:r>
              <a:rPr lang="en-IN" sz="8800" spc="30">
                <a:latin typeface="Calibri Light"/>
                <a:cs typeface="Calibri Light"/>
              </a:rPr>
              <a:t>of</a:t>
            </a:r>
            <a:r>
              <a:rPr lang="en-IN" sz="8800" spc="-10">
                <a:latin typeface="Calibri Light"/>
                <a:cs typeface="Calibri Light"/>
              </a:rPr>
              <a:t> </a:t>
            </a:r>
            <a:r>
              <a:rPr lang="en-IN" sz="8800" spc="10">
                <a:latin typeface="Calibri Light"/>
                <a:cs typeface="Calibri Light"/>
              </a:rPr>
              <a:t>Google</a:t>
            </a:r>
            <a:r>
              <a:rPr lang="en-IN" sz="8800" spc="-80">
                <a:latin typeface="Calibri Light"/>
                <a:cs typeface="Calibri Light"/>
              </a:rPr>
              <a:t> </a:t>
            </a:r>
            <a:r>
              <a:rPr lang="en-IN" sz="8800" spc="-10">
                <a:latin typeface="Calibri Light"/>
                <a:cs typeface="Calibri Light"/>
              </a:rPr>
              <a:t>Sheets</a:t>
            </a:r>
            <a:endParaRPr lang="en-IN" sz="8800" dirty="0">
              <a:latin typeface="Calibri Light"/>
              <a:cs typeface="Calibri Light"/>
            </a:endParaRPr>
          </a:p>
        </p:txBody>
      </p:sp>
      <p:sp>
        <p:nvSpPr>
          <p:cNvPr id="4" name="TextBox 3">
            <a:extLst>
              <a:ext uri="{FF2B5EF4-FFF2-40B4-BE49-F238E27FC236}">
                <a16:creationId xmlns:a16="http://schemas.microsoft.com/office/drawing/2014/main" id="{8053D8CA-BFFA-75AC-E764-2F5CD98F7D53}"/>
              </a:ext>
            </a:extLst>
          </p:cNvPr>
          <p:cNvSpPr txBox="1"/>
          <p:nvPr/>
        </p:nvSpPr>
        <p:spPr>
          <a:xfrm>
            <a:off x="1034512" y="3931054"/>
            <a:ext cx="22639916" cy="2862322"/>
          </a:xfrm>
          <a:prstGeom prst="rect">
            <a:avLst/>
          </a:prstGeom>
          <a:noFill/>
        </p:spPr>
        <p:txBody>
          <a:bodyPr wrap="none" rtlCol="0">
            <a:spAutoFit/>
          </a:bodyPr>
          <a:lstStyle/>
          <a:p>
            <a:r>
              <a:rPr lang="en-IN" sz="3600" b="1"/>
              <a:t>Cloud-Based</a:t>
            </a:r>
          </a:p>
          <a:p>
            <a:pPr>
              <a:buFont typeface="Arial" panose="020B0604020202020204" pitchFamily="34" charset="0"/>
              <a:buChar char="•"/>
            </a:pPr>
            <a:r>
              <a:rPr lang="en-IN" sz="3600"/>
              <a:t>Google Sheets operates entirely in the cloud, eliminating the need for local installations.</a:t>
            </a:r>
          </a:p>
          <a:p>
            <a:pPr>
              <a:buFont typeface="Arial" panose="020B0604020202020204" pitchFamily="34" charset="0"/>
              <a:buChar char="•"/>
            </a:pPr>
            <a:r>
              <a:rPr lang="en-IN" sz="3600"/>
              <a:t>All data is stored on Google Drive, making it accessible from any device.</a:t>
            </a:r>
          </a:p>
          <a:p>
            <a:pPr>
              <a:buFont typeface="Arial" panose="020B0604020202020204" pitchFamily="34" charset="0"/>
              <a:buChar char="•"/>
            </a:pPr>
            <a:r>
              <a:rPr lang="en-IN" sz="3600"/>
              <a:t>Updates are automatic, so users always work with the latest features without manual downloads or installations.</a:t>
            </a:r>
          </a:p>
          <a:p>
            <a:endParaRPr lang="en-US" sz="3600" dirty="0"/>
          </a:p>
        </p:txBody>
      </p:sp>
      <p:sp>
        <p:nvSpPr>
          <p:cNvPr id="6" name="TextBox 5">
            <a:extLst>
              <a:ext uri="{FF2B5EF4-FFF2-40B4-BE49-F238E27FC236}">
                <a16:creationId xmlns:a16="http://schemas.microsoft.com/office/drawing/2014/main" id="{B1749F82-27E7-1E18-7093-8ABB131022AE}"/>
              </a:ext>
            </a:extLst>
          </p:cNvPr>
          <p:cNvSpPr txBox="1"/>
          <p:nvPr/>
        </p:nvSpPr>
        <p:spPr>
          <a:xfrm>
            <a:off x="1062222" y="9601200"/>
            <a:ext cx="28207850" cy="2862322"/>
          </a:xfrm>
          <a:prstGeom prst="rect">
            <a:avLst/>
          </a:prstGeom>
          <a:noFill/>
        </p:spPr>
        <p:txBody>
          <a:bodyPr wrap="none" rtlCol="0">
            <a:spAutoFit/>
          </a:bodyPr>
          <a:lstStyle/>
          <a:p>
            <a:r>
              <a:rPr lang="en-IN" sz="3600" b="1"/>
              <a:t>Formula Support</a:t>
            </a:r>
          </a:p>
          <a:p>
            <a:pPr>
              <a:buFont typeface="Arial" panose="020B0604020202020204" pitchFamily="34" charset="0"/>
              <a:buChar char="•"/>
            </a:pPr>
            <a:r>
              <a:rPr lang="en-IN" sz="3600"/>
              <a:t>Provides a vast library of formulas, including mathematical (SUM, AVERAGE), logical (IF, AND), and text manipulation (CONCATENATE, SPLIT).</a:t>
            </a:r>
          </a:p>
          <a:p>
            <a:pPr>
              <a:buFont typeface="Arial" panose="020B0604020202020204" pitchFamily="34" charset="0"/>
              <a:buChar char="•"/>
            </a:pPr>
            <a:r>
              <a:rPr lang="en-IN" sz="3600"/>
              <a:t>Advanced functions like QUERY and ARRAYFORMULA allow users to handle complex data processing.</a:t>
            </a:r>
          </a:p>
          <a:p>
            <a:pPr>
              <a:buFont typeface="Arial" panose="020B0604020202020204" pitchFamily="34" charset="0"/>
              <a:buChar char="•"/>
            </a:pPr>
            <a:r>
              <a:rPr lang="en-IN" sz="3600"/>
              <a:t>Supports conditional formatting based on formulas to highlight specific data automatically.</a:t>
            </a:r>
          </a:p>
          <a:p>
            <a:endParaRPr lang="en-US" sz="3600" dirty="0"/>
          </a:p>
        </p:txBody>
      </p:sp>
      <p:graphicFrame>
        <p:nvGraphicFramePr>
          <p:cNvPr id="8" name="TextBox 4">
            <a:extLst>
              <a:ext uri="{FF2B5EF4-FFF2-40B4-BE49-F238E27FC236}">
                <a16:creationId xmlns:a16="http://schemas.microsoft.com/office/drawing/2014/main" id="{625EB9CA-11C8-EDA5-EB47-692ADF58BD8B}"/>
              </a:ext>
            </a:extLst>
          </p:cNvPr>
          <p:cNvGraphicFramePr/>
          <p:nvPr/>
        </p:nvGraphicFramePr>
        <p:xfrm>
          <a:off x="1034513" y="6885710"/>
          <a:ext cx="23294070" cy="295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4506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Different Types of Charts">
            <a:extLst>
              <a:ext uri="{FF2B5EF4-FFF2-40B4-BE49-F238E27FC236}">
                <a16:creationId xmlns:a16="http://schemas.microsoft.com/office/drawing/2014/main" id="{D654C6AB-A0AB-C3F4-2A82-DEBE5E11738B}"/>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Charts</a:t>
            </a:r>
          </a:p>
        </p:txBody>
      </p:sp>
      <p:sp>
        <p:nvSpPr>
          <p:cNvPr id="562" name="10. Heatmap">
            <a:extLst>
              <a:ext uri="{FF2B5EF4-FFF2-40B4-BE49-F238E27FC236}">
                <a16:creationId xmlns:a16="http://schemas.microsoft.com/office/drawing/2014/main" id="{21739806-08D7-83C7-F7C2-22CF1D2EC1C6}"/>
              </a:ext>
            </a:extLst>
          </p:cNvPr>
          <p:cNvSpPr txBox="1">
            <a:spLocks noGrp="1"/>
          </p:cNvSpPr>
          <p:nvPr>
            <p:ph type="body" sz="quarter" idx="21"/>
          </p:nvPr>
        </p:nvSpPr>
        <p:spPr/>
        <p:txBody>
          <a:bodyPr>
            <a:normAutofit/>
          </a:bodyPr>
          <a:lstStyle/>
          <a:p>
            <a:pPr eaLnBrk="1" fontAlgn="auto" hangingPunct="1">
              <a:spcAft>
                <a:spcPts val="0"/>
              </a:spcAft>
              <a:defRPr/>
            </a:pPr>
            <a:r>
              <a:t>10. Heatmap</a:t>
            </a:r>
          </a:p>
        </p:txBody>
      </p:sp>
      <p:sp>
        <p:nvSpPr>
          <p:cNvPr id="563" name="Description: Shows data values using color coding.…">
            <a:extLst>
              <a:ext uri="{FF2B5EF4-FFF2-40B4-BE49-F238E27FC236}">
                <a16:creationId xmlns:a16="http://schemas.microsoft.com/office/drawing/2014/main" id="{6120C537-D993-8A68-A185-4D0F1988C544}"/>
              </a:ext>
            </a:extLst>
          </p:cNvPr>
          <p:cNvSpPr txBox="1">
            <a:spLocks noGrp="1"/>
          </p:cNvSpPr>
          <p:nvPr>
            <p:ph type="body" idx="1"/>
          </p:nvPr>
        </p:nvSpPr>
        <p:spPr/>
        <p:txBody>
          <a:bodyPr>
            <a:normAutofit/>
          </a:bodyPr>
          <a:lstStyle/>
          <a:p>
            <a:pPr marL="0" indent="0" defTabSz="2438338" eaLnBrk="1" fontAlgn="auto" hangingPunct="1">
              <a:spcAft>
                <a:spcPts val="0"/>
              </a:spcAft>
              <a:buSzTx/>
              <a:buFontTx/>
              <a:buNone/>
              <a:defRPr/>
            </a:pPr>
            <a:r>
              <a:rPr b="1">
                <a:latin typeface="Graphik"/>
                <a:ea typeface="Graphik"/>
                <a:cs typeface="Graphik"/>
                <a:sym typeface="Graphik"/>
              </a:rPr>
              <a:t>Description:</a:t>
            </a:r>
            <a:r>
              <a:rPr>
                <a:sym typeface="Graphik Light"/>
              </a:rPr>
              <a:t> Shows data values using color coding.</a:t>
            </a:r>
          </a:p>
          <a:p>
            <a:pPr marL="1198033" indent="-1058333" defTabSz="2438338" eaLnBrk="1" fontAlgn="auto" hangingPunct="1">
              <a:spcAft>
                <a:spcPts val="0"/>
              </a:spcAft>
              <a:buFont typeface="Times Roman"/>
              <a:buChar char="•"/>
              <a:defRPr/>
            </a:pPr>
            <a:r>
              <a:rPr>
                <a:sym typeface="Graphik Light"/>
              </a:rPr>
              <a:t>Uses color to represent values in a matrix format.</a:t>
            </a:r>
          </a:p>
          <a:p>
            <a:pPr marL="1198033" indent="-1058333" defTabSz="2438338" eaLnBrk="1" fontAlgn="auto" hangingPunct="1">
              <a:spcAft>
                <a:spcPts val="0"/>
              </a:spcAft>
              <a:buFont typeface="Times Roman"/>
              <a:buChar char="•"/>
              <a:defRPr/>
            </a:pPr>
            <a:r>
              <a:rPr>
                <a:sym typeface="Graphik Light"/>
              </a:rPr>
              <a:t>Ideal for showing intensity or frequency.</a:t>
            </a:r>
          </a:p>
          <a:p>
            <a:pPr marL="1198033" indent="-1058333" defTabSz="2438338" eaLnBrk="1" fontAlgn="auto" hangingPunct="1">
              <a:spcAft>
                <a:spcPts val="0"/>
              </a:spcAft>
              <a:buFont typeface="Times Roman"/>
              <a:buChar char="•"/>
              <a:defRPr/>
            </a:pPr>
            <a:r>
              <a:rPr>
                <a:sym typeface="Graphik Light"/>
              </a:rPr>
              <a:t>Colors provide an intuitive way to interpret data.</a:t>
            </a:r>
          </a:p>
          <a:p>
            <a:pPr marL="1198033" indent="-1058333" defTabSz="2438338" eaLnBrk="1" fontAlgn="auto" hangingPunct="1">
              <a:spcAft>
                <a:spcPts val="0"/>
              </a:spcAft>
              <a:buFont typeface="Times Roman"/>
              <a:buChar char="•"/>
              <a:defRPr/>
            </a:pPr>
            <a:r>
              <a:rPr>
                <a:sym typeface="Graphik Light"/>
              </a:rPr>
              <a:t>Often used in website analytics or geographical data visualization.</a:t>
            </a:r>
          </a:p>
          <a:p>
            <a:pPr marL="1198033" indent="-1058333" defTabSz="2438338" eaLnBrk="1" fontAlgn="auto" hangingPunct="1">
              <a:spcAft>
                <a:spcPts val="0"/>
              </a:spcAft>
              <a:buFont typeface="Times Roman"/>
              <a:buChar char="•"/>
              <a:defRPr/>
            </a:pPr>
            <a:r>
              <a:rPr>
                <a:sym typeface="Graphik Light"/>
              </a:rPr>
              <a:t>Best for visualizing large datasets with multiple variables.</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Difference Between Graph and Line">
            <a:extLst>
              <a:ext uri="{FF2B5EF4-FFF2-40B4-BE49-F238E27FC236}">
                <a16:creationId xmlns:a16="http://schemas.microsoft.com/office/drawing/2014/main" id="{63AB5806-8D3D-3F40-B952-A17E3345AA5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Difference Between Graph and Line</a:t>
            </a:r>
          </a:p>
        </p:txBody>
      </p:sp>
      <p:sp>
        <p:nvSpPr>
          <p:cNvPr id="566" name="Graph vs. Line Chart">
            <a:extLst>
              <a:ext uri="{FF2B5EF4-FFF2-40B4-BE49-F238E27FC236}">
                <a16:creationId xmlns:a16="http://schemas.microsoft.com/office/drawing/2014/main" id="{87FB9B97-0097-1140-729B-BD77AD7C97E9}"/>
              </a:ext>
            </a:extLst>
          </p:cNvPr>
          <p:cNvSpPr txBox="1">
            <a:spLocks noGrp="1"/>
          </p:cNvSpPr>
          <p:nvPr>
            <p:ph type="body" sz="quarter" idx="21"/>
          </p:nvPr>
        </p:nvSpPr>
        <p:spPr/>
        <p:txBody>
          <a:bodyPr>
            <a:normAutofit/>
          </a:bodyPr>
          <a:lstStyle/>
          <a:p>
            <a:pPr eaLnBrk="1" fontAlgn="auto" hangingPunct="1">
              <a:spcAft>
                <a:spcPts val="0"/>
              </a:spcAft>
              <a:defRPr/>
            </a:pPr>
            <a:r>
              <a:t>Graph vs. Line Chart</a:t>
            </a:r>
          </a:p>
        </p:txBody>
      </p:sp>
      <p:sp>
        <p:nvSpPr>
          <p:cNvPr id="106500" name="Graph: General term for visual representations of data.…">
            <a:extLst>
              <a:ext uri="{FF2B5EF4-FFF2-40B4-BE49-F238E27FC236}">
                <a16:creationId xmlns:a16="http://schemas.microsoft.com/office/drawing/2014/main" id="{D678945D-51C9-4BD8-4E68-AB08B768D568}"/>
              </a:ext>
            </a:extLst>
          </p:cNvPr>
          <p:cNvSpPr txBox="1">
            <a:spLocks noGrp="1" noChangeArrowheads="1"/>
          </p:cNvSpPr>
          <p:nvPr>
            <p:ph type="body" idx="1"/>
          </p:nvPr>
        </p:nvSpPr>
        <p:spPr/>
        <p:txBody>
          <a:bodyPr/>
          <a:lstStyle/>
          <a:p>
            <a:pPr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Graph</a:t>
            </a:r>
            <a:r>
              <a:rPr lang="en-US" altLang="en-US">
                <a:latin typeface="Graphik-Light" panose="020B0503030202060203" pitchFamily="34" charset="77"/>
                <a:ea typeface="Graphik-Light" panose="020B0503030202060203" pitchFamily="34" charset="77"/>
                <a:cs typeface="Graphik-Light" panose="020B0503030202060203" pitchFamily="34" charset="77"/>
              </a:rPr>
              <a:t>: General term for visual representations of data.</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Can represent various types of data (bar, pie, etc.).</a:t>
            </a:r>
          </a:p>
          <a:p>
            <a:pPr eaLnBrk="1" hangingPunct="1"/>
            <a:r>
              <a:rPr lang="en-US" altLang="en-US" b="1">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Line Chart</a:t>
            </a:r>
            <a:r>
              <a:rPr lang="en-US" altLang="en-US">
                <a:latin typeface="Graphik-Light" panose="020B0503030202060203" pitchFamily="34" charset="77"/>
                <a:ea typeface="Graphik-Light" panose="020B0503030202060203" pitchFamily="34" charset="77"/>
                <a:cs typeface="Graphik-Light" panose="020B0503030202060203" pitchFamily="34" charset="77"/>
              </a:rPr>
              <a:t>: A specific type of graph showing trends over time.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Uses points connected by lines to represent data changes.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More suited for continuous data analysis..</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Difference Between Graph and Line">
            <a:extLst>
              <a:ext uri="{FF2B5EF4-FFF2-40B4-BE49-F238E27FC236}">
                <a16:creationId xmlns:a16="http://schemas.microsoft.com/office/drawing/2014/main" id="{CA1EE8E7-95AE-9F8F-67D3-9B92222F07C3}"/>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Difference Between Graph and Line</a:t>
            </a:r>
          </a:p>
        </p:txBody>
      </p:sp>
      <p:sp>
        <p:nvSpPr>
          <p:cNvPr id="570" name="Graph vs. Line Chart">
            <a:extLst>
              <a:ext uri="{FF2B5EF4-FFF2-40B4-BE49-F238E27FC236}">
                <a16:creationId xmlns:a16="http://schemas.microsoft.com/office/drawing/2014/main" id="{6FDCFC65-26E9-7171-D9B3-4F8E91B14884}"/>
              </a:ext>
            </a:extLst>
          </p:cNvPr>
          <p:cNvSpPr txBox="1">
            <a:spLocks noGrp="1"/>
          </p:cNvSpPr>
          <p:nvPr>
            <p:ph type="body" sz="quarter" idx="21"/>
          </p:nvPr>
        </p:nvSpPr>
        <p:spPr/>
        <p:txBody>
          <a:bodyPr>
            <a:normAutofit/>
          </a:bodyPr>
          <a:lstStyle/>
          <a:p>
            <a:pPr eaLnBrk="1" fontAlgn="auto" hangingPunct="1">
              <a:spcAft>
                <a:spcPts val="0"/>
              </a:spcAft>
              <a:defRPr/>
            </a:pPr>
            <a:r>
              <a:t>Graph vs. Line Chart</a:t>
            </a:r>
          </a:p>
        </p:txBody>
      </p:sp>
      <p:sp>
        <p:nvSpPr>
          <p:cNvPr id="107524" name="Line charts show the relationship between two variables.…">
            <a:extLst>
              <a:ext uri="{FF2B5EF4-FFF2-40B4-BE49-F238E27FC236}">
                <a16:creationId xmlns:a16="http://schemas.microsoft.com/office/drawing/2014/main" id="{F0590D1D-9976-81C4-A8C4-044D8DD8334B}"/>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Line charts show the relationship between two variables.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Graphs can represent multiple data series or types.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Line charts emphasize patterns in data over intervals.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Graphs are more versatile and can include multiple axes.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Line charts focus on smooth trends in data</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haracteristics of Google Sheets">
            <a:extLst>
              <a:ext uri="{FF2B5EF4-FFF2-40B4-BE49-F238E27FC236}">
                <a16:creationId xmlns:a16="http://schemas.microsoft.com/office/drawing/2014/main" id="{F9F77BB3-5E1D-7BD8-4F6D-DAE5207B3A15}"/>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74" name="Accessibility and Cloud-Based Nature">
            <a:extLst>
              <a:ext uri="{FF2B5EF4-FFF2-40B4-BE49-F238E27FC236}">
                <a16:creationId xmlns:a16="http://schemas.microsoft.com/office/drawing/2014/main" id="{031AC6B8-1AEE-68F7-2A3C-B09E9112027A}"/>
              </a:ext>
            </a:extLst>
          </p:cNvPr>
          <p:cNvSpPr txBox="1">
            <a:spLocks noGrp="1"/>
          </p:cNvSpPr>
          <p:nvPr>
            <p:ph type="body" sz="quarter" idx="21"/>
          </p:nvPr>
        </p:nvSpPr>
        <p:spPr/>
        <p:txBody>
          <a:bodyPr>
            <a:normAutofit/>
          </a:bodyPr>
          <a:lstStyle/>
          <a:p>
            <a:pPr eaLnBrk="1" fontAlgn="auto" hangingPunct="1">
              <a:spcAft>
                <a:spcPts val="0"/>
              </a:spcAft>
              <a:defRPr/>
            </a:pPr>
            <a:r>
              <a:t>Accessibility and Cloud-Based Nature</a:t>
            </a:r>
          </a:p>
        </p:txBody>
      </p:sp>
      <p:sp>
        <p:nvSpPr>
          <p:cNvPr id="108548" name="Google Sheets is cloud-based, accessible anywhere with an internet connection.…">
            <a:extLst>
              <a:ext uri="{FF2B5EF4-FFF2-40B4-BE49-F238E27FC236}">
                <a16:creationId xmlns:a16="http://schemas.microsoft.com/office/drawing/2014/main" id="{B7178479-5688-A934-DDB1-2CF66274DE68}"/>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 Sheets is cloud-based, accessible anywhere with an internet connection.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installation required; just a Google account.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All data saved in Google Drive.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Real-time synchronization across devices.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Offline mode available via mobile apps.</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haracteristics of Google Sheets">
            <a:extLst>
              <a:ext uri="{FF2B5EF4-FFF2-40B4-BE49-F238E27FC236}">
                <a16:creationId xmlns:a16="http://schemas.microsoft.com/office/drawing/2014/main" id="{377981C8-348A-2390-0118-4FCE376E215D}"/>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78" name="Accessibility and Cloud-Based Nature">
            <a:extLst>
              <a:ext uri="{FF2B5EF4-FFF2-40B4-BE49-F238E27FC236}">
                <a16:creationId xmlns:a16="http://schemas.microsoft.com/office/drawing/2014/main" id="{3F7F2443-AAB4-00EB-1343-5C89465A670B}"/>
              </a:ext>
            </a:extLst>
          </p:cNvPr>
          <p:cNvSpPr txBox="1">
            <a:spLocks noGrp="1"/>
          </p:cNvSpPr>
          <p:nvPr>
            <p:ph type="body" sz="quarter" idx="21"/>
          </p:nvPr>
        </p:nvSpPr>
        <p:spPr/>
        <p:txBody>
          <a:bodyPr>
            <a:normAutofit/>
          </a:bodyPr>
          <a:lstStyle/>
          <a:p>
            <a:pPr eaLnBrk="1" fontAlgn="auto" hangingPunct="1">
              <a:spcAft>
                <a:spcPts val="0"/>
              </a:spcAft>
              <a:defRPr/>
            </a:pPr>
            <a:r>
              <a:t>Accessibility and Cloud-Based Nature</a:t>
            </a:r>
          </a:p>
        </p:txBody>
      </p:sp>
      <p:sp>
        <p:nvSpPr>
          <p:cNvPr id="109572" name="Cross-platform compatibility (Windows, macOS, mobile).…">
            <a:extLst>
              <a:ext uri="{FF2B5EF4-FFF2-40B4-BE49-F238E27FC236}">
                <a16:creationId xmlns:a16="http://schemas.microsoft.com/office/drawing/2014/main" id="{8A5E365F-F944-6786-305B-CA8DB6E08CD0}"/>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Cross-platform compatibility (Windows, macOS, mobile).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Automatic updates without user intervention.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need for manual backups.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Secure and encrypted data storage.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Access data from any browser or device.</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haracteristics of Google Sheets">
            <a:extLst>
              <a:ext uri="{FF2B5EF4-FFF2-40B4-BE49-F238E27FC236}">
                <a16:creationId xmlns:a16="http://schemas.microsoft.com/office/drawing/2014/main" id="{495C6DC6-D637-E455-A2B3-F502D6666C31}"/>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82" name="Collaboration and Sharing Features">
            <a:extLst>
              <a:ext uri="{FF2B5EF4-FFF2-40B4-BE49-F238E27FC236}">
                <a16:creationId xmlns:a16="http://schemas.microsoft.com/office/drawing/2014/main" id="{3CAF1237-815F-C714-BAD0-04445435E942}"/>
              </a:ext>
            </a:extLst>
          </p:cNvPr>
          <p:cNvSpPr txBox="1">
            <a:spLocks noGrp="1"/>
          </p:cNvSpPr>
          <p:nvPr>
            <p:ph type="body" sz="quarter" idx="21"/>
          </p:nvPr>
        </p:nvSpPr>
        <p:spPr/>
        <p:txBody>
          <a:bodyPr>
            <a:normAutofit/>
          </a:bodyPr>
          <a:lstStyle/>
          <a:p>
            <a:pPr eaLnBrk="1" fontAlgn="auto" hangingPunct="1">
              <a:spcAft>
                <a:spcPts val="0"/>
              </a:spcAft>
              <a:defRPr/>
            </a:pPr>
            <a:r>
              <a:t>Collaboration and Sharing Features</a:t>
            </a:r>
          </a:p>
        </p:txBody>
      </p:sp>
      <p:sp>
        <p:nvSpPr>
          <p:cNvPr id="110596" name="Share documents with individuals or groups.…">
            <a:extLst>
              <a:ext uri="{FF2B5EF4-FFF2-40B4-BE49-F238E27FC236}">
                <a16:creationId xmlns:a16="http://schemas.microsoft.com/office/drawing/2014/main" id="{49E2B0B5-FA95-916A-01AA-BA554C8CBAF7}"/>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Share documents with individuals or groups.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Assign specific roles: View, Comment, Edit.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Real-time collaborative editing and commenting.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Revision history for tracking changes.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Email notifications for changes made.</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Characteristics of Google Sheets">
            <a:extLst>
              <a:ext uri="{FF2B5EF4-FFF2-40B4-BE49-F238E27FC236}">
                <a16:creationId xmlns:a16="http://schemas.microsoft.com/office/drawing/2014/main" id="{819B9055-E8FB-78C2-E743-5CBEE1102E02}"/>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86" name="Collaboration and Sharing Features">
            <a:extLst>
              <a:ext uri="{FF2B5EF4-FFF2-40B4-BE49-F238E27FC236}">
                <a16:creationId xmlns:a16="http://schemas.microsoft.com/office/drawing/2014/main" id="{B430ABC8-6EFE-37C5-FE3F-A5F555D2FAD2}"/>
              </a:ext>
            </a:extLst>
          </p:cNvPr>
          <p:cNvSpPr txBox="1">
            <a:spLocks noGrp="1"/>
          </p:cNvSpPr>
          <p:nvPr>
            <p:ph type="body" sz="quarter" idx="21"/>
          </p:nvPr>
        </p:nvSpPr>
        <p:spPr/>
        <p:txBody>
          <a:bodyPr>
            <a:normAutofit/>
          </a:bodyPr>
          <a:lstStyle/>
          <a:p>
            <a:pPr eaLnBrk="1" fontAlgn="auto" hangingPunct="1">
              <a:spcAft>
                <a:spcPts val="0"/>
              </a:spcAft>
              <a:defRPr/>
            </a:pPr>
            <a:r>
              <a:t>Collaboration and Sharing Features</a:t>
            </a:r>
          </a:p>
        </p:txBody>
      </p:sp>
      <p:sp>
        <p:nvSpPr>
          <p:cNvPr id="111620" name="Easy sharing via links.…">
            <a:extLst>
              <a:ext uri="{FF2B5EF4-FFF2-40B4-BE49-F238E27FC236}">
                <a16:creationId xmlns:a16="http://schemas.microsoft.com/office/drawing/2014/main" id="{9032B5C3-2C78-DB8B-C597-A7D502312586}"/>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Easy sharing via links.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Allow others to suggest edits.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Commenting on cells for feedback.</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Integrates with Google Meet for team meetings.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Permissions can be set on file, sheet, or range level.</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Characteristics of Google Sheets">
            <a:extLst>
              <a:ext uri="{FF2B5EF4-FFF2-40B4-BE49-F238E27FC236}">
                <a16:creationId xmlns:a16="http://schemas.microsoft.com/office/drawing/2014/main" id="{F2298C87-2A41-D4C6-442E-304550EC6B8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90" name="Integration with Google Apps">
            <a:extLst>
              <a:ext uri="{FF2B5EF4-FFF2-40B4-BE49-F238E27FC236}">
                <a16:creationId xmlns:a16="http://schemas.microsoft.com/office/drawing/2014/main" id="{098CCA32-5929-ECA6-5C2F-F095AAD6F064}"/>
              </a:ext>
            </a:extLst>
          </p:cNvPr>
          <p:cNvSpPr txBox="1">
            <a:spLocks noGrp="1"/>
          </p:cNvSpPr>
          <p:nvPr>
            <p:ph type="body" sz="quarter" idx="21"/>
          </p:nvPr>
        </p:nvSpPr>
        <p:spPr/>
        <p:txBody>
          <a:bodyPr>
            <a:normAutofit/>
          </a:bodyPr>
          <a:lstStyle/>
          <a:p>
            <a:pPr eaLnBrk="1" fontAlgn="auto" hangingPunct="1">
              <a:spcAft>
                <a:spcPts val="0"/>
              </a:spcAft>
              <a:defRPr/>
            </a:pPr>
            <a:r>
              <a:t>Integration with Google Apps</a:t>
            </a:r>
          </a:p>
        </p:txBody>
      </p:sp>
      <p:sp>
        <p:nvSpPr>
          <p:cNvPr id="112644" name="Google Sheets integrates with Google Drive, Docs, and Slides.…">
            <a:extLst>
              <a:ext uri="{FF2B5EF4-FFF2-40B4-BE49-F238E27FC236}">
                <a16:creationId xmlns:a16="http://schemas.microsoft.com/office/drawing/2014/main" id="{A9DB1E36-E5AC-54A6-EFA9-A1A94D825688}"/>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 Sheets integrates with Google Drive, Docs, and Slides.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Import data from Google Forms into Sheets.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Sync with Google Calendar for project scheduling.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Link data from Google Docs or Slides into Sheets.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Easily share Sheets through Gmail.</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haracteristics of Google Sheets">
            <a:extLst>
              <a:ext uri="{FF2B5EF4-FFF2-40B4-BE49-F238E27FC236}">
                <a16:creationId xmlns:a16="http://schemas.microsoft.com/office/drawing/2014/main" id="{50544B3B-232B-C2C5-2517-0CC33F546CC2}"/>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94" name="Integration with Google Apps">
            <a:extLst>
              <a:ext uri="{FF2B5EF4-FFF2-40B4-BE49-F238E27FC236}">
                <a16:creationId xmlns:a16="http://schemas.microsoft.com/office/drawing/2014/main" id="{314647AE-5702-878A-ED3B-82B3703DD415}"/>
              </a:ext>
            </a:extLst>
          </p:cNvPr>
          <p:cNvSpPr txBox="1">
            <a:spLocks noGrp="1"/>
          </p:cNvSpPr>
          <p:nvPr>
            <p:ph type="body" sz="quarter" idx="21"/>
          </p:nvPr>
        </p:nvSpPr>
        <p:spPr/>
        <p:txBody>
          <a:bodyPr>
            <a:normAutofit/>
          </a:bodyPr>
          <a:lstStyle/>
          <a:p>
            <a:pPr eaLnBrk="1" fontAlgn="auto" hangingPunct="1">
              <a:spcAft>
                <a:spcPts val="0"/>
              </a:spcAft>
              <a:defRPr/>
            </a:pPr>
            <a:r>
              <a:t>Integration with Google Apps</a:t>
            </a:r>
          </a:p>
        </p:txBody>
      </p:sp>
      <p:sp>
        <p:nvSpPr>
          <p:cNvPr id="113668" name="Use Google Apps Script for automation.…">
            <a:extLst>
              <a:ext uri="{FF2B5EF4-FFF2-40B4-BE49-F238E27FC236}">
                <a16:creationId xmlns:a16="http://schemas.microsoft.com/office/drawing/2014/main" id="{6D3C2AD4-4D5D-BC20-AF35-C199BC4E4BDE}"/>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Google Apps Script for automation.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Embed Sheets into websites or blogs.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Google Keep for note-taking alongside Sheets.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Combine Sheets with Google Analytics for data insights.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Seamless integration with Google Meet for collaboration.</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haracteristics of Google Sheets">
            <a:extLst>
              <a:ext uri="{FF2B5EF4-FFF2-40B4-BE49-F238E27FC236}">
                <a16:creationId xmlns:a16="http://schemas.microsoft.com/office/drawing/2014/main" id="{ED3E8EB0-9AB8-A314-6CF3-E68755939F0B}"/>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598" name="Google Sheets Security Features">
            <a:extLst>
              <a:ext uri="{FF2B5EF4-FFF2-40B4-BE49-F238E27FC236}">
                <a16:creationId xmlns:a16="http://schemas.microsoft.com/office/drawing/2014/main" id="{F65C7A63-DE7E-D811-4424-D154F4AAE530}"/>
              </a:ext>
            </a:extLst>
          </p:cNvPr>
          <p:cNvSpPr txBox="1">
            <a:spLocks noGrp="1"/>
          </p:cNvSpPr>
          <p:nvPr>
            <p:ph type="body" sz="quarter" idx="21"/>
          </p:nvPr>
        </p:nvSpPr>
        <p:spPr/>
        <p:txBody>
          <a:bodyPr>
            <a:normAutofit/>
          </a:bodyPr>
          <a:lstStyle/>
          <a:p>
            <a:pPr eaLnBrk="1" fontAlgn="auto" hangingPunct="1">
              <a:spcAft>
                <a:spcPts val="0"/>
              </a:spcAft>
              <a:defRPr/>
            </a:pPr>
            <a:r>
              <a:t>Google Sheets Security Features</a:t>
            </a:r>
          </a:p>
        </p:txBody>
      </p:sp>
      <p:sp>
        <p:nvSpPr>
          <p:cNvPr id="114692" name="Data stored in secure Google data centers.…">
            <a:extLst>
              <a:ext uri="{FF2B5EF4-FFF2-40B4-BE49-F238E27FC236}">
                <a16:creationId xmlns:a16="http://schemas.microsoft.com/office/drawing/2014/main" id="{C29B3D4E-93E4-9A54-AFB6-23C17BA8A54A}"/>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Data stored in secure Google data centers.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Permissions can be restricted to specific users.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Google’s encryption ensures data protection.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Two-factor authentication for added security.</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Ability to lock cells or sheets from editing.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67E7-2E78-C6BF-875A-1CD5DF6F76A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4ED1CE-80FA-11C5-1FED-711F36B5176D}"/>
              </a:ext>
            </a:extLst>
          </p:cNvPr>
          <p:cNvSpPr txBox="1"/>
          <p:nvPr/>
        </p:nvSpPr>
        <p:spPr>
          <a:xfrm>
            <a:off x="1835150" y="1218564"/>
            <a:ext cx="14480540" cy="1387559"/>
          </a:xfrm>
          <a:prstGeom prst="rect">
            <a:avLst/>
          </a:prstGeom>
        </p:spPr>
        <p:txBody>
          <a:bodyPr vert="horz" wrap="square" lIns="0" tIns="33020" rIns="0" bIns="0" rtlCol="0">
            <a:spAutoFit/>
          </a:bodyPr>
          <a:lstStyle/>
          <a:p>
            <a:pPr marL="25400">
              <a:spcBef>
                <a:spcPts val="260"/>
              </a:spcBef>
            </a:pPr>
            <a:r>
              <a:rPr sz="8800" spc="-30" dirty="0">
                <a:latin typeface="Calibri Light"/>
                <a:cs typeface="Calibri Light"/>
              </a:rPr>
              <a:t>Characteristics</a:t>
            </a:r>
            <a:r>
              <a:rPr sz="8800" spc="-50" dirty="0">
                <a:latin typeface="Calibri Light"/>
                <a:cs typeface="Calibri Light"/>
              </a:rPr>
              <a:t> </a:t>
            </a:r>
            <a:r>
              <a:rPr sz="8800" spc="30" dirty="0">
                <a:latin typeface="Calibri Light"/>
                <a:cs typeface="Calibri Light"/>
              </a:rPr>
              <a:t>of</a:t>
            </a:r>
            <a:r>
              <a:rPr sz="8800" spc="-10" dirty="0">
                <a:latin typeface="Calibri Light"/>
                <a:cs typeface="Calibri Light"/>
              </a:rPr>
              <a:t> </a:t>
            </a:r>
            <a:r>
              <a:rPr sz="8800" spc="10" dirty="0">
                <a:latin typeface="Calibri Light"/>
                <a:cs typeface="Calibri Light"/>
              </a:rPr>
              <a:t>Google</a:t>
            </a:r>
            <a:r>
              <a:rPr sz="8800" spc="-80" dirty="0">
                <a:latin typeface="Calibri Light"/>
                <a:cs typeface="Calibri Light"/>
              </a:rPr>
              <a:t> </a:t>
            </a:r>
            <a:r>
              <a:rPr sz="8800" spc="-10" dirty="0">
                <a:latin typeface="Calibri Light"/>
                <a:cs typeface="Calibri Light"/>
              </a:rPr>
              <a:t>Sheets</a:t>
            </a:r>
            <a:endParaRPr sz="8800">
              <a:latin typeface="Calibri Light"/>
              <a:cs typeface="Calibri Light"/>
            </a:endParaRPr>
          </a:p>
        </p:txBody>
      </p:sp>
      <p:sp>
        <p:nvSpPr>
          <p:cNvPr id="3" name="object 3">
            <a:extLst>
              <a:ext uri="{FF2B5EF4-FFF2-40B4-BE49-F238E27FC236}">
                <a16:creationId xmlns:a16="http://schemas.microsoft.com/office/drawing/2014/main" id="{D442BD4E-5437-BAF7-4649-8C98C70329F3}"/>
              </a:ext>
            </a:extLst>
          </p:cNvPr>
          <p:cNvSpPr txBox="1"/>
          <p:nvPr/>
        </p:nvSpPr>
        <p:spPr>
          <a:xfrm>
            <a:off x="1524001" y="3657600"/>
            <a:ext cx="16910050" cy="2241639"/>
          </a:xfrm>
          <a:prstGeom prst="rect">
            <a:avLst/>
          </a:prstGeom>
        </p:spPr>
        <p:txBody>
          <a:bodyPr vert="horz" wrap="square" lIns="0" tIns="25400" rIns="0" bIns="0" rtlCol="0">
            <a:spAutoFit/>
          </a:bodyPr>
          <a:lstStyle/>
          <a:p>
            <a:r>
              <a:rPr lang="en-IN" sz="3600" b="1" dirty="0"/>
              <a:t>. Integration with Google Workspace</a:t>
            </a:r>
          </a:p>
          <a:p>
            <a:pPr>
              <a:buFont typeface="Arial" panose="020B0604020202020204" pitchFamily="34" charset="0"/>
              <a:buChar char="•"/>
            </a:pPr>
            <a:r>
              <a:rPr lang="en-IN" sz="3600" dirty="0"/>
              <a:t>Easily imports data from Gmail, Google Drive, and Google Forms into spreadsheets.</a:t>
            </a:r>
          </a:p>
          <a:p>
            <a:pPr>
              <a:buFont typeface="Arial" panose="020B0604020202020204" pitchFamily="34" charset="0"/>
              <a:buChar char="•"/>
            </a:pPr>
            <a:r>
              <a:rPr lang="en-IN" sz="3600" dirty="0"/>
              <a:t>Exports data directly to Google Docs or Google Slides for reporting.</a:t>
            </a:r>
          </a:p>
          <a:p>
            <a:pPr>
              <a:buFont typeface="Arial" panose="020B0604020202020204" pitchFamily="34" charset="0"/>
              <a:buChar char="•"/>
            </a:pPr>
            <a:r>
              <a:rPr lang="en-IN" sz="3600" dirty="0"/>
              <a:t>Syncs with Google Calendar to create schedules and timelines directly within Sheets.</a:t>
            </a:r>
          </a:p>
        </p:txBody>
      </p:sp>
      <p:sp>
        <p:nvSpPr>
          <p:cNvPr id="4" name="TextBox 3">
            <a:extLst>
              <a:ext uri="{FF2B5EF4-FFF2-40B4-BE49-F238E27FC236}">
                <a16:creationId xmlns:a16="http://schemas.microsoft.com/office/drawing/2014/main" id="{38343901-79CA-A420-0CA7-9EFA3773FFE2}"/>
              </a:ext>
            </a:extLst>
          </p:cNvPr>
          <p:cNvSpPr txBox="1"/>
          <p:nvPr/>
        </p:nvSpPr>
        <p:spPr>
          <a:xfrm>
            <a:off x="1488830" y="6092690"/>
            <a:ext cx="18992572" cy="2308324"/>
          </a:xfrm>
          <a:prstGeom prst="rect">
            <a:avLst/>
          </a:prstGeom>
          <a:noFill/>
        </p:spPr>
        <p:txBody>
          <a:bodyPr wrap="none" rtlCol="0">
            <a:spAutoFit/>
          </a:bodyPr>
          <a:lstStyle/>
          <a:p>
            <a:r>
              <a:rPr lang="en-IN" sz="3600" b="1" dirty="0"/>
              <a:t>Sharing and Permissions</a:t>
            </a:r>
          </a:p>
          <a:p>
            <a:pPr>
              <a:buFont typeface="Arial" panose="020B0604020202020204" pitchFamily="34" charset="0"/>
              <a:buChar char="•"/>
            </a:pPr>
            <a:r>
              <a:rPr lang="en-IN" sz="3600" dirty="0"/>
              <a:t>Users can share spreadsheets via a link or email, granting view, comment, or edit permissions.</a:t>
            </a:r>
          </a:p>
          <a:p>
            <a:pPr>
              <a:buFont typeface="Arial" panose="020B0604020202020204" pitchFamily="34" charset="0"/>
              <a:buChar char="•"/>
            </a:pPr>
            <a:r>
              <a:rPr lang="en-IN" sz="3600" dirty="0"/>
              <a:t>File owners can restrict actions such as downloading, printing, or copying.</a:t>
            </a:r>
          </a:p>
          <a:p>
            <a:pPr>
              <a:buFont typeface="Arial" panose="020B0604020202020204" pitchFamily="34" charset="0"/>
              <a:buChar char="•"/>
            </a:pPr>
            <a:r>
              <a:rPr lang="en-IN" sz="3600" dirty="0"/>
              <a:t>Sharing controls make it easy to collaborate securely within teams or organizations.</a:t>
            </a:r>
          </a:p>
        </p:txBody>
      </p:sp>
      <p:sp>
        <p:nvSpPr>
          <p:cNvPr id="5" name="TextBox 4">
            <a:extLst>
              <a:ext uri="{FF2B5EF4-FFF2-40B4-BE49-F238E27FC236}">
                <a16:creationId xmlns:a16="http://schemas.microsoft.com/office/drawing/2014/main" id="{4D0A2BDF-C2F7-8204-CBA7-5E8C53F7BC39}"/>
              </a:ext>
            </a:extLst>
          </p:cNvPr>
          <p:cNvSpPr txBox="1"/>
          <p:nvPr/>
        </p:nvSpPr>
        <p:spPr>
          <a:xfrm>
            <a:off x="1488830" y="8686800"/>
            <a:ext cx="20939450" cy="2862322"/>
          </a:xfrm>
          <a:prstGeom prst="rect">
            <a:avLst/>
          </a:prstGeom>
          <a:noFill/>
        </p:spPr>
        <p:txBody>
          <a:bodyPr wrap="none" rtlCol="0">
            <a:spAutoFit/>
          </a:bodyPr>
          <a:lstStyle/>
          <a:p>
            <a:r>
              <a:rPr lang="en-IN" sz="3600" b="1" dirty="0"/>
              <a:t>Templates and Customization</a:t>
            </a:r>
          </a:p>
          <a:p>
            <a:pPr>
              <a:buFont typeface="Arial" panose="020B0604020202020204" pitchFamily="34" charset="0"/>
              <a:buChar char="•"/>
            </a:pPr>
            <a:r>
              <a:rPr lang="en-IN" sz="3600" dirty="0"/>
              <a:t>Offers pre-made templates for budgeting, invoices, calendars, and more, saving time on repetitive tasks.</a:t>
            </a:r>
          </a:p>
          <a:p>
            <a:pPr>
              <a:buFont typeface="Arial" panose="020B0604020202020204" pitchFamily="34" charset="0"/>
              <a:buChar char="•"/>
            </a:pPr>
            <a:r>
              <a:rPr lang="en-IN" sz="3600" dirty="0"/>
              <a:t>Customization options include fonts, </a:t>
            </a:r>
            <a:r>
              <a:rPr lang="en-IN" sz="3600" dirty="0" err="1"/>
              <a:t>color</a:t>
            </a:r>
            <a:r>
              <a:rPr lang="en-IN" sz="3600" dirty="0"/>
              <a:t>, charts, and conditional formatting.</a:t>
            </a:r>
          </a:p>
          <a:p>
            <a:pPr>
              <a:buFont typeface="Arial" panose="020B0604020202020204" pitchFamily="34" charset="0"/>
              <a:buChar char="•"/>
            </a:pPr>
            <a:r>
              <a:rPr lang="en-IN" sz="3600" dirty="0"/>
              <a:t>Allows users to create personalized templates to fit unique needs.</a:t>
            </a:r>
          </a:p>
          <a:p>
            <a:endParaRPr lang="en-US" sz="3600" dirty="0"/>
          </a:p>
        </p:txBody>
      </p:sp>
    </p:spTree>
    <p:extLst>
      <p:ext uri="{BB962C8B-B14F-4D97-AF65-F5344CB8AC3E}">
        <p14:creationId xmlns:p14="http://schemas.microsoft.com/office/powerpoint/2010/main" val="39608530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Characteristics of Google Sheets">
            <a:extLst>
              <a:ext uri="{FF2B5EF4-FFF2-40B4-BE49-F238E27FC236}">
                <a16:creationId xmlns:a16="http://schemas.microsoft.com/office/drawing/2014/main" id="{8DBB71A8-7512-6D46-B364-8FAC449F145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02" name="Google Sheets Security Features">
            <a:extLst>
              <a:ext uri="{FF2B5EF4-FFF2-40B4-BE49-F238E27FC236}">
                <a16:creationId xmlns:a16="http://schemas.microsoft.com/office/drawing/2014/main" id="{6B17BD15-E450-7D24-104A-86B40E4D7495}"/>
              </a:ext>
            </a:extLst>
          </p:cNvPr>
          <p:cNvSpPr txBox="1">
            <a:spLocks noGrp="1"/>
          </p:cNvSpPr>
          <p:nvPr>
            <p:ph type="body" sz="quarter" idx="21"/>
          </p:nvPr>
        </p:nvSpPr>
        <p:spPr>
          <a:xfrm>
            <a:off x="1206500" y="3381377"/>
            <a:ext cx="21971000" cy="1003300"/>
          </a:xfrm>
        </p:spPr>
        <p:txBody>
          <a:bodyPr>
            <a:normAutofit/>
          </a:bodyPr>
          <a:lstStyle/>
          <a:p>
            <a:pPr eaLnBrk="1" fontAlgn="auto" hangingPunct="1">
              <a:spcAft>
                <a:spcPts val="0"/>
              </a:spcAft>
              <a:defRPr/>
            </a:pPr>
            <a:r>
              <a:rPr dirty="0"/>
              <a:t>Google Sheets Security Features</a:t>
            </a:r>
          </a:p>
        </p:txBody>
      </p:sp>
      <p:graphicFrame>
        <p:nvGraphicFramePr>
          <p:cNvPr id="115718" name="View-only mode for restricted sharing.…">
            <a:extLst>
              <a:ext uri="{FF2B5EF4-FFF2-40B4-BE49-F238E27FC236}">
                <a16:creationId xmlns:a16="http://schemas.microsoft.com/office/drawing/2014/main" id="{3CA429BE-778A-36E3-8468-9DCBA78F7BF0}"/>
              </a:ext>
            </a:extLst>
          </p:cNvPr>
          <p:cNvGraphicFramePr/>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Characteristics of Google Sheets">
            <a:extLst>
              <a:ext uri="{FF2B5EF4-FFF2-40B4-BE49-F238E27FC236}">
                <a16:creationId xmlns:a16="http://schemas.microsoft.com/office/drawing/2014/main" id="{917A5023-F20A-2CC9-BEE0-237A1A2DF1E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06" name="Functions and Formulas in Google Sheets">
            <a:extLst>
              <a:ext uri="{FF2B5EF4-FFF2-40B4-BE49-F238E27FC236}">
                <a16:creationId xmlns:a16="http://schemas.microsoft.com/office/drawing/2014/main" id="{4947FF2E-43F3-E2B6-2236-439D93659663}"/>
              </a:ext>
            </a:extLst>
          </p:cNvPr>
          <p:cNvSpPr txBox="1">
            <a:spLocks noGrp="1"/>
          </p:cNvSpPr>
          <p:nvPr>
            <p:ph type="body" sz="quarter" idx="21"/>
          </p:nvPr>
        </p:nvSpPr>
        <p:spPr/>
        <p:txBody>
          <a:bodyPr>
            <a:normAutofit/>
          </a:bodyPr>
          <a:lstStyle/>
          <a:p>
            <a:pPr eaLnBrk="1" fontAlgn="auto" hangingPunct="1">
              <a:spcAft>
                <a:spcPts val="0"/>
              </a:spcAft>
              <a:defRPr/>
            </a:pPr>
            <a:r>
              <a:t>Functions and Formulas in Google Sheets</a:t>
            </a:r>
          </a:p>
        </p:txBody>
      </p:sp>
      <p:sp>
        <p:nvSpPr>
          <p:cNvPr id="116740" name="SUM: Adds up numbers in a range.…">
            <a:extLst>
              <a:ext uri="{FF2B5EF4-FFF2-40B4-BE49-F238E27FC236}">
                <a16:creationId xmlns:a16="http://schemas.microsoft.com/office/drawing/2014/main" id="{808135FB-D85D-3546-1556-F90E34BC8BDD}"/>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SUM: Adds up numbers in a range.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AVERAGE: Calculates the average of a set of values.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IF: Returns values based on logical conditions.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VLOOKUP: Searches for a value in a table.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CONCATENATE: Combines text strings.</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haracteristics of Google Sheets">
            <a:extLst>
              <a:ext uri="{FF2B5EF4-FFF2-40B4-BE49-F238E27FC236}">
                <a16:creationId xmlns:a16="http://schemas.microsoft.com/office/drawing/2014/main" id="{5273E2B0-7B23-BFAA-F397-CAD7F20FD8A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10" name="Functions and Formulas in Google Sheets">
            <a:extLst>
              <a:ext uri="{FF2B5EF4-FFF2-40B4-BE49-F238E27FC236}">
                <a16:creationId xmlns:a16="http://schemas.microsoft.com/office/drawing/2014/main" id="{455A03B1-6A01-12AD-07DE-58A57A12502D}"/>
              </a:ext>
            </a:extLst>
          </p:cNvPr>
          <p:cNvSpPr txBox="1">
            <a:spLocks noGrp="1"/>
          </p:cNvSpPr>
          <p:nvPr>
            <p:ph type="body" sz="quarter" idx="21"/>
          </p:nvPr>
        </p:nvSpPr>
        <p:spPr/>
        <p:txBody>
          <a:bodyPr>
            <a:normAutofit/>
          </a:bodyPr>
          <a:lstStyle/>
          <a:p>
            <a:pPr eaLnBrk="1" fontAlgn="auto" hangingPunct="1">
              <a:spcAft>
                <a:spcPts val="0"/>
              </a:spcAft>
              <a:defRPr/>
            </a:pPr>
            <a:r>
              <a:t>Functions and Formulas in Google Sheets</a:t>
            </a:r>
          </a:p>
        </p:txBody>
      </p:sp>
      <p:sp>
        <p:nvSpPr>
          <p:cNvPr id="117764" name="LEFT/RIGHT: Extracts characters from the left or right.…">
            <a:extLst>
              <a:ext uri="{FF2B5EF4-FFF2-40B4-BE49-F238E27FC236}">
                <a16:creationId xmlns:a16="http://schemas.microsoft.com/office/drawing/2014/main" id="{399B300A-CA8D-38A5-4185-2C5BBB28F390}"/>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LEFT/RIGHT: Extracts characters from the left or right.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COUNTIF: Counts cells based on a criterion.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IMPORTRANGE: Imports data from other sheets.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SUMIF: Adds values based on conditions.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TEXT: Formats numbers or dates as text.</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haracteristics of Google Sheets">
            <a:extLst>
              <a:ext uri="{FF2B5EF4-FFF2-40B4-BE49-F238E27FC236}">
                <a16:creationId xmlns:a16="http://schemas.microsoft.com/office/drawing/2014/main" id="{DF254818-AC80-80A6-ABA5-407216B2214D}"/>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14" name="Real-Time Editing in Google Sheets">
            <a:extLst>
              <a:ext uri="{FF2B5EF4-FFF2-40B4-BE49-F238E27FC236}">
                <a16:creationId xmlns:a16="http://schemas.microsoft.com/office/drawing/2014/main" id="{2EBF45E7-A68D-5B75-EEAC-20FE4C3E4093}"/>
              </a:ext>
            </a:extLst>
          </p:cNvPr>
          <p:cNvSpPr txBox="1">
            <a:spLocks noGrp="1"/>
          </p:cNvSpPr>
          <p:nvPr>
            <p:ph type="body" sz="quarter" idx="21"/>
          </p:nvPr>
        </p:nvSpPr>
        <p:spPr/>
        <p:txBody>
          <a:bodyPr>
            <a:normAutofit/>
          </a:bodyPr>
          <a:lstStyle/>
          <a:p>
            <a:pPr eaLnBrk="1" fontAlgn="auto" hangingPunct="1">
              <a:spcAft>
                <a:spcPts val="0"/>
              </a:spcAft>
              <a:defRPr/>
            </a:pPr>
            <a:r>
              <a:t>Real-Time Editing in Google Sheets</a:t>
            </a:r>
          </a:p>
        </p:txBody>
      </p:sp>
      <p:sp>
        <p:nvSpPr>
          <p:cNvPr id="118788" name="Collaborate on Sheets with teammates in real-time.…">
            <a:extLst>
              <a:ext uri="{FF2B5EF4-FFF2-40B4-BE49-F238E27FC236}">
                <a16:creationId xmlns:a16="http://schemas.microsoft.com/office/drawing/2014/main" id="{B1E8CD07-7926-2B99-AF82-EA7469E9A4F8}"/>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Collaborate on Sheets with teammates in real-time.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See others' changes as they happen.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Comments and suggestions appear instantly.</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Different colors are used to identify who is editing.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Edit multiple sheets and ranges simultaneously.</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haracteristics of Google Sheets">
            <a:extLst>
              <a:ext uri="{FF2B5EF4-FFF2-40B4-BE49-F238E27FC236}">
                <a16:creationId xmlns:a16="http://schemas.microsoft.com/office/drawing/2014/main" id="{F56D3E6B-8DB0-EA50-5647-5CB901E899E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18" name="Real-Time Editing in Google Sheets">
            <a:extLst>
              <a:ext uri="{FF2B5EF4-FFF2-40B4-BE49-F238E27FC236}">
                <a16:creationId xmlns:a16="http://schemas.microsoft.com/office/drawing/2014/main" id="{41036550-3D09-B0E6-E17B-3E9D06EF9D73}"/>
              </a:ext>
            </a:extLst>
          </p:cNvPr>
          <p:cNvSpPr txBox="1">
            <a:spLocks noGrp="1"/>
          </p:cNvSpPr>
          <p:nvPr>
            <p:ph type="body" sz="quarter" idx="21"/>
          </p:nvPr>
        </p:nvSpPr>
        <p:spPr/>
        <p:txBody>
          <a:bodyPr>
            <a:normAutofit/>
          </a:bodyPr>
          <a:lstStyle/>
          <a:p>
            <a:pPr eaLnBrk="1" fontAlgn="auto" hangingPunct="1">
              <a:spcAft>
                <a:spcPts val="0"/>
              </a:spcAft>
              <a:defRPr/>
            </a:pPr>
            <a:r>
              <a:t>Real-Time Editing in Google Sheets</a:t>
            </a:r>
          </a:p>
        </p:txBody>
      </p:sp>
      <p:sp>
        <p:nvSpPr>
          <p:cNvPr id="119812" name="No need to save manually; changes are auto-saved.…">
            <a:extLst>
              <a:ext uri="{FF2B5EF4-FFF2-40B4-BE49-F238E27FC236}">
                <a16:creationId xmlns:a16="http://schemas.microsoft.com/office/drawing/2014/main" id="{E243A9BD-406A-DDBF-372A-03A810A4B356}"/>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need to save manually; changes are auto-saved.</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Users can see previous edits through version history.</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Chat feature for discussing changes with collaborators.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Works across devices for seamless editing.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Prevents conflicting edits from multiple users.</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haracteristics of Google Sheets">
            <a:extLst>
              <a:ext uri="{FF2B5EF4-FFF2-40B4-BE49-F238E27FC236}">
                <a16:creationId xmlns:a16="http://schemas.microsoft.com/office/drawing/2014/main" id="{DB7CAF2C-EB6F-88E6-BE1E-6195CFF9EF3D}"/>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22" name="Google Sheets Charting Capabilities">
            <a:extLst>
              <a:ext uri="{FF2B5EF4-FFF2-40B4-BE49-F238E27FC236}">
                <a16:creationId xmlns:a16="http://schemas.microsoft.com/office/drawing/2014/main" id="{12E46790-3AD6-868B-6947-B736F24F4BA8}"/>
              </a:ext>
            </a:extLst>
          </p:cNvPr>
          <p:cNvSpPr txBox="1">
            <a:spLocks noGrp="1"/>
          </p:cNvSpPr>
          <p:nvPr>
            <p:ph type="body" sz="quarter" idx="21"/>
          </p:nvPr>
        </p:nvSpPr>
        <p:spPr/>
        <p:txBody>
          <a:bodyPr>
            <a:normAutofit/>
          </a:bodyPr>
          <a:lstStyle/>
          <a:p>
            <a:pPr eaLnBrk="1" fontAlgn="auto" hangingPunct="1">
              <a:spcAft>
                <a:spcPts val="0"/>
              </a:spcAft>
              <a:defRPr/>
            </a:pPr>
            <a:r>
              <a:t>Google Sheets Charting Capabilities</a:t>
            </a:r>
          </a:p>
        </p:txBody>
      </p:sp>
      <p:sp>
        <p:nvSpPr>
          <p:cNvPr id="120836" name="Create various types of charts (bar, line, pie, etc.).…">
            <a:extLst>
              <a:ext uri="{FF2B5EF4-FFF2-40B4-BE49-F238E27FC236}">
                <a16:creationId xmlns:a16="http://schemas.microsoft.com/office/drawing/2014/main" id="{C7CC46EA-FD4A-B5E2-193E-F4015CDB3288}"/>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Create various types of charts (bar, line, pie, etc.).</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Visualize data with dynamic, interactive charts.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Customize chart colors, styles, and labels.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Add trend lines and data labels to charts.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Export charts as images for use in presentations.</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Characteristics of Google Sheets">
            <a:extLst>
              <a:ext uri="{FF2B5EF4-FFF2-40B4-BE49-F238E27FC236}">
                <a16:creationId xmlns:a16="http://schemas.microsoft.com/office/drawing/2014/main" id="{E583C147-CDA3-F755-ABD6-6ED8AF438AA6}"/>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26" name="Google Sheets Charting Capabilities">
            <a:extLst>
              <a:ext uri="{FF2B5EF4-FFF2-40B4-BE49-F238E27FC236}">
                <a16:creationId xmlns:a16="http://schemas.microsoft.com/office/drawing/2014/main" id="{AF6E6850-D4AE-5EB7-A9F9-B2025FEF4A8E}"/>
              </a:ext>
            </a:extLst>
          </p:cNvPr>
          <p:cNvSpPr txBox="1">
            <a:spLocks noGrp="1"/>
          </p:cNvSpPr>
          <p:nvPr>
            <p:ph type="body" sz="quarter" idx="21"/>
          </p:nvPr>
        </p:nvSpPr>
        <p:spPr/>
        <p:txBody>
          <a:bodyPr>
            <a:normAutofit/>
          </a:bodyPr>
          <a:lstStyle/>
          <a:p>
            <a:pPr eaLnBrk="1" fontAlgn="auto" hangingPunct="1">
              <a:spcAft>
                <a:spcPts val="0"/>
              </a:spcAft>
              <a:defRPr/>
            </a:pPr>
            <a:r>
              <a:t>Google Sheets Charting Capabilities</a:t>
            </a:r>
          </a:p>
        </p:txBody>
      </p:sp>
      <p:sp>
        <p:nvSpPr>
          <p:cNvPr id="121860" name="Insert charts directly into Google Docs or Slides.…">
            <a:extLst>
              <a:ext uri="{FF2B5EF4-FFF2-40B4-BE49-F238E27FC236}">
                <a16:creationId xmlns:a16="http://schemas.microsoft.com/office/drawing/2014/main" id="{A7D40964-AD1E-4EA2-AF7F-2AB24E70170A}"/>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Insert charts directly into Google Docs or Slides.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pivot tables to summarize data and create charts.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Create scatter plots for data analysis.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Chart data from multiple sheets and ranges.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Automatically update charts with changes in data.</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haracteristics of Google Sheets">
            <a:extLst>
              <a:ext uri="{FF2B5EF4-FFF2-40B4-BE49-F238E27FC236}">
                <a16:creationId xmlns:a16="http://schemas.microsoft.com/office/drawing/2014/main" id="{D5A02EBB-D12C-2BA1-1205-F735D9E69433}"/>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30" name="Mobile Accessibility for Google Sheets">
            <a:extLst>
              <a:ext uri="{FF2B5EF4-FFF2-40B4-BE49-F238E27FC236}">
                <a16:creationId xmlns:a16="http://schemas.microsoft.com/office/drawing/2014/main" id="{AEC8B65C-1156-CC30-D267-556A71B89A54}"/>
              </a:ext>
            </a:extLst>
          </p:cNvPr>
          <p:cNvSpPr txBox="1">
            <a:spLocks noGrp="1"/>
          </p:cNvSpPr>
          <p:nvPr>
            <p:ph type="body" sz="quarter" idx="21"/>
          </p:nvPr>
        </p:nvSpPr>
        <p:spPr/>
        <p:txBody>
          <a:bodyPr>
            <a:normAutofit/>
          </a:bodyPr>
          <a:lstStyle/>
          <a:p>
            <a:pPr eaLnBrk="1" fontAlgn="auto" hangingPunct="1">
              <a:spcAft>
                <a:spcPts val="0"/>
              </a:spcAft>
              <a:defRPr/>
            </a:pPr>
            <a:r>
              <a:t>Mobile Accessibility for Google Sheets</a:t>
            </a:r>
          </a:p>
        </p:txBody>
      </p:sp>
      <p:sp>
        <p:nvSpPr>
          <p:cNvPr id="122884" name="Google Sheets app available for Android and iOS.…">
            <a:extLst>
              <a:ext uri="{FF2B5EF4-FFF2-40B4-BE49-F238E27FC236}">
                <a16:creationId xmlns:a16="http://schemas.microsoft.com/office/drawing/2014/main" id="{41540D65-B932-C849-A853-D389BDEDB335}"/>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 Sheets app available for Android and iOS.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View and edit spreadsheets on mobile devices.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Access documents offline through the app.</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Real-time syncing across devices.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Add comments and share documents from mobile.</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Characteristics of Google Sheets">
            <a:extLst>
              <a:ext uri="{FF2B5EF4-FFF2-40B4-BE49-F238E27FC236}">
                <a16:creationId xmlns:a16="http://schemas.microsoft.com/office/drawing/2014/main" id="{45D9E420-3F2B-A5A0-99B2-0E198CA20FF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34" name="Mobile Accessibility for Google Sheets">
            <a:extLst>
              <a:ext uri="{FF2B5EF4-FFF2-40B4-BE49-F238E27FC236}">
                <a16:creationId xmlns:a16="http://schemas.microsoft.com/office/drawing/2014/main" id="{421B7569-76F8-EB44-17B1-421A6ABB1BD7}"/>
              </a:ext>
            </a:extLst>
          </p:cNvPr>
          <p:cNvSpPr txBox="1">
            <a:spLocks noGrp="1"/>
          </p:cNvSpPr>
          <p:nvPr>
            <p:ph type="body" sz="quarter" idx="21"/>
          </p:nvPr>
        </p:nvSpPr>
        <p:spPr/>
        <p:txBody>
          <a:bodyPr>
            <a:normAutofit/>
          </a:bodyPr>
          <a:lstStyle/>
          <a:p>
            <a:pPr eaLnBrk="1" fontAlgn="auto" hangingPunct="1">
              <a:spcAft>
                <a:spcPts val="0"/>
              </a:spcAft>
              <a:defRPr/>
            </a:pPr>
            <a:r>
              <a:t>Mobile Accessibility for Google Sheets</a:t>
            </a:r>
          </a:p>
        </p:txBody>
      </p:sp>
      <p:sp>
        <p:nvSpPr>
          <p:cNvPr id="123908" name="Mobile-friendly interface for easy navigation.…">
            <a:extLst>
              <a:ext uri="{FF2B5EF4-FFF2-40B4-BE49-F238E27FC236}">
                <a16:creationId xmlns:a16="http://schemas.microsoft.com/office/drawing/2014/main" id="{3635FBFD-2FBB-AFAE-A55C-7FCC2C7004AA}"/>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Mobile-friendly interface for easy navigation.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Auto-correct and formatting available on mobile.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voice input for editing on mobile.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Insert data, pictures, and more on mobile devices.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Sync with Google Drive for easy file management.</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Characteristics of Google Sheets">
            <a:extLst>
              <a:ext uri="{FF2B5EF4-FFF2-40B4-BE49-F238E27FC236}">
                <a16:creationId xmlns:a16="http://schemas.microsoft.com/office/drawing/2014/main" id="{38A68AAD-BD82-EBF0-1732-C881A1B9EC9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38" name="Google Sheets Add-Ons and Extensions">
            <a:extLst>
              <a:ext uri="{FF2B5EF4-FFF2-40B4-BE49-F238E27FC236}">
                <a16:creationId xmlns:a16="http://schemas.microsoft.com/office/drawing/2014/main" id="{16F7A23B-D76A-DB36-DE8F-98562570AE32}"/>
              </a:ext>
            </a:extLst>
          </p:cNvPr>
          <p:cNvSpPr txBox="1">
            <a:spLocks noGrp="1"/>
          </p:cNvSpPr>
          <p:nvPr>
            <p:ph type="body" sz="quarter" idx="21"/>
          </p:nvPr>
        </p:nvSpPr>
        <p:spPr/>
        <p:txBody>
          <a:bodyPr>
            <a:normAutofit/>
          </a:bodyPr>
          <a:lstStyle/>
          <a:p>
            <a:pPr eaLnBrk="1" fontAlgn="auto" hangingPunct="1">
              <a:spcAft>
                <a:spcPts val="0"/>
              </a:spcAft>
              <a:defRPr/>
            </a:pPr>
            <a:r>
              <a:t>Google Sheets Add-Ons and Extensions</a:t>
            </a:r>
          </a:p>
        </p:txBody>
      </p:sp>
      <p:sp>
        <p:nvSpPr>
          <p:cNvPr id="124932" name="Access a wide range of add-ons to extend functionality.…">
            <a:extLst>
              <a:ext uri="{FF2B5EF4-FFF2-40B4-BE49-F238E27FC236}">
                <a16:creationId xmlns:a16="http://schemas.microsoft.com/office/drawing/2014/main" id="{20262DF5-A0AA-BE7D-155A-7F5A42A8FA9B}"/>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Access a wide range of add-ons to extend functionality.</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Popular add-ons include data analysis tools, reporting, and charts.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Integrate with third-party applications like Mailchimp or Zapier.</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Automate workflows and data import/export using extensions.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Install add-ons directly from the Sheets interface.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8DF3D-326D-464C-054F-CC419E521E18}"/>
            </a:ext>
          </a:extLst>
        </p:cNvPr>
        <p:cNvGrpSpPr/>
        <p:nvPr/>
      </p:nvGrpSpPr>
      <p:grpSpPr>
        <a:xfrm>
          <a:off x="0" y="0"/>
          <a:ext cx="0" cy="0"/>
          <a:chOff x="0" y="0"/>
          <a:chExt cx="0" cy="0"/>
        </a:xfrm>
      </p:grpSpPr>
      <p:pic>
        <p:nvPicPr>
          <p:cNvPr id="5" name="Picture 4" descr="Stones balancing on a wood">
            <a:extLst>
              <a:ext uri="{FF2B5EF4-FFF2-40B4-BE49-F238E27FC236}">
                <a16:creationId xmlns:a16="http://schemas.microsoft.com/office/drawing/2014/main" id="{7B30693C-FCE2-D9A5-04F8-B4B8C5F672BB}"/>
              </a:ext>
            </a:extLst>
          </p:cNvPr>
          <p:cNvPicPr>
            <a:picLocks noChangeAspect="1"/>
          </p:cNvPicPr>
          <p:nvPr/>
        </p:nvPicPr>
        <p:blipFill>
          <a:blip r:embed="rId2">
            <a:alphaModFix amt="60000"/>
          </a:blip>
          <a:srcRect t="6639"/>
          <a:stretch/>
        </p:blipFill>
        <p:spPr>
          <a:xfrm>
            <a:off x="-1" y="20"/>
            <a:ext cx="24384002" cy="13715980"/>
          </a:xfrm>
          <a:prstGeom prst="rect">
            <a:avLst/>
          </a:prstGeom>
        </p:spPr>
      </p:pic>
      <p:sp>
        <p:nvSpPr>
          <p:cNvPr id="2" name="object 2">
            <a:extLst>
              <a:ext uri="{FF2B5EF4-FFF2-40B4-BE49-F238E27FC236}">
                <a16:creationId xmlns:a16="http://schemas.microsoft.com/office/drawing/2014/main" id="{66501BDF-C772-C0F9-D95E-CABFD2B66F48}"/>
              </a:ext>
            </a:extLst>
          </p:cNvPr>
          <p:cNvSpPr txBox="1"/>
          <p:nvPr/>
        </p:nvSpPr>
        <p:spPr>
          <a:xfrm>
            <a:off x="2396363" y="2244727"/>
            <a:ext cx="19591274" cy="4441550"/>
          </a:xfrm>
          <a:prstGeom prst="rect">
            <a:avLst/>
          </a:prstGeom>
        </p:spPr>
        <p:txBody>
          <a:bodyPr vert="horz" lIns="182880" tIns="91440" rIns="182880" bIns="91440" rtlCol="0" anchor="b">
            <a:normAutofit/>
          </a:bodyPr>
          <a:lstStyle/>
          <a:p>
            <a:pPr marL="25400" algn="ctr">
              <a:lnSpc>
                <a:spcPct val="90000"/>
              </a:lnSpc>
              <a:spcBef>
                <a:spcPct val="0"/>
              </a:spcBef>
              <a:spcAft>
                <a:spcPts val="1200"/>
              </a:spcAft>
            </a:pPr>
            <a:r>
              <a:rPr lang="en-US" sz="10400" spc="-30" dirty="0">
                <a:latin typeface="+mj-lt"/>
                <a:ea typeface="+mj-ea"/>
                <a:cs typeface="+mj-cs"/>
              </a:rPr>
              <a:t>Google sheet </a:t>
            </a:r>
            <a:r>
              <a:rPr lang="en-US" sz="10400" spc="-50" dirty="0">
                <a:latin typeface="+mj-lt"/>
                <a:ea typeface="+mj-ea"/>
                <a:cs typeface="+mj-cs"/>
              </a:rPr>
              <a:t>Advantages</a:t>
            </a:r>
            <a:r>
              <a:rPr lang="en-US" sz="10400" spc="-30" dirty="0">
                <a:latin typeface="+mj-lt"/>
                <a:ea typeface="+mj-ea"/>
                <a:cs typeface="+mj-cs"/>
              </a:rPr>
              <a:t> </a:t>
            </a:r>
            <a:r>
              <a:rPr lang="en-US" sz="10400" dirty="0">
                <a:latin typeface="+mj-lt"/>
                <a:ea typeface="+mj-ea"/>
                <a:cs typeface="+mj-cs"/>
              </a:rPr>
              <a:t>and</a:t>
            </a:r>
            <a:r>
              <a:rPr lang="en-US" sz="10400" spc="10" dirty="0">
                <a:latin typeface="+mj-lt"/>
                <a:ea typeface="+mj-ea"/>
                <a:cs typeface="+mj-cs"/>
              </a:rPr>
              <a:t> </a:t>
            </a:r>
            <a:r>
              <a:rPr lang="en-US" sz="10400" spc="-30" dirty="0">
                <a:latin typeface="+mj-lt"/>
                <a:ea typeface="+mj-ea"/>
                <a:cs typeface="+mj-cs"/>
              </a:rPr>
              <a:t>Disadvantages </a:t>
            </a:r>
          </a:p>
        </p:txBody>
      </p:sp>
      <p:sp>
        <p:nvSpPr>
          <p:cNvPr id="3" name="object 3">
            <a:extLst>
              <a:ext uri="{FF2B5EF4-FFF2-40B4-BE49-F238E27FC236}">
                <a16:creationId xmlns:a16="http://schemas.microsoft.com/office/drawing/2014/main" id="{F4261D81-CD7A-2A0D-DDED-7DE344474933}"/>
              </a:ext>
            </a:extLst>
          </p:cNvPr>
          <p:cNvSpPr txBox="1"/>
          <p:nvPr/>
        </p:nvSpPr>
        <p:spPr>
          <a:xfrm>
            <a:off x="1835150" y="3646296"/>
            <a:ext cx="11475720" cy="579646"/>
          </a:xfrm>
          <a:prstGeom prst="rect">
            <a:avLst/>
          </a:prstGeom>
        </p:spPr>
        <p:txBody>
          <a:bodyPr vert="horz" wrap="square" lIns="0" tIns="25400" rIns="0" bIns="0" rtlCol="0">
            <a:spAutoFit/>
          </a:bodyPr>
          <a:lstStyle/>
          <a:p>
            <a:pPr marL="25400">
              <a:spcBef>
                <a:spcPts val="200"/>
              </a:spcBef>
            </a:pPr>
            <a:r>
              <a:rPr lang="en-US" sz="3600" spc="-20">
                <a:latin typeface="Calibri"/>
                <a:cs typeface="Calibri"/>
              </a:rPr>
              <a:t> </a:t>
            </a:r>
            <a:endParaRPr lang="en-US" sz="3600">
              <a:latin typeface="Calibri"/>
              <a:cs typeface="Calibri"/>
            </a:endParaRPr>
          </a:p>
        </p:txBody>
      </p:sp>
    </p:spTree>
    <p:extLst>
      <p:ext uri="{BB962C8B-B14F-4D97-AF65-F5344CB8AC3E}">
        <p14:creationId xmlns:p14="http://schemas.microsoft.com/office/powerpoint/2010/main" val="17466939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haracteristics of Google Sheets">
            <a:extLst>
              <a:ext uri="{FF2B5EF4-FFF2-40B4-BE49-F238E27FC236}">
                <a16:creationId xmlns:a16="http://schemas.microsoft.com/office/drawing/2014/main" id="{D7FBA7A5-1C6E-1229-2A76-FF311D9545D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42" name="Google Sheets Add-Ons and Extensions">
            <a:extLst>
              <a:ext uri="{FF2B5EF4-FFF2-40B4-BE49-F238E27FC236}">
                <a16:creationId xmlns:a16="http://schemas.microsoft.com/office/drawing/2014/main" id="{1C153ED7-A9AF-855B-1000-EF7370E74EE2}"/>
              </a:ext>
            </a:extLst>
          </p:cNvPr>
          <p:cNvSpPr txBox="1">
            <a:spLocks noGrp="1"/>
          </p:cNvSpPr>
          <p:nvPr>
            <p:ph type="body" sz="quarter" idx="21"/>
          </p:nvPr>
        </p:nvSpPr>
        <p:spPr/>
        <p:txBody>
          <a:bodyPr>
            <a:normAutofit/>
          </a:bodyPr>
          <a:lstStyle/>
          <a:p>
            <a:pPr eaLnBrk="1" fontAlgn="auto" hangingPunct="1">
              <a:spcAft>
                <a:spcPts val="0"/>
              </a:spcAft>
              <a:defRPr/>
            </a:pPr>
            <a:r>
              <a:t>Google Sheets Add-Ons and Extensions</a:t>
            </a:r>
          </a:p>
        </p:txBody>
      </p:sp>
      <p:sp>
        <p:nvSpPr>
          <p:cNvPr id="125956" name="Manage multiple add-ons with ease from the Google Sheets sidebar.…">
            <a:extLst>
              <a:ext uri="{FF2B5EF4-FFF2-40B4-BE49-F238E27FC236}">
                <a16:creationId xmlns:a16="http://schemas.microsoft.com/office/drawing/2014/main" id="{EADC6145-5312-4AC8-EA13-0E50CA8B2FF5}"/>
              </a:ext>
            </a:extLst>
          </p:cNvPr>
          <p:cNvSpPr txBox="1">
            <a:spLocks noGrp="1" noChangeArrowheads="1"/>
          </p:cNvSpPr>
          <p:nvPr>
            <p:ph type="body" idx="1"/>
          </p:nvPr>
        </p:nvSpPr>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Manage multiple add-ons with ease from the Google Sheets sidebar.</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Add-ons for tasks like invoicing, budget tracking, etc.</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Some add-ons available for free, while others are paid.</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Find and install add-ons via the Google Workspace Marketplace.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Add-ons </a:t>
            </a:r>
            <a:r>
              <a:rPr lang="en-US" altLang="en-US">
                <a:latin typeface="Graphik-Light" panose="020B0503030202060203" pitchFamily="34" charset="77"/>
                <a:ea typeface="Graphik-Light" panose="020B0503030202060203" pitchFamily="34" charset="77"/>
                <a:cs typeface="Graphik-Light" panose="020B0503030202060203" pitchFamily="34" charset="77"/>
              </a:rPr>
              <a:t>improve productivity </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and streamline tasks.</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haracteristics of Google Sheets">
            <a:extLst>
              <a:ext uri="{FF2B5EF4-FFF2-40B4-BE49-F238E27FC236}">
                <a16:creationId xmlns:a16="http://schemas.microsoft.com/office/drawing/2014/main" id="{454B278B-0658-9D16-16FD-0071D6D03F1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46" name="Customizing Google Sheets for Personal Use">
            <a:extLst>
              <a:ext uri="{FF2B5EF4-FFF2-40B4-BE49-F238E27FC236}">
                <a16:creationId xmlns:a16="http://schemas.microsoft.com/office/drawing/2014/main" id="{E6C26FAB-495B-F00C-1D21-882B5A6B61CA}"/>
              </a:ext>
            </a:extLst>
          </p:cNvPr>
          <p:cNvSpPr txBox="1">
            <a:spLocks noGrp="1"/>
          </p:cNvSpPr>
          <p:nvPr>
            <p:ph type="body" sz="quarter" idx="21"/>
          </p:nvPr>
        </p:nvSpPr>
        <p:spPr/>
        <p:txBody>
          <a:bodyPr>
            <a:normAutofit/>
          </a:bodyPr>
          <a:lstStyle/>
          <a:p>
            <a:pPr eaLnBrk="1" fontAlgn="auto" hangingPunct="1">
              <a:spcAft>
                <a:spcPts val="0"/>
              </a:spcAft>
              <a:defRPr/>
            </a:pPr>
            <a:r>
              <a:t>Customizing Google Sheets for Personal Use</a:t>
            </a:r>
          </a:p>
        </p:txBody>
      </p:sp>
      <p:sp>
        <p:nvSpPr>
          <p:cNvPr id="126980" name="Personalize the interface with custom themes and fonts.…">
            <a:extLst>
              <a:ext uri="{FF2B5EF4-FFF2-40B4-BE49-F238E27FC236}">
                <a16:creationId xmlns:a16="http://schemas.microsoft.com/office/drawing/2014/main" id="{784739AE-2E12-2F39-FBCF-C9CF578F4DB2}"/>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Personalize the interface with custom themes and fonts.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Set default sheet size and formatting for new documents.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templates for specific needs (finance, project management).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Customize toolbar with frequently used functions.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Create custom shortcuts for repetitive tasks.</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Characteristics of Google Sheets">
            <a:extLst>
              <a:ext uri="{FF2B5EF4-FFF2-40B4-BE49-F238E27FC236}">
                <a16:creationId xmlns:a16="http://schemas.microsoft.com/office/drawing/2014/main" id="{263E3768-7A87-A145-62D7-A0555699BEA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Characteristics of Google Sheets</a:t>
            </a:r>
          </a:p>
        </p:txBody>
      </p:sp>
      <p:sp>
        <p:nvSpPr>
          <p:cNvPr id="650" name="Customizing Google Sheets for Personal Use">
            <a:extLst>
              <a:ext uri="{FF2B5EF4-FFF2-40B4-BE49-F238E27FC236}">
                <a16:creationId xmlns:a16="http://schemas.microsoft.com/office/drawing/2014/main" id="{3B39D21A-087F-E981-1C43-070F46683398}"/>
              </a:ext>
            </a:extLst>
          </p:cNvPr>
          <p:cNvSpPr txBox="1">
            <a:spLocks noGrp="1"/>
          </p:cNvSpPr>
          <p:nvPr>
            <p:ph type="body" sz="quarter" idx="21"/>
          </p:nvPr>
        </p:nvSpPr>
        <p:spPr/>
        <p:txBody>
          <a:bodyPr>
            <a:normAutofit/>
          </a:bodyPr>
          <a:lstStyle/>
          <a:p>
            <a:pPr eaLnBrk="1" fontAlgn="auto" hangingPunct="1">
              <a:spcAft>
                <a:spcPts val="0"/>
              </a:spcAft>
              <a:defRPr/>
            </a:pPr>
            <a:r>
              <a:t>Customizing Google Sheets for Personal Use</a:t>
            </a:r>
          </a:p>
        </p:txBody>
      </p:sp>
      <p:sp>
        <p:nvSpPr>
          <p:cNvPr id="128004" name="Store personal data securely within Sheets.…">
            <a:extLst>
              <a:ext uri="{FF2B5EF4-FFF2-40B4-BE49-F238E27FC236}">
                <a16:creationId xmlns:a16="http://schemas.microsoft.com/office/drawing/2014/main" id="{01F2A87E-CEC7-65BA-88D8-54A6164A7573}"/>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Store personal data securely within Sheets.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Share personal documents selectively with specific people.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Automate daily tasks using Google Apps Script.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 custom formulas and scripts to optimize work.</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Adjust privacy settings for sensitive documents.</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Advantages and Disadvantages of Google Sheets">
            <a:extLst>
              <a:ext uri="{FF2B5EF4-FFF2-40B4-BE49-F238E27FC236}">
                <a16:creationId xmlns:a16="http://schemas.microsoft.com/office/drawing/2014/main" id="{598B4655-1F43-0770-8F30-98B0FCDB8619}"/>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54" name="Advantages : 1. Cost-Effective">
            <a:extLst>
              <a:ext uri="{FF2B5EF4-FFF2-40B4-BE49-F238E27FC236}">
                <a16:creationId xmlns:a16="http://schemas.microsoft.com/office/drawing/2014/main" id="{669B32AC-C458-1F10-5B03-2AFBE66AE8B6}"/>
              </a:ext>
            </a:extLst>
          </p:cNvPr>
          <p:cNvSpPr txBox="1">
            <a:spLocks noGrp="1"/>
          </p:cNvSpPr>
          <p:nvPr>
            <p:ph type="body" sz="quarter" idx="21"/>
          </p:nvPr>
        </p:nvSpPr>
        <p:spPr/>
        <p:txBody>
          <a:bodyPr>
            <a:normAutofit/>
          </a:bodyPr>
          <a:lstStyle/>
          <a:p>
            <a:pPr eaLnBrk="1" fontAlgn="auto" hangingPunct="1">
              <a:spcAft>
                <a:spcPts val="0"/>
              </a:spcAft>
              <a:defRPr/>
            </a:pPr>
            <a:r>
              <a:t>Advantages : 1. Cost-Effective</a:t>
            </a:r>
          </a:p>
        </p:txBody>
      </p:sp>
      <p:sp>
        <p:nvSpPr>
          <p:cNvPr id="129028" name="Free to use with a Google account.…">
            <a:extLst>
              <a:ext uri="{FF2B5EF4-FFF2-40B4-BE49-F238E27FC236}">
                <a16:creationId xmlns:a16="http://schemas.microsoft.com/office/drawing/2014/main" id="{2A090090-7015-F517-B2C8-63DD335F200C}"/>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Free to use with a Google account.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need for expensive software licenses.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Easily accessible from any device with internet.</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Storage provided through Google Drive.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hidden fees or subscription models for basic use.</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Advantages and Disadvantages of Google Sheets">
            <a:extLst>
              <a:ext uri="{FF2B5EF4-FFF2-40B4-BE49-F238E27FC236}">
                <a16:creationId xmlns:a16="http://schemas.microsoft.com/office/drawing/2014/main" id="{7AED2EC1-E621-9D59-CC92-E3ECBE9F929B}"/>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58" name="Cloud-Based">
            <a:extLst>
              <a:ext uri="{FF2B5EF4-FFF2-40B4-BE49-F238E27FC236}">
                <a16:creationId xmlns:a16="http://schemas.microsoft.com/office/drawing/2014/main" id="{E8CF3D00-C759-13C9-1A61-E81998E610B7}"/>
              </a:ext>
            </a:extLst>
          </p:cNvPr>
          <p:cNvSpPr txBox="1">
            <a:spLocks noGrp="1"/>
          </p:cNvSpPr>
          <p:nvPr>
            <p:ph type="body" sz="quarter" idx="21"/>
          </p:nvPr>
        </p:nvSpPr>
        <p:spPr/>
        <p:txBody>
          <a:bodyPr>
            <a:normAutofit/>
          </a:bodyPr>
          <a:lstStyle/>
          <a:p>
            <a:pPr eaLnBrk="1" fontAlgn="auto" hangingPunct="1">
              <a:spcAft>
                <a:spcPts val="0"/>
              </a:spcAft>
              <a:defRPr/>
            </a:pPr>
            <a:r>
              <a:t>Cloud-Based</a:t>
            </a:r>
          </a:p>
        </p:txBody>
      </p:sp>
      <p:sp>
        <p:nvSpPr>
          <p:cNvPr id="130052" name="Work from anywhere with an internet connection.…">
            <a:extLst>
              <a:ext uri="{FF2B5EF4-FFF2-40B4-BE49-F238E27FC236}">
                <a16:creationId xmlns:a16="http://schemas.microsoft.com/office/drawing/2014/main" id="{BF75D20E-A2EA-749F-D201-015692444BA4}"/>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Work from anywhere with an internet connection.</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Automatically saves data in Google Drive.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 need for manual backups or file transfers.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Real-time updates and sync across devices.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Collaborative features work seamlessly across teams.</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080" name="Picture 131079">
            <a:extLst>
              <a:ext uri="{FF2B5EF4-FFF2-40B4-BE49-F238E27FC236}">
                <a16:creationId xmlns:a16="http://schemas.microsoft.com/office/drawing/2014/main" id="{F82030CB-00D0-C5C0-DDED-C8ECD7AACFF3}"/>
              </a:ext>
            </a:extLst>
          </p:cNvPr>
          <p:cNvPicPr>
            <a:picLocks noChangeAspect="1"/>
          </p:cNvPicPr>
          <p:nvPr/>
        </p:nvPicPr>
        <p:blipFill>
          <a:blip r:embed="rId2">
            <a:duotone>
              <a:schemeClr val="bg2">
                <a:shade val="45000"/>
                <a:satMod val="135000"/>
              </a:schemeClr>
              <a:prstClr val="white"/>
            </a:duotone>
          </a:blip>
          <a:srcRect/>
          <a:stretch/>
        </p:blipFill>
        <p:spPr>
          <a:xfrm>
            <a:off x="20" y="10"/>
            <a:ext cx="24383980" cy="13715990"/>
          </a:xfrm>
          <a:prstGeom prst="rect">
            <a:avLst/>
          </a:prstGeom>
        </p:spPr>
      </p:pic>
      <p:sp>
        <p:nvSpPr>
          <p:cNvPr id="131084" name="Rectangle 13108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Advantages and Disadvantages of Google Sheets">
            <a:extLst>
              <a:ext uri="{FF2B5EF4-FFF2-40B4-BE49-F238E27FC236}">
                <a16:creationId xmlns:a16="http://schemas.microsoft.com/office/drawing/2014/main" id="{2F037B68-1AC8-91CB-1A4B-1F58BFF188B1}"/>
              </a:ext>
            </a:extLst>
          </p:cNvPr>
          <p:cNvSpPr txBox="1">
            <a:spLocks noGrp="1"/>
          </p:cNvSpPr>
          <p:nvPr>
            <p:ph type="title"/>
          </p:nvPr>
        </p:nvSpPr>
        <p:spPr>
          <a:xfrm>
            <a:off x="1676400" y="730250"/>
            <a:ext cx="21031200" cy="2651126"/>
          </a:xfrm>
        </p:spPr>
        <p:txBody>
          <a:bodyPr vert="horz" lIns="91440" tIns="45720" rIns="91440" bIns="45720" rtlCol="0" anchor="ctr">
            <a:normAutofit/>
          </a:bodyPr>
          <a:lstStyle>
            <a:lvl1pPr defTabSz="1877520">
              <a:defRPr sz="7700" spc="-77"/>
            </a:lvl1pPr>
          </a:lstStyle>
          <a:p>
            <a:pPr defTabSz="914400" fontAlgn="auto">
              <a:spcAft>
                <a:spcPts val="0"/>
              </a:spcAft>
              <a:defRPr/>
            </a:pPr>
            <a:r>
              <a:rPr lang="en-US" sz="4400"/>
              <a:t>Advantages and Disadvantages of Google Sheets</a:t>
            </a:r>
          </a:p>
        </p:txBody>
      </p:sp>
      <p:sp>
        <p:nvSpPr>
          <p:cNvPr id="662" name="Collaboration and Sharing">
            <a:extLst>
              <a:ext uri="{FF2B5EF4-FFF2-40B4-BE49-F238E27FC236}">
                <a16:creationId xmlns:a16="http://schemas.microsoft.com/office/drawing/2014/main" id="{D1E5B971-81BE-BE6F-1D29-AE9998C4834A}"/>
              </a:ext>
            </a:extLst>
          </p:cNvPr>
          <p:cNvSpPr txBox="1">
            <a:spLocks noGrp="1"/>
          </p:cNvSpPr>
          <p:nvPr>
            <p:ph type="body" sz="quarter" idx="21"/>
          </p:nvPr>
        </p:nvSpPr>
        <p:spPr/>
        <p:txBody>
          <a:bodyPr>
            <a:normAutofit/>
          </a:bodyPr>
          <a:lstStyle/>
          <a:p>
            <a:pPr eaLnBrk="1" fontAlgn="auto" hangingPunct="1">
              <a:spcAft>
                <a:spcPts val="600"/>
              </a:spcAft>
              <a:defRPr/>
            </a:pPr>
            <a:r>
              <a:rPr dirty="0"/>
              <a:t>Collaboration and Sharing</a:t>
            </a:r>
            <a:endParaRPr lang="en-IN" dirty="0"/>
          </a:p>
        </p:txBody>
      </p:sp>
      <p:graphicFrame>
        <p:nvGraphicFramePr>
          <p:cNvPr id="131078" name="Easy to share documents with anyone using email or link.…">
            <a:extLst>
              <a:ext uri="{FF2B5EF4-FFF2-40B4-BE49-F238E27FC236}">
                <a16:creationId xmlns:a16="http://schemas.microsoft.com/office/drawing/2014/main" id="{3AA5A468-A772-1445-4936-80F972CE5651}"/>
              </a:ext>
            </a:extLst>
          </p:cNvPr>
          <p:cNvGraphicFramePr/>
          <p:nvPr>
            <p:extLst>
              <p:ext uri="{D42A27DB-BD31-4B8C-83A1-F6EECF244321}">
                <p14:modId xmlns:p14="http://schemas.microsoft.com/office/powerpoint/2010/main" val="514260824"/>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Advantages and Disadvantages of Google Sheets">
            <a:extLst>
              <a:ext uri="{FF2B5EF4-FFF2-40B4-BE49-F238E27FC236}">
                <a16:creationId xmlns:a16="http://schemas.microsoft.com/office/drawing/2014/main" id="{65AA65B4-B948-90CA-EB93-FACBE50422BA}"/>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66" name="Disadvantages : Limited Advanced Features">
            <a:extLst>
              <a:ext uri="{FF2B5EF4-FFF2-40B4-BE49-F238E27FC236}">
                <a16:creationId xmlns:a16="http://schemas.microsoft.com/office/drawing/2014/main" id="{4EFAA040-2A9A-6BEF-4293-BAD4A407D851}"/>
              </a:ext>
            </a:extLst>
          </p:cNvPr>
          <p:cNvSpPr txBox="1">
            <a:spLocks noGrp="1"/>
          </p:cNvSpPr>
          <p:nvPr>
            <p:ph type="body" sz="quarter" idx="21"/>
          </p:nvPr>
        </p:nvSpPr>
        <p:spPr/>
        <p:txBody>
          <a:bodyPr>
            <a:normAutofit/>
          </a:bodyPr>
          <a:lstStyle/>
          <a:p>
            <a:pPr eaLnBrk="1" fontAlgn="auto" hangingPunct="1">
              <a:spcAft>
                <a:spcPts val="0"/>
              </a:spcAft>
              <a:defRPr/>
            </a:pPr>
            <a:r>
              <a:t>Disadvantages : Limited Advanced Features</a:t>
            </a:r>
          </a:p>
        </p:txBody>
      </p:sp>
      <p:sp>
        <p:nvSpPr>
          <p:cNvPr id="132100" name="Lacks some advanced features of Excel, such as VBA scripting.…">
            <a:extLst>
              <a:ext uri="{FF2B5EF4-FFF2-40B4-BE49-F238E27FC236}">
                <a16:creationId xmlns:a16="http://schemas.microsoft.com/office/drawing/2014/main" id="{42699E0C-B0F4-D789-95C3-0ADC535F71AE}"/>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Lacks some advanced features of Excel, such as VBA scripting.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May not be suitable for complex data models.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Can become slow with very large datasets.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Not as feature-rich for data visualization as some other tools.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Can struggle with high-volume processing.</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dvantages and Disadvantages of Google Sheets">
            <a:extLst>
              <a:ext uri="{FF2B5EF4-FFF2-40B4-BE49-F238E27FC236}">
                <a16:creationId xmlns:a16="http://schemas.microsoft.com/office/drawing/2014/main" id="{121E93C6-1822-E652-6DC3-30BE3FFB2BA4}"/>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70" name="Internet Dependency">
            <a:extLst>
              <a:ext uri="{FF2B5EF4-FFF2-40B4-BE49-F238E27FC236}">
                <a16:creationId xmlns:a16="http://schemas.microsoft.com/office/drawing/2014/main" id="{D64CF688-4199-4671-7B41-EDCCB85A061A}"/>
              </a:ext>
            </a:extLst>
          </p:cNvPr>
          <p:cNvSpPr txBox="1">
            <a:spLocks noGrp="1"/>
          </p:cNvSpPr>
          <p:nvPr>
            <p:ph type="body" sz="quarter" idx="21"/>
          </p:nvPr>
        </p:nvSpPr>
        <p:spPr/>
        <p:txBody>
          <a:bodyPr>
            <a:normAutofit/>
          </a:bodyPr>
          <a:lstStyle/>
          <a:p>
            <a:pPr eaLnBrk="1" fontAlgn="auto" hangingPunct="1">
              <a:spcAft>
                <a:spcPts val="0"/>
              </a:spcAft>
              <a:defRPr/>
            </a:pPr>
            <a:r>
              <a:t>Internet Dependency</a:t>
            </a:r>
          </a:p>
        </p:txBody>
      </p:sp>
      <p:sp>
        <p:nvSpPr>
          <p:cNvPr id="133124" name="Requires a stable internet connection for real-time editing.…">
            <a:extLst>
              <a:ext uri="{FF2B5EF4-FFF2-40B4-BE49-F238E27FC236}">
                <a16:creationId xmlns:a16="http://schemas.microsoft.com/office/drawing/2014/main" id="{FADC86BC-1492-F1A4-26BB-CAF48AE82BF7}"/>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Requires a stable internet connection for real-time editing.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Can be difficult to access offline, though offline mode is available.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Limited functionality without internet connectivity.</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Data syncing errors can occasionally occur.</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Users may experience lag with large files.</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Advantages and Disadvantages of Google Sheets">
            <a:extLst>
              <a:ext uri="{FF2B5EF4-FFF2-40B4-BE49-F238E27FC236}">
                <a16:creationId xmlns:a16="http://schemas.microsoft.com/office/drawing/2014/main" id="{AC256CFD-7D73-1375-8C90-680854C2BE5D}"/>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74" name="Limited Customization">
            <a:extLst>
              <a:ext uri="{FF2B5EF4-FFF2-40B4-BE49-F238E27FC236}">
                <a16:creationId xmlns:a16="http://schemas.microsoft.com/office/drawing/2014/main" id="{70252089-728F-BE41-0C16-49881AF022DC}"/>
              </a:ext>
            </a:extLst>
          </p:cNvPr>
          <p:cNvSpPr txBox="1">
            <a:spLocks noGrp="1"/>
          </p:cNvSpPr>
          <p:nvPr>
            <p:ph type="body" sz="quarter" idx="21"/>
          </p:nvPr>
        </p:nvSpPr>
        <p:spPr/>
        <p:txBody>
          <a:bodyPr>
            <a:normAutofit/>
          </a:bodyPr>
          <a:lstStyle/>
          <a:p>
            <a:pPr eaLnBrk="1" fontAlgn="auto" hangingPunct="1">
              <a:spcAft>
                <a:spcPts val="0"/>
              </a:spcAft>
              <a:defRPr/>
            </a:pPr>
            <a:r>
              <a:t>Limited Customization</a:t>
            </a:r>
          </a:p>
        </p:txBody>
      </p:sp>
      <p:sp>
        <p:nvSpPr>
          <p:cNvPr id="134148" name="Customization options are limited compared to desktop-based software.…">
            <a:extLst>
              <a:ext uri="{FF2B5EF4-FFF2-40B4-BE49-F238E27FC236}">
                <a16:creationId xmlns:a16="http://schemas.microsoft.com/office/drawing/2014/main" id="{36514818-2DAF-6D10-C601-8B72BD0F7196}"/>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Customization options are limited compared to desktop-based software.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Limited font and style choices.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Cannot create complex custom forms or reports.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Less flexibility in advanced formatting.</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Some users prefer more robust software options.</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Advantages and Disadvantages of Google Sheets">
            <a:extLst>
              <a:ext uri="{FF2B5EF4-FFF2-40B4-BE49-F238E27FC236}">
                <a16:creationId xmlns:a16="http://schemas.microsoft.com/office/drawing/2014/main" id="{0358FE47-3D37-76A5-017F-DF55ACB8CCDD}"/>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78" name="Security Concerns">
            <a:extLst>
              <a:ext uri="{FF2B5EF4-FFF2-40B4-BE49-F238E27FC236}">
                <a16:creationId xmlns:a16="http://schemas.microsoft.com/office/drawing/2014/main" id="{E9E675DB-E001-2AC2-BB86-8AA6885157DB}"/>
              </a:ext>
            </a:extLst>
          </p:cNvPr>
          <p:cNvSpPr txBox="1">
            <a:spLocks noGrp="1"/>
          </p:cNvSpPr>
          <p:nvPr>
            <p:ph type="body" sz="quarter" idx="21"/>
          </p:nvPr>
        </p:nvSpPr>
        <p:spPr/>
        <p:txBody>
          <a:bodyPr>
            <a:normAutofit/>
          </a:bodyPr>
          <a:lstStyle/>
          <a:p>
            <a:pPr eaLnBrk="1" fontAlgn="auto" hangingPunct="1">
              <a:spcAft>
                <a:spcPts val="0"/>
              </a:spcAft>
              <a:defRPr/>
            </a:pPr>
            <a:r>
              <a:t>Security Concerns</a:t>
            </a:r>
          </a:p>
        </p:txBody>
      </p:sp>
      <p:sp>
        <p:nvSpPr>
          <p:cNvPr id="135172" name="Potential data privacy concerns when sharing documents.…">
            <a:extLst>
              <a:ext uri="{FF2B5EF4-FFF2-40B4-BE49-F238E27FC236}">
                <a16:creationId xmlns:a16="http://schemas.microsoft.com/office/drawing/2014/main" id="{87247FBB-C602-305F-B2F9-1C317CACDE55}"/>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Potential data privacy concerns when sharing documents.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Google’s security can be bypassed through compromised accounts.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Syncing data across devices may introduce security risks.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Sensitive information might be exposed if not properly secured.</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May not meet enterprise-level compliance requirements.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3EBB-B8A4-0A5A-D2E6-29CB6B8ABE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B9DCB69-34B7-E872-98B6-C446E170DA1C}"/>
              </a:ext>
            </a:extLst>
          </p:cNvPr>
          <p:cNvSpPr txBox="1"/>
          <p:nvPr/>
        </p:nvSpPr>
        <p:spPr>
          <a:xfrm>
            <a:off x="7970643" y="1056253"/>
            <a:ext cx="13849350" cy="1695336"/>
          </a:xfrm>
          <a:prstGeom prst="rect">
            <a:avLst/>
          </a:prstGeom>
        </p:spPr>
        <p:txBody>
          <a:bodyPr vert="horz" wrap="square" lIns="0" tIns="33020" rIns="0" bIns="0" rtlCol="0">
            <a:spAutoFit/>
          </a:bodyPr>
          <a:lstStyle/>
          <a:p>
            <a:pPr marL="25400">
              <a:spcBef>
                <a:spcPts val="260"/>
              </a:spcBef>
            </a:pPr>
            <a:r>
              <a:rPr sz="10800" spc="-50" dirty="0">
                <a:solidFill>
                  <a:schemeClr val="accent6">
                    <a:lumMod val="75000"/>
                  </a:schemeClr>
                </a:solidFill>
                <a:latin typeface="Calibri Light"/>
                <a:cs typeface="Calibri Light"/>
              </a:rPr>
              <a:t>Advantages</a:t>
            </a:r>
            <a:r>
              <a:rPr sz="10800" spc="-30" dirty="0">
                <a:solidFill>
                  <a:schemeClr val="accent6">
                    <a:lumMod val="75000"/>
                  </a:schemeClr>
                </a:solidFill>
                <a:latin typeface="Calibri Light"/>
                <a:cs typeface="Calibri Light"/>
              </a:rPr>
              <a:t> </a:t>
            </a:r>
            <a:endParaRPr sz="10800" dirty="0">
              <a:solidFill>
                <a:schemeClr val="accent6">
                  <a:lumMod val="75000"/>
                </a:schemeClr>
              </a:solidFill>
              <a:latin typeface="Calibri Light"/>
              <a:cs typeface="Calibri Light"/>
            </a:endParaRPr>
          </a:p>
        </p:txBody>
      </p:sp>
      <p:sp>
        <p:nvSpPr>
          <p:cNvPr id="3" name="object 3">
            <a:extLst>
              <a:ext uri="{FF2B5EF4-FFF2-40B4-BE49-F238E27FC236}">
                <a16:creationId xmlns:a16="http://schemas.microsoft.com/office/drawing/2014/main" id="{FFB4B67B-2D26-8281-F33E-D79D0AF482D1}"/>
              </a:ext>
            </a:extLst>
          </p:cNvPr>
          <p:cNvSpPr txBox="1"/>
          <p:nvPr/>
        </p:nvSpPr>
        <p:spPr>
          <a:xfrm>
            <a:off x="1835150" y="3646296"/>
            <a:ext cx="11475720" cy="579646"/>
          </a:xfrm>
          <a:prstGeom prst="rect">
            <a:avLst/>
          </a:prstGeom>
        </p:spPr>
        <p:txBody>
          <a:bodyPr vert="horz" wrap="square" lIns="0" tIns="25400" rIns="0" bIns="0" rtlCol="0">
            <a:spAutoFit/>
          </a:bodyPr>
          <a:lstStyle/>
          <a:p>
            <a:pPr marL="25400">
              <a:spcBef>
                <a:spcPts val="200"/>
              </a:spcBef>
            </a:pPr>
            <a:r>
              <a:rPr lang="en-US" sz="3600" b="1" spc="-20" dirty="0">
                <a:latin typeface="Calibri"/>
                <a:cs typeface="Calibri"/>
              </a:rPr>
              <a:t> </a:t>
            </a:r>
            <a:r>
              <a:rPr lang="en-IN" sz="3600" b="1" dirty="0"/>
              <a:t>Cloud Accessibility</a:t>
            </a:r>
            <a:endParaRPr sz="3600" b="1" dirty="0">
              <a:latin typeface="Calibri"/>
              <a:cs typeface="Calibri"/>
            </a:endParaRPr>
          </a:p>
        </p:txBody>
      </p:sp>
      <p:sp>
        <p:nvSpPr>
          <p:cNvPr id="4" name="TextBox 3">
            <a:extLst>
              <a:ext uri="{FF2B5EF4-FFF2-40B4-BE49-F238E27FC236}">
                <a16:creationId xmlns:a16="http://schemas.microsoft.com/office/drawing/2014/main" id="{8782FFE6-ABC4-CCB3-3D3B-97F430BE331F}"/>
              </a:ext>
            </a:extLst>
          </p:cNvPr>
          <p:cNvSpPr txBox="1"/>
          <p:nvPr/>
        </p:nvSpPr>
        <p:spPr>
          <a:xfrm>
            <a:off x="11189579" y="3847173"/>
            <a:ext cx="5260607" cy="1200329"/>
          </a:xfrm>
          <a:prstGeom prst="rect">
            <a:avLst/>
          </a:prstGeom>
          <a:noFill/>
        </p:spPr>
        <p:txBody>
          <a:bodyPr wrap="none" rtlCol="0">
            <a:spAutoFit/>
          </a:bodyPr>
          <a:lstStyle/>
          <a:p>
            <a:r>
              <a:rPr lang="en-IN" sz="3600" b="1" dirty="0"/>
              <a:t>Real-Time Collaboration</a:t>
            </a:r>
            <a:endParaRPr lang="en-IN" sz="3600" dirty="0"/>
          </a:p>
          <a:p>
            <a:endParaRPr lang="en-US" sz="3600" dirty="0"/>
          </a:p>
        </p:txBody>
      </p:sp>
      <p:sp>
        <p:nvSpPr>
          <p:cNvPr id="5" name="TextBox 4">
            <a:extLst>
              <a:ext uri="{FF2B5EF4-FFF2-40B4-BE49-F238E27FC236}">
                <a16:creationId xmlns:a16="http://schemas.microsoft.com/office/drawing/2014/main" id="{1D4D6C3A-5972-E929-00F4-E49F7DA8153E}"/>
              </a:ext>
            </a:extLst>
          </p:cNvPr>
          <p:cNvSpPr txBox="1"/>
          <p:nvPr/>
        </p:nvSpPr>
        <p:spPr>
          <a:xfrm>
            <a:off x="6677890" y="11416147"/>
            <a:ext cx="3845540" cy="1200329"/>
          </a:xfrm>
          <a:prstGeom prst="rect">
            <a:avLst/>
          </a:prstGeom>
          <a:noFill/>
        </p:spPr>
        <p:txBody>
          <a:bodyPr wrap="none" rtlCol="0">
            <a:spAutoFit/>
          </a:bodyPr>
          <a:lstStyle/>
          <a:p>
            <a:r>
              <a:rPr lang="en-IN" sz="3600" b="1" dirty="0"/>
              <a:t>Automatic Saving</a:t>
            </a:r>
            <a:endParaRPr lang="en-IN" sz="3600" dirty="0"/>
          </a:p>
          <a:p>
            <a:endParaRPr lang="en-US" sz="3600" dirty="0"/>
          </a:p>
        </p:txBody>
      </p:sp>
      <p:sp>
        <p:nvSpPr>
          <p:cNvPr id="6" name="TextBox 5">
            <a:extLst>
              <a:ext uri="{FF2B5EF4-FFF2-40B4-BE49-F238E27FC236}">
                <a16:creationId xmlns:a16="http://schemas.microsoft.com/office/drawing/2014/main" id="{FB3B87E6-67CD-5C0E-75EE-463069E42E44}"/>
              </a:ext>
            </a:extLst>
          </p:cNvPr>
          <p:cNvSpPr txBox="1"/>
          <p:nvPr/>
        </p:nvSpPr>
        <p:spPr>
          <a:xfrm>
            <a:off x="11471564" y="9088583"/>
            <a:ext cx="2538708" cy="1200329"/>
          </a:xfrm>
          <a:prstGeom prst="rect">
            <a:avLst/>
          </a:prstGeom>
          <a:noFill/>
        </p:spPr>
        <p:txBody>
          <a:bodyPr wrap="none" rtlCol="0">
            <a:spAutoFit/>
          </a:bodyPr>
          <a:lstStyle/>
          <a:p>
            <a:r>
              <a:rPr lang="en-IN" sz="3600" b="1" dirty="0"/>
              <a:t>Free to Use</a:t>
            </a:r>
            <a:endParaRPr lang="en-IN" sz="3600" dirty="0"/>
          </a:p>
          <a:p>
            <a:endParaRPr lang="en-US" sz="3600" dirty="0"/>
          </a:p>
        </p:txBody>
      </p:sp>
      <p:sp>
        <p:nvSpPr>
          <p:cNvPr id="7" name="TextBox 6">
            <a:extLst>
              <a:ext uri="{FF2B5EF4-FFF2-40B4-BE49-F238E27FC236}">
                <a16:creationId xmlns:a16="http://schemas.microsoft.com/office/drawing/2014/main" id="{456EB13D-285F-15C4-C351-9A3B9BC69A0F}"/>
              </a:ext>
            </a:extLst>
          </p:cNvPr>
          <p:cNvSpPr txBox="1"/>
          <p:nvPr/>
        </p:nvSpPr>
        <p:spPr>
          <a:xfrm>
            <a:off x="16154400" y="5431073"/>
            <a:ext cx="5177508" cy="1200329"/>
          </a:xfrm>
          <a:prstGeom prst="rect">
            <a:avLst/>
          </a:prstGeom>
          <a:noFill/>
        </p:spPr>
        <p:txBody>
          <a:bodyPr wrap="none" rtlCol="0">
            <a:spAutoFit/>
          </a:bodyPr>
          <a:lstStyle/>
          <a:p>
            <a:r>
              <a:rPr lang="en-IN" sz="3600" b="1" dirty="0"/>
              <a:t>Cross-Platform Support</a:t>
            </a:r>
            <a:endParaRPr lang="en-IN" sz="3600" dirty="0"/>
          </a:p>
          <a:p>
            <a:endParaRPr lang="en-US" sz="3600" dirty="0"/>
          </a:p>
        </p:txBody>
      </p:sp>
      <p:sp>
        <p:nvSpPr>
          <p:cNvPr id="8" name="TextBox 7">
            <a:extLst>
              <a:ext uri="{FF2B5EF4-FFF2-40B4-BE49-F238E27FC236}">
                <a16:creationId xmlns:a16="http://schemas.microsoft.com/office/drawing/2014/main" id="{5DD0183A-C76E-5745-9A43-1859E6E3933A}"/>
              </a:ext>
            </a:extLst>
          </p:cNvPr>
          <p:cNvSpPr txBox="1"/>
          <p:nvPr/>
        </p:nvSpPr>
        <p:spPr>
          <a:xfrm>
            <a:off x="16739659" y="9697537"/>
            <a:ext cx="3384645" cy="1200329"/>
          </a:xfrm>
          <a:prstGeom prst="rect">
            <a:avLst/>
          </a:prstGeom>
          <a:noFill/>
        </p:spPr>
        <p:txBody>
          <a:bodyPr wrap="none" rtlCol="0">
            <a:spAutoFit/>
          </a:bodyPr>
          <a:lstStyle/>
          <a:p>
            <a:r>
              <a:rPr lang="en-IN" sz="3600" b="1" dirty="0"/>
              <a:t>Version History</a:t>
            </a:r>
            <a:endParaRPr lang="en-IN" sz="3600" dirty="0"/>
          </a:p>
          <a:p>
            <a:endParaRPr lang="en-US" sz="3600" dirty="0"/>
          </a:p>
        </p:txBody>
      </p:sp>
      <p:sp>
        <p:nvSpPr>
          <p:cNvPr id="9" name="TextBox 8">
            <a:extLst>
              <a:ext uri="{FF2B5EF4-FFF2-40B4-BE49-F238E27FC236}">
                <a16:creationId xmlns:a16="http://schemas.microsoft.com/office/drawing/2014/main" id="{BE58788F-8E91-48A8-6CBF-7F79251E2B0A}"/>
              </a:ext>
            </a:extLst>
          </p:cNvPr>
          <p:cNvSpPr txBox="1"/>
          <p:nvPr/>
        </p:nvSpPr>
        <p:spPr>
          <a:xfrm>
            <a:off x="5791201" y="7730837"/>
            <a:ext cx="4618637" cy="646331"/>
          </a:xfrm>
          <a:prstGeom prst="rect">
            <a:avLst/>
          </a:prstGeom>
          <a:noFill/>
        </p:spPr>
        <p:txBody>
          <a:bodyPr wrap="none" rtlCol="0">
            <a:spAutoFit/>
          </a:bodyPr>
          <a:lstStyle/>
          <a:p>
            <a:r>
              <a:rPr lang="en-IN" sz="3600" b="1" dirty="0"/>
              <a:t>Easy Sharing Options</a:t>
            </a:r>
            <a:endParaRPr lang="en-IN" sz="3600" dirty="0"/>
          </a:p>
        </p:txBody>
      </p:sp>
      <p:sp>
        <p:nvSpPr>
          <p:cNvPr id="10" name="TextBox 9">
            <a:extLst>
              <a:ext uri="{FF2B5EF4-FFF2-40B4-BE49-F238E27FC236}">
                <a16:creationId xmlns:a16="http://schemas.microsoft.com/office/drawing/2014/main" id="{109E21C6-2FED-C638-4006-4761B7C268F5}"/>
              </a:ext>
            </a:extLst>
          </p:cNvPr>
          <p:cNvSpPr txBox="1"/>
          <p:nvPr/>
        </p:nvSpPr>
        <p:spPr>
          <a:xfrm>
            <a:off x="2687782" y="10640291"/>
            <a:ext cx="2400978" cy="1200329"/>
          </a:xfrm>
          <a:prstGeom prst="rect">
            <a:avLst/>
          </a:prstGeom>
          <a:noFill/>
        </p:spPr>
        <p:txBody>
          <a:bodyPr wrap="none" rtlCol="0">
            <a:spAutoFit/>
          </a:bodyPr>
          <a:lstStyle/>
          <a:p>
            <a:r>
              <a:rPr lang="en-IN" sz="3600" b="1" dirty="0"/>
              <a:t>Scalability</a:t>
            </a:r>
            <a:endParaRPr lang="en-IN" sz="3600" dirty="0"/>
          </a:p>
          <a:p>
            <a:endParaRPr lang="en-US" sz="3600" dirty="0"/>
          </a:p>
        </p:txBody>
      </p:sp>
      <p:sp>
        <p:nvSpPr>
          <p:cNvPr id="11" name="TextBox 10">
            <a:extLst>
              <a:ext uri="{FF2B5EF4-FFF2-40B4-BE49-F238E27FC236}">
                <a16:creationId xmlns:a16="http://schemas.microsoft.com/office/drawing/2014/main" id="{E2A441BC-F5E8-DFDF-890A-B5C2A1093F25}"/>
              </a:ext>
            </a:extLst>
          </p:cNvPr>
          <p:cNvSpPr txBox="1"/>
          <p:nvPr/>
        </p:nvSpPr>
        <p:spPr>
          <a:xfrm>
            <a:off x="19153718" y="3877675"/>
            <a:ext cx="2911374" cy="646331"/>
          </a:xfrm>
          <a:prstGeom prst="rect">
            <a:avLst/>
          </a:prstGeom>
          <a:noFill/>
        </p:spPr>
        <p:txBody>
          <a:bodyPr wrap="none" rtlCol="0">
            <a:spAutoFit/>
          </a:bodyPr>
          <a:lstStyle/>
          <a:p>
            <a:r>
              <a:rPr lang="en-IN" sz="3600" b="1" dirty="0"/>
              <a:t>API Support=</a:t>
            </a:r>
            <a:endParaRPr lang="en-IN" sz="3600" dirty="0"/>
          </a:p>
        </p:txBody>
      </p:sp>
      <p:sp>
        <p:nvSpPr>
          <p:cNvPr id="12" name="TextBox 11">
            <a:extLst>
              <a:ext uri="{FF2B5EF4-FFF2-40B4-BE49-F238E27FC236}">
                <a16:creationId xmlns:a16="http://schemas.microsoft.com/office/drawing/2014/main" id="{25CC09C2-57CD-210A-94F3-CA0555ADB40A}"/>
              </a:ext>
            </a:extLst>
          </p:cNvPr>
          <p:cNvSpPr txBox="1"/>
          <p:nvPr/>
        </p:nvSpPr>
        <p:spPr>
          <a:xfrm>
            <a:off x="1095593" y="5827931"/>
            <a:ext cx="5860515" cy="1200329"/>
          </a:xfrm>
          <a:prstGeom prst="rect">
            <a:avLst/>
          </a:prstGeom>
          <a:noFill/>
        </p:spPr>
        <p:txBody>
          <a:bodyPr wrap="none" rtlCol="0">
            <a:spAutoFit/>
          </a:bodyPr>
          <a:lstStyle/>
          <a:p>
            <a:r>
              <a:rPr lang="en-IN" sz="3600" b="1" dirty="0"/>
              <a:t>Automation via Apps Script</a:t>
            </a:r>
            <a:endParaRPr lang="en-IN" sz="3600" dirty="0"/>
          </a:p>
          <a:p>
            <a:endParaRPr lang="en-US" sz="3600" dirty="0"/>
          </a:p>
        </p:txBody>
      </p:sp>
    </p:spTree>
    <p:extLst>
      <p:ext uri="{BB962C8B-B14F-4D97-AF65-F5344CB8AC3E}">
        <p14:creationId xmlns:p14="http://schemas.microsoft.com/office/powerpoint/2010/main" val="7606183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Advantages and Disadvantages of Google Sheets">
            <a:extLst>
              <a:ext uri="{FF2B5EF4-FFF2-40B4-BE49-F238E27FC236}">
                <a16:creationId xmlns:a16="http://schemas.microsoft.com/office/drawing/2014/main" id="{0040A51C-C1E3-FCA0-7B21-6ABE09C9F1CE}"/>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82" name="Learning Curve">
            <a:extLst>
              <a:ext uri="{FF2B5EF4-FFF2-40B4-BE49-F238E27FC236}">
                <a16:creationId xmlns:a16="http://schemas.microsoft.com/office/drawing/2014/main" id="{8FEA4C6D-0323-7F70-6FEE-8BA60630787F}"/>
              </a:ext>
            </a:extLst>
          </p:cNvPr>
          <p:cNvSpPr txBox="1">
            <a:spLocks noGrp="1"/>
          </p:cNvSpPr>
          <p:nvPr>
            <p:ph type="body" sz="quarter" idx="21"/>
          </p:nvPr>
        </p:nvSpPr>
        <p:spPr/>
        <p:txBody>
          <a:bodyPr>
            <a:normAutofit/>
          </a:bodyPr>
          <a:lstStyle/>
          <a:p>
            <a:pPr eaLnBrk="1" fontAlgn="auto" hangingPunct="1">
              <a:spcAft>
                <a:spcPts val="0"/>
              </a:spcAft>
              <a:defRPr/>
            </a:pPr>
            <a:r>
              <a:t>Learning Curve</a:t>
            </a:r>
          </a:p>
        </p:txBody>
      </p:sp>
      <p:sp>
        <p:nvSpPr>
          <p:cNvPr id="136196" name="New users may find it difficult to navigate.…">
            <a:extLst>
              <a:ext uri="{FF2B5EF4-FFF2-40B4-BE49-F238E27FC236}">
                <a16:creationId xmlns:a16="http://schemas.microsoft.com/office/drawing/2014/main" id="{206ECABC-47B8-43BE-A203-70AB8E7394EC}"/>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New users may find it difficult to navigate.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Complex formulas and functions require prior knowledge.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Limited training resources compared to other spreadsheet tools.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Some features may require experimentation or learning via trial and error.</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Requires a strong understanding of data formatting.</a:t>
            </a: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Advantages and Disadvantages of Google Sheets">
            <a:extLst>
              <a:ext uri="{FF2B5EF4-FFF2-40B4-BE49-F238E27FC236}">
                <a16:creationId xmlns:a16="http://schemas.microsoft.com/office/drawing/2014/main" id="{B0DAD47A-03DF-E5EE-841F-874C4031BFFB}"/>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86" name="Formatting and Layout Limitations">
            <a:extLst>
              <a:ext uri="{FF2B5EF4-FFF2-40B4-BE49-F238E27FC236}">
                <a16:creationId xmlns:a16="http://schemas.microsoft.com/office/drawing/2014/main" id="{F476C470-9853-0603-1529-23B4312B0865}"/>
              </a:ext>
            </a:extLst>
          </p:cNvPr>
          <p:cNvSpPr txBox="1">
            <a:spLocks noGrp="1"/>
          </p:cNvSpPr>
          <p:nvPr>
            <p:ph type="body" sz="quarter" idx="21"/>
          </p:nvPr>
        </p:nvSpPr>
        <p:spPr/>
        <p:txBody>
          <a:bodyPr>
            <a:normAutofit/>
          </a:bodyPr>
          <a:lstStyle/>
          <a:p>
            <a:pPr eaLnBrk="1" fontAlgn="auto" hangingPunct="1">
              <a:spcAft>
                <a:spcPts val="0"/>
              </a:spcAft>
              <a:defRPr/>
            </a:pPr>
            <a:r>
              <a:t>Formatting and Layout Limitations</a:t>
            </a:r>
          </a:p>
        </p:txBody>
      </p:sp>
      <p:sp>
        <p:nvSpPr>
          <p:cNvPr id="137220" name="Google Sheets’ formatting options are less advanced than Excel’s.…">
            <a:extLst>
              <a:ext uri="{FF2B5EF4-FFF2-40B4-BE49-F238E27FC236}">
                <a16:creationId xmlns:a16="http://schemas.microsoft.com/office/drawing/2014/main" id="{50005772-95E9-10B2-72EB-0C782F0DEAE5}"/>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Google Sheets’ formatting options are less advanced than Excel’s.</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Table design options are more limited.</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Limited options for intricate data visualizations.</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Advantages and Disadvantages of Google Sheets">
            <a:extLst>
              <a:ext uri="{FF2B5EF4-FFF2-40B4-BE49-F238E27FC236}">
                <a16:creationId xmlns:a16="http://schemas.microsoft.com/office/drawing/2014/main" id="{F748953D-86D7-A1EB-D414-8B44575408B3}"/>
              </a:ext>
            </a:extLst>
          </p:cNvPr>
          <p:cNvSpPr txBox="1">
            <a:spLocks noGrp="1"/>
          </p:cNvSpPr>
          <p:nvPr>
            <p:ph type="title"/>
          </p:nvPr>
        </p:nvSpPr>
        <p:spPr/>
        <p:txBody>
          <a:bodyPr/>
          <a:lstStyle>
            <a:lvl1pPr defTabSz="1877520">
              <a:defRPr sz="7700" spc="-77"/>
            </a:lvl1pPr>
          </a:lstStyle>
          <a:p>
            <a:pPr eaLnBrk="1" fontAlgn="auto" hangingPunct="1">
              <a:spcBef>
                <a:spcPts val="0"/>
              </a:spcBef>
              <a:spcAft>
                <a:spcPts val="0"/>
              </a:spcAft>
              <a:defRPr/>
            </a:pPr>
            <a:r>
              <a:t>Advantages and Disadvantages of Google Sheets</a:t>
            </a:r>
          </a:p>
        </p:txBody>
      </p:sp>
      <p:sp>
        <p:nvSpPr>
          <p:cNvPr id="690" name="Formatting and Layout Limitations">
            <a:extLst>
              <a:ext uri="{FF2B5EF4-FFF2-40B4-BE49-F238E27FC236}">
                <a16:creationId xmlns:a16="http://schemas.microsoft.com/office/drawing/2014/main" id="{620CB06D-7855-EE8F-106C-F63967AB642A}"/>
              </a:ext>
            </a:extLst>
          </p:cNvPr>
          <p:cNvSpPr txBox="1">
            <a:spLocks noGrp="1"/>
          </p:cNvSpPr>
          <p:nvPr>
            <p:ph type="body" sz="quarter" idx="21"/>
          </p:nvPr>
        </p:nvSpPr>
        <p:spPr/>
        <p:txBody>
          <a:bodyPr>
            <a:normAutofit/>
          </a:bodyPr>
          <a:lstStyle/>
          <a:p>
            <a:pPr eaLnBrk="1" fontAlgn="auto" hangingPunct="1">
              <a:spcAft>
                <a:spcPts val="0"/>
              </a:spcAft>
              <a:defRPr/>
            </a:pPr>
            <a:r>
              <a:t>Formatting and Layout Limitations</a:t>
            </a:r>
          </a:p>
        </p:txBody>
      </p:sp>
      <p:sp>
        <p:nvSpPr>
          <p:cNvPr id="138244" name="Pre-defined templates are not always flexible.…">
            <a:extLst>
              <a:ext uri="{FF2B5EF4-FFF2-40B4-BE49-F238E27FC236}">
                <a16:creationId xmlns:a16="http://schemas.microsoft.com/office/drawing/2014/main" id="{A9B19DA1-749A-07FD-7F65-48F87B4266BB}"/>
              </a:ext>
            </a:extLst>
          </p:cNvPr>
          <p:cNvSpPr txBox="1">
            <a:spLocks noGrp="1" noChangeArrowheads="1"/>
          </p:cNvSpPr>
          <p:nvPr>
            <p:ph type="body" idx="1"/>
          </p:nvPr>
        </p:nvSpPr>
        <p:spPr/>
        <p:txBody>
          <a:bodyPr/>
          <a:lstStyle/>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Pre-defined templates are not always flexible.</a:t>
            </a:r>
          </a:p>
          <a:p>
            <a:pPr eaLnBrk="1" hangingPunct="1"/>
            <a:r>
              <a:rPr lang="en-US" altLang="en-US">
                <a:latin typeface="Graphik-Light" panose="020B0503030202060203" pitchFamily="34" charset="77"/>
                <a:ea typeface="Graphik-Light" panose="020B0503030202060203" pitchFamily="34" charset="77"/>
                <a:cs typeface="Graphik-Light" panose="020B0503030202060203" pitchFamily="34" charset="77"/>
              </a:rPr>
              <a:t>Might require additional formatting for professional presentations.</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All Values of Data">
            <a:extLst>
              <a:ext uri="{FF2B5EF4-FFF2-40B4-BE49-F238E27FC236}">
                <a16:creationId xmlns:a16="http://schemas.microsoft.com/office/drawing/2014/main" id="{6EA26796-1EA4-42B1-91EE-F7080E4A6AE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All Values of Data</a:t>
            </a:r>
          </a:p>
        </p:txBody>
      </p:sp>
      <p:sp>
        <p:nvSpPr>
          <p:cNvPr id="834" name="Range of Data Values">
            <a:extLst>
              <a:ext uri="{FF2B5EF4-FFF2-40B4-BE49-F238E27FC236}">
                <a16:creationId xmlns:a16="http://schemas.microsoft.com/office/drawing/2014/main" id="{EBAC3610-EF4B-3204-E9E4-53EC72C93F90}"/>
              </a:ext>
            </a:extLst>
          </p:cNvPr>
          <p:cNvSpPr txBox="1">
            <a:spLocks noGrp="1"/>
          </p:cNvSpPr>
          <p:nvPr>
            <p:ph type="body" sz="quarter" idx="21"/>
          </p:nvPr>
        </p:nvSpPr>
        <p:spPr>
          <a:xfrm>
            <a:off x="1507958" y="3148013"/>
            <a:ext cx="21971000" cy="1003300"/>
          </a:xfrm>
        </p:spPr>
        <p:txBody>
          <a:bodyPr>
            <a:normAutofit/>
          </a:bodyPr>
          <a:lstStyle/>
          <a:p>
            <a:pPr eaLnBrk="1" fontAlgn="auto" hangingPunct="1">
              <a:spcAft>
                <a:spcPts val="0"/>
              </a:spcAft>
              <a:defRPr/>
            </a:pPr>
            <a:r>
              <a:rPr dirty="0"/>
              <a:t>Range of Data Values</a:t>
            </a:r>
          </a:p>
        </p:txBody>
      </p:sp>
      <p:sp>
        <p:nvSpPr>
          <p:cNvPr id="175108" name="Data normalization and standardization are used to maintain consistency.…">
            <a:extLst>
              <a:ext uri="{FF2B5EF4-FFF2-40B4-BE49-F238E27FC236}">
                <a16:creationId xmlns:a16="http://schemas.microsoft.com/office/drawing/2014/main" id="{E5DC6C16-FD8A-CFF1-733B-4AA577BA8734}"/>
              </a:ext>
            </a:extLst>
          </p:cNvPr>
          <p:cNvSpPr txBox="1">
            <a:spLocks noGrp="1" noChangeArrowheads="1"/>
          </p:cNvSpPr>
          <p:nvPr>
            <p:ph type="body" idx="1"/>
          </p:nvPr>
        </p:nvSpPr>
        <p:spPr>
          <a:xfrm>
            <a:off x="1507958" y="492124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Data normalization and standardization are used to maintain consistency.</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Proper labeling and organization ensure data integrity.</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Data values are typically stored in spreadsheets, databases, and text files.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yramid of Size of Data">
            <a:extLst>
              <a:ext uri="{FF2B5EF4-FFF2-40B4-BE49-F238E27FC236}">
                <a16:creationId xmlns:a16="http://schemas.microsoft.com/office/drawing/2014/main" id="{528C83B9-82A5-596E-B5D0-BF58B220D19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Pyramid of Size of Data</a:t>
            </a:r>
          </a:p>
        </p:txBody>
      </p:sp>
      <p:sp>
        <p:nvSpPr>
          <p:cNvPr id="838" name="Data Size Pyramid">
            <a:extLst>
              <a:ext uri="{FF2B5EF4-FFF2-40B4-BE49-F238E27FC236}">
                <a16:creationId xmlns:a16="http://schemas.microsoft.com/office/drawing/2014/main" id="{38324D72-D456-55F4-2A13-CE856781E5F6}"/>
              </a:ext>
            </a:extLst>
          </p:cNvPr>
          <p:cNvSpPr txBox="1">
            <a:spLocks noGrp="1"/>
          </p:cNvSpPr>
          <p:nvPr>
            <p:ph type="body" sz="quarter" idx="21"/>
          </p:nvPr>
        </p:nvSpPr>
        <p:spPr>
          <a:xfrm>
            <a:off x="1676400" y="3148013"/>
            <a:ext cx="21971000" cy="1003300"/>
          </a:xfrm>
        </p:spPr>
        <p:txBody>
          <a:bodyPr>
            <a:normAutofit/>
          </a:bodyPr>
          <a:lstStyle/>
          <a:p>
            <a:pPr eaLnBrk="1" fontAlgn="auto" hangingPunct="1">
              <a:spcAft>
                <a:spcPts val="0"/>
              </a:spcAft>
              <a:defRPr/>
            </a:pPr>
            <a:r>
              <a:rPr dirty="0"/>
              <a:t>Data Size Pyramid</a:t>
            </a:r>
          </a:p>
        </p:txBody>
      </p:sp>
      <p:sp>
        <p:nvSpPr>
          <p:cNvPr id="176132" name="The pyramid illustrates the increasing scale of data from bottom to top.…">
            <a:extLst>
              <a:ext uri="{FF2B5EF4-FFF2-40B4-BE49-F238E27FC236}">
                <a16:creationId xmlns:a16="http://schemas.microsoft.com/office/drawing/2014/main" id="{47560C0C-F169-F448-EB46-8229A0AD95EC}"/>
              </a:ext>
            </a:extLst>
          </p:cNvPr>
          <p:cNvSpPr txBox="1">
            <a:spLocks noGrp="1" noChangeArrowheads="1"/>
          </p:cNvSpPr>
          <p:nvPr>
            <p:ph type="body" idx="1"/>
          </p:nvPr>
        </p:nvSpPr>
        <p:spPr>
          <a:xfrm>
            <a:off x="1676400" y="492124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The pyramid illustrates the increasing scale of data from bottom to top.</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Small Data</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Simple datasets like contact lists, small databases.</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Pyramid of Size of Data">
            <a:extLst>
              <a:ext uri="{FF2B5EF4-FFF2-40B4-BE49-F238E27FC236}">
                <a16:creationId xmlns:a16="http://schemas.microsoft.com/office/drawing/2014/main" id="{C77B9874-0BB1-C144-D58A-C097EFF2F22C}"/>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Pyramid of Size of Data</a:t>
            </a:r>
          </a:p>
        </p:txBody>
      </p:sp>
      <p:sp>
        <p:nvSpPr>
          <p:cNvPr id="842" name="Data Size Pyramid">
            <a:extLst>
              <a:ext uri="{FF2B5EF4-FFF2-40B4-BE49-F238E27FC236}">
                <a16:creationId xmlns:a16="http://schemas.microsoft.com/office/drawing/2014/main" id="{04683C68-FF3A-9647-7DE1-DDD125A872F7}"/>
              </a:ext>
            </a:extLst>
          </p:cNvPr>
          <p:cNvSpPr txBox="1">
            <a:spLocks noGrp="1"/>
          </p:cNvSpPr>
          <p:nvPr>
            <p:ph type="body" sz="quarter" idx="21"/>
          </p:nvPr>
        </p:nvSpPr>
        <p:spPr>
          <a:xfrm>
            <a:off x="1507958" y="3535697"/>
            <a:ext cx="21971000" cy="1003300"/>
          </a:xfrm>
        </p:spPr>
        <p:txBody>
          <a:bodyPr>
            <a:normAutofit/>
          </a:bodyPr>
          <a:lstStyle/>
          <a:p>
            <a:pPr eaLnBrk="1" fontAlgn="auto" hangingPunct="1">
              <a:spcAft>
                <a:spcPts val="0"/>
              </a:spcAft>
              <a:defRPr/>
            </a:pPr>
            <a:r>
              <a:rPr dirty="0"/>
              <a:t>Data Size Pyramid</a:t>
            </a:r>
          </a:p>
        </p:txBody>
      </p:sp>
      <p:sp>
        <p:nvSpPr>
          <p:cNvPr id="177156" name="Medium Data: Larger datasets such as business records, product catalogs.…">
            <a:extLst>
              <a:ext uri="{FF2B5EF4-FFF2-40B4-BE49-F238E27FC236}">
                <a16:creationId xmlns:a16="http://schemas.microsoft.com/office/drawing/2014/main" id="{9F471C44-DAC5-8A9B-3BCA-635A42FA971D}"/>
              </a:ext>
            </a:extLst>
          </p:cNvPr>
          <p:cNvSpPr txBox="1">
            <a:spLocks noGrp="1" noChangeArrowheads="1"/>
          </p:cNvSpPr>
          <p:nvPr>
            <p:ph type="body" idx="1"/>
          </p:nvPr>
        </p:nvSpPr>
        <p:spPr>
          <a:xfrm>
            <a:off x="1507958" y="5696618"/>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Medium Data</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Larger datasets such as business records, product catalogs.</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Big Data</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Encompasses enterprise data, social media interactions, IoT data.</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Pyramid of Size of Data">
            <a:extLst>
              <a:ext uri="{FF2B5EF4-FFF2-40B4-BE49-F238E27FC236}">
                <a16:creationId xmlns:a16="http://schemas.microsoft.com/office/drawing/2014/main" id="{0ADBE324-ABA4-B342-82FA-E3AFADF1FD6A}"/>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Pyramid of Size of Data</a:t>
            </a:r>
          </a:p>
        </p:txBody>
      </p:sp>
      <p:sp>
        <p:nvSpPr>
          <p:cNvPr id="846" name="Data Size Pyramid">
            <a:extLst>
              <a:ext uri="{FF2B5EF4-FFF2-40B4-BE49-F238E27FC236}">
                <a16:creationId xmlns:a16="http://schemas.microsoft.com/office/drawing/2014/main" id="{1CD9A9F6-41ED-F112-A5B0-3F37C5722842}"/>
              </a:ext>
            </a:extLst>
          </p:cNvPr>
          <p:cNvSpPr txBox="1">
            <a:spLocks noGrp="1"/>
          </p:cNvSpPr>
          <p:nvPr>
            <p:ph type="body" sz="quarter" idx="21"/>
          </p:nvPr>
        </p:nvSpPr>
        <p:spPr>
          <a:xfrm>
            <a:off x="1206500" y="3610480"/>
            <a:ext cx="21971000" cy="1003300"/>
          </a:xfrm>
        </p:spPr>
        <p:txBody>
          <a:bodyPr>
            <a:normAutofit/>
          </a:bodyPr>
          <a:lstStyle/>
          <a:p>
            <a:pPr eaLnBrk="1" fontAlgn="auto" hangingPunct="1">
              <a:spcAft>
                <a:spcPts val="0"/>
              </a:spcAft>
              <a:defRPr/>
            </a:pPr>
            <a:r>
              <a:rPr dirty="0"/>
              <a:t>Data Size Pyramid</a:t>
            </a:r>
          </a:p>
        </p:txBody>
      </p:sp>
      <p:sp>
        <p:nvSpPr>
          <p:cNvPr id="178180" name="Massive Data: Refers to data produced by complex systems, including AI and machine learning.…">
            <a:extLst>
              <a:ext uri="{FF2B5EF4-FFF2-40B4-BE49-F238E27FC236}">
                <a16:creationId xmlns:a16="http://schemas.microsoft.com/office/drawing/2014/main" id="{B2B031F3-A1C4-802F-5ACF-F13C470C843A}"/>
              </a:ext>
            </a:extLst>
          </p:cNvPr>
          <p:cNvSpPr txBox="1">
            <a:spLocks noGrp="1" noChangeArrowheads="1"/>
          </p:cNvSpPr>
          <p:nvPr>
            <p:ph type="body" idx="1"/>
          </p:nvPr>
        </p:nvSpPr>
        <p:spPr>
          <a:xfrm>
            <a:off x="1206500" y="5455987"/>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Massive Data</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Refers to data produced by complex systems, including AI and machine learning.</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The pyramid highlights the complexity and processing challenges as data size increases.</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yramid of Size of Data">
            <a:extLst>
              <a:ext uri="{FF2B5EF4-FFF2-40B4-BE49-F238E27FC236}">
                <a16:creationId xmlns:a16="http://schemas.microsoft.com/office/drawing/2014/main" id="{0019BFEA-081E-D81A-596F-99987D6F1C09}"/>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Pyramid of Size of Data</a:t>
            </a:r>
          </a:p>
        </p:txBody>
      </p:sp>
      <p:sp>
        <p:nvSpPr>
          <p:cNvPr id="850" name="Data Size Pyramid">
            <a:extLst>
              <a:ext uri="{FF2B5EF4-FFF2-40B4-BE49-F238E27FC236}">
                <a16:creationId xmlns:a16="http://schemas.microsoft.com/office/drawing/2014/main" id="{8CC77029-6E63-BD1B-9ED6-81C5B909E220}"/>
              </a:ext>
            </a:extLst>
          </p:cNvPr>
          <p:cNvSpPr txBox="1">
            <a:spLocks noGrp="1"/>
          </p:cNvSpPr>
          <p:nvPr>
            <p:ph type="body" sz="quarter" idx="21"/>
          </p:nvPr>
        </p:nvSpPr>
        <p:spPr>
          <a:xfrm>
            <a:off x="1676400" y="3936332"/>
            <a:ext cx="21971000" cy="1003300"/>
          </a:xfrm>
        </p:spPr>
        <p:txBody>
          <a:bodyPr>
            <a:normAutofit/>
          </a:bodyPr>
          <a:lstStyle/>
          <a:p>
            <a:pPr eaLnBrk="1" fontAlgn="auto" hangingPunct="1">
              <a:spcAft>
                <a:spcPts val="0"/>
              </a:spcAft>
              <a:defRPr/>
            </a:pPr>
            <a:r>
              <a:rPr dirty="0"/>
              <a:t>Data Size Pyramid</a:t>
            </a:r>
          </a:p>
        </p:txBody>
      </p:sp>
      <p:sp>
        <p:nvSpPr>
          <p:cNvPr id="179204" name="The higher up the pyramid, the more sophisticated tools and infrastructure are required.…">
            <a:extLst>
              <a:ext uri="{FF2B5EF4-FFF2-40B4-BE49-F238E27FC236}">
                <a16:creationId xmlns:a16="http://schemas.microsoft.com/office/drawing/2014/main" id="{6746467F-0935-2D8D-E6D3-5733F2662E1C}"/>
              </a:ext>
            </a:extLst>
          </p:cNvPr>
          <p:cNvSpPr txBox="1">
            <a:spLocks noGrp="1" noChangeArrowheads="1"/>
          </p:cNvSpPr>
          <p:nvPr>
            <p:ph type="body" idx="1"/>
          </p:nvPr>
        </p:nvSpPr>
        <p:spPr>
          <a:xfrm>
            <a:off x="1206500" y="5889123"/>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The higher up the pyramid, the more sophisticated tools and infrastructure are required.</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Data scaling requires specialized technologies (e.g., Hadoop, cloud storage).</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What are Color Codes?">
            <a:extLst>
              <a:ext uri="{FF2B5EF4-FFF2-40B4-BE49-F238E27FC236}">
                <a16:creationId xmlns:a16="http://schemas.microsoft.com/office/drawing/2014/main" id="{4640F02E-DCE3-D58C-C6B5-1637E0B234CE}"/>
              </a:ext>
            </a:extLst>
          </p:cNvPr>
          <p:cNvSpPr txBox="1">
            <a:spLocks noGrp="1"/>
          </p:cNvSpPr>
          <p:nvPr>
            <p:ph type="title"/>
          </p:nvPr>
        </p:nvSpPr>
        <p:spPr>
          <a:xfrm>
            <a:off x="1206500" y="790912"/>
            <a:ext cx="21031200" cy="2651126"/>
          </a:xfrm>
        </p:spPr>
        <p:txBody>
          <a:bodyPr/>
          <a:lstStyle>
            <a:lvl1pPr defTabSz="2316421">
              <a:defRPr sz="9500" spc="-95"/>
            </a:lvl1pPr>
          </a:lstStyle>
          <a:p>
            <a:pPr eaLnBrk="1" fontAlgn="auto" hangingPunct="1">
              <a:spcBef>
                <a:spcPts val="0"/>
              </a:spcBef>
              <a:spcAft>
                <a:spcPts val="0"/>
              </a:spcAft>
              <a:defRPr/>
            </a:pPr>
            <a:r>
              <a:rPr dirty="0"/>
              <a:t>What are Color Codes?</a:t>
            </a:r>
          </a:p>
        </p:txBody>
      </p:sp>
      <p:sp>
        <p:nvSpPr>
          <p:cNvPr id="854" name="Introduction to Color Codes">
            <a:extLst>
              <a:ext uri="{FF2B5EF4-FFF2-40B4-BE49-F238E27FC236}">
                <a16:creationId xmlns:a16="http://schemas.microsoft.com/office/drawing/2014/main" id="{27AE712C-A132-627D-6B62-91DE5140F0D9}"/>
              </a:ext>
            </a:extLst>
          </p:cNvPr>
          <p:cNvSpPr txBox="1">
            <a:spLocks noGrp="1"/>
          </p:cNvSpPr>
          <p:nvPr>
            <p:ph type="body" sz="quarter" idx="21"/>
          </p:nvPr>
        </p:nvSpPr>
        <p:spPr>
          <a:xfrm>
            <a:off x="1206500" y="3965158"/>
            <a:ext cx="21971000" cy="1003300"/>
          </a:xfrm>
        </p:spPr>
        <p:txBody>
          <a:bodyPr>
            <a:normAutofit/>
          </a:bodyPr>
          <a:lstStyle/>
          <a:p>
            <a:pPr eaLnBrk="1" fontAlgn="auto" hangingPunct="1">
              <a:spcAft>
                <a:spcPts val="0"/>
              </a:spcAft>
              <a:defRPr/>
            </a:pPr>
            <a:r>
              <a:rPr dirty="0"/>
              <a:t>Introduction to Color Codes</a:t>
            </a:r>
          </a:p>
        </p:txBody>
      </p:sp>
      <p:sp>
        <p:nvSpPr>
          <p:cNvPr id="180228" name="Color codes are numerical or alphabetical representations of colors.…">
            <a:extLst>
              <a:ext uri="{FF2B5EF4-FFF2-40B4-BE49-F238E27FC236}">
                <a16:creationId xmlns:a16="http://schemas.microsoft.com/office/drawing/2014/main" id="{45120F26-16F3-E857-82AF-4D6B6692FD61}"/>
              </a:ext>
            </a:extLst>
          </p:cNvPr>
          <p:cNvSpPr txBox="1">
            <a:spLocks noGrp="1" noChangeArrowheads="1"/>
          </p:cNvSpPr>
          <p:nvPr>
            <p:ph type="body" idx="1"/>
          </p:nvPr>
        </p:nvSpPr>
        <p:spPr>
          <a:xfrm>
            <a:off x="1206500" y="555223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Color codes are numerical or alphabetical representations of colors.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They are used in digital media, design, and web development.</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What are Color Codes?">
            <a:extLst>
              <a:ext uri="{FF2B5EF4-FFF2-40B4-BE49-F238E27FC236}">
                <a16:creationId xmlns:a16="http://schemas.microsoft.com/office/drawing/2014/main" id="{C9BF9334-6B4F-F68B-2579-D077988E9E23}"/>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58" name="Introduction to Color Codes">
            <a:extLst>
              <a:ext uri="{FF2B5EF4-FFF2-40B4-BE49-F238E27FC236}">
                <a16:creationId xmlns:a16="http://schemas.microsoft.com/office/drawing/2014/main" id="{C5DC028F-812A-C974-517B-53AE82EED654}"/>
              </a:ext>
            </a:extLst>
          </p:cNvPr>
          <p:cNvSpPr txBox="1">
            <a:spLocks noGrp="1"/>
          </p:cNvSpPr>
          <p:nvPr>
            <p:ph type="body" sz="quarter" idx="21"/>
          </p:nvPr>
        </p:nvSpPr>
        <p:spPr>
          <a:xfrm>
            <a:off x="1676400" y="3767890"/>
            <a:ext cx="21971000" cy="1003300"/>
          </a:xfrm>
        </p:spPr>
        <p:txBody>
          <a:bodyPr>
            <a:normAutofit/>
          </a:bodyPr>
          <a:lstStyle/>
          <a:p>
            <a:pPr eaLnBrk="1" fontAlgn="auto" hangingPunct="1">
              <a:spcAft>
                <a:spcPts val="0"/>
              </a:spcAft>
              <a:defRPr/>
            </a:pPr>
            <a:r>
              <a:rPr dirty="0"/>
              <a:t>Introduction to Color Codes</a:t>
            </a:r>
          </a:p>
        </p:txBody>
      </p:sp>
      <p:sp>
        <p:nvSpPr>
          <p:cNvPr id="181252" name="Ensures consistency across platforms and devices.…">
            <a:extLst>
              <a:ext uri="{FF2B5EF4-FFF2-40B4-BE49-F238E27FC236}">
                <a16:creationId xmlns:a16="http://schemas.microsoft.com/office/drawing/2014/main" id="{4463D65C-AD34-75ED-4EA6-C603184125DE}"/>
              </a:ext>
            </a:extLst>
          </p:cNvPr>
          <p:cNvSpPr txBox="1">
            <a:spLocks noGrp="1" noChangeArrowheads="1"/>
          </p:cNvSpPr>
          <p:nvPr>
            <p:ph type="body" idx="1"/>
          </p:nvPr>
        </p:nvSpPr>
        <p:spPr>
          <a:xfrm>
            <a:off x="1411705" y="562442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Ensures consistency across platforms and devices.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Essential in creating accessible and visually appealing content.</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Common color code systems include RGB, HEX, CMYK, and HSL.</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AE8B1-F5F5-CDE5-FE70-4A46D4912A7A}"/>
              </a:ext>
            </a:extLst>
          </p:cNvPr>
          <p:cNvSpPr txBox="1"/>
          <p:nvPr/>
        </p:nvSpPr>
        <p:spPr>
          <a:xfrm>
            <a:off x="7162801" y="1371600"/>
            <a:ext cx="7450309" cy="1569660"/>
          </a:xfrm>
          <a:prstGeom prst="rect">
            <a:avLst/>
          </a:prstGeom>
          <a:noFill/>
        </p:spPr>
        <p:txBody>
          <a:bodyPr wrap="none" rtlCol="0">
            <a:spAutoFit/>
          </a:bodyPr>
          <a:lstStyle/>
          <a:p>
            <a:r>
              <a:rPr lang="en-US" sz="9600" spc="-30" dirty="0">
                <a:solidFill>
                  <a:schemeClr val="accent6">
                    <a:lumMod val="75000"/>
                  </a:schemeClr>
                </a:solidFill>
                <a:latin typeface="+mj-lt"/>
                <a:ea typeface="+mj-ea"/>
                <a:cs typeface="+mj-cs"/>
              </a:rPr>
              <a:t>Disadvantages</a:t>
            </a:r>
            <a:endParaRPr lang="en-US" sz="9600" dirty="0">
              <a:solidFill>
                <a:schemeClr val="accent6">
                  <a:lumMod val="75000"/>
                </a:schemeClr>
              </a:solidFill>
            </a:endParaRPr>
          </a:p>
        </p:txBody>
      </p:sp>
      <p:sp>
        <p:nvSpPr>
          <p:cNvPr id="5" name="TextBox 4">
            <a:extLst>
              <a:ext uri="{FF2B5EF4-FFF2-40B4-BE49-F238E27FC236}">
                <a16:creationId xmlns:a16="http://schemas.microsoft.com/office/drawing/2014/main" id="{8907F4FD-6B83-D830-E501-B2CA328029F6}"/>
              </a:ext>
            </a:extLst>
          </p:cNvPr>
          <p:cNvSpPr txBox="1"/>
          <p:nvPr/>
        </p:nvSpPr>
        <p:spPr>
          <a:xfrm>
            <a:off x="2133600" y="9389745"/>
            <a:ext cx="4609980" cy="646331"/>
          </a:xfrm>
          <a:prstGeom prst="rect">
            <a:avLst/>
          </a:prstGeom>
          <a:noFill/>
        </p:spPr>
        <p:txBody>
          <a:bodyPr wrap="none" rtlCol="0">
            <a:spAutoFit/>
          </a:bodyPr>
          <a:lstStyle/>
          <a:p>
            <a:r>
              <a:rPr lang="en-IN" sz="3600" b="1" dirty="0"/>
              <a:t>Internet Dependency</a:t>
            </a:r>
            <a:endParaRPr lang="en-US" sz="3600" b="1" dirty="0"/>
          </a:p>
        </p:txBody>
      </p:sp>
      <p:sp>
        <p:nvSpPr>
          <p:cNvPr id="6" name="TextBox 5">
            <a:extLst>
              <a:ext uri="{FF2B5EF4-FFF2-40B4-BE49-F238E27FC236}">
                <a16:creationId xmlns:a16="http://schemas.microsoft.com/office/drawing/2014/main" id="{DABF039B-9532-C5C5-FFF7-32A27F6D6B3C}"/>
              </a:ext>
            </a:extLst>
          </p:cNvPr>
          <p:cNvSpPr txBox="1"/>
          <p:nvPr/>
        </p:nvSpPr>
        <p:spPr>
          <a:xfrm>
            <a:off x="11430001" y="8120587"/>
            <a:ext cx="4744119" cy="646331"/>
          </a:xfrm>
          <a:prstGeom prst="rect">
            <a:avLst/>
          </a:prstGeom>
          <a:noFill/>
        </p:spPr>
        <p:txBody>
          <a:bodyPr wrap="none" rtlCol="0">
            <a:spAutoFit/>
          </a:bodyPr>
          <a:lstStyle/>
          <a:p>
            <a:r>
              <a:rPr lang="en-IN" sz="3600" b="1" dirty="0"/>
              <a:t>limited Data Handling</a:t>
            </a:r>
            <a:endParaRPr lang="en-US" sz="3600" b="1" dirty="0"/>
          </a:p>
        </p:txBody>
      </p:sp>
      <p:sp>
        <p:nvSpPr>
          <p:cNvPr id="7" name="TextBox 6">
            <a:extLst>
              <a:ext uri="{FF2B5EF4-FFF2-40B4-BE49-F238E27FC236}">
                <a16:creationId xmlns:a16="http://schemas.microsoft.com/office/drawing/2014/main" id="{677570FB-A0D8-0204-4FEE-0EF38E6B8F79}"/>
              </a:ext>
            </a:extLst>
          </p:cNvPr>
          <p:cNvSpPr txBox="1"/>
          <p:nvPr/>
        </p:nvSpPr>
        <p:spPr>
          <a:xfrm>
            <a:off x="570214" y="7114513"/>
            <a:ext cx="5883662" cy="1200329"/>
          </a:xfrm>
          <a:prstGeom prst="rect">
            <a:avLst/>
          </a:prstGeom>
          <a:noFill/>
        </p:spPr>
        <p:txBody>
          <a:bodyPr wrap="none" rtlCol="0">
            <a:spAutoFit/>
          </a:bodyPr>
          <a:lstStyle/>
          <a:p>
            <a:r>
              <a:rPr lang="en-IN" sz="3600" b="1" dirty="0"/>
              <a:t>Limited Advanced Features</a:t>
            </a:r>
            <a:endParaRPr lang="en-IN" sz="3600" dirty="0"/>
          </a:p>
          <a:p>
            <a:endParaRPr lang="en-US" sz="3600" dirty="0"/>
          </a:p>
        </p:txBody>
      </p:sp>
      <p:sp>
        <p:nvSpPr>
          <p:cNvPr id="8" name="TextBox 7">
            <a:extLst>
              <a:ext uri="{FF2B5EF4-FFF2-40B4-BE49-F238E27FC236}">
                <a16:creationId xmlns:a16="http://schemas.microsoft.com/office/drawing/2014/main" id="{918B8D98-D82F-8CB7-FE04-F64008435AE6}"/>
              </a:ext>
            </a:extLst>
          </p:cNvPr>
          <p:cNvSpPr txBox="1"/>
          <p:nvPr/>
        </p:nvSpPr>
        <p:spPr>
          <a:xfrm>
            <a:off x="1635073" y="4275269"/>
            <a:ext cx="4375429" cy="1200329"/>
          </a:xfrm>
          <a:prstGeom prst="rect">
            <a:avLst/>
          </a:prstGeom>
          <a:noFill/>
        </p:spPr>
        <p:txBody>
          <a:bodyPr wrap="none" rtlCol="0">
            <a:spAutoFit/>
          </a:bodyPr>
          <a:lstStyle/>
          <a:p>
            <a:r>
              <a:rPr lang="en-IN" sz="3600" b="1" dirty="0"/>
              <a:t>Performance Issues</a:t>
            </a:r>
            <a:endParaRPr lang="en-IN" sz="3600" dirty="0"/>
          </a:p>
          <a:p>
            <a:endParaRPr lang="en-US" sz="3600" dirty="0"/>
          </a:p>
        </p:txBody>
      </p:sp>
      <p:sp>
        <p:nvSpPr>
          <p:cNvPr id="10" name="TextBox 9">
            <a:extLst>
              <a:ext uri="{FF2B5EF4-FFF2-40B4-BE49-F238E27FC236}">
                <a16:creationId xmlns:a16="http://schemas.microsoft.com/office/drawing/2014/main" id="{386667D3-31D2-9341-6997-8AA964CFF33C}"/>
              </a:ext>
            </a:extLst>
          </p:cNvPr>
          <p:cNvSpPr txBox="1"/>
          <p:nvPr/>
        </p:nvSpPr>
        <p:spPr>
          <a:xfrm>
            <a:off x="6133436" y="5089104"/>
            <a:ext cx="4114800" cy="1200329"/>
          </a:xfrm>
          <a:prstGeom prst="rect">
            <a:avLst/>
          </a:prstGeom>
          <a:noFill/>
        </p:spPr>
        <p:txBody>
          <a:bodyPr wrap="square">
            <a:spAutoFit/>
          </a:bodyPr>
          <a:lstStyle/>
          <a:p>
            <a:r>
              <a:rPr lang="en-IN" sz="3600" b="1" dirty="0"/>
              <a:t>Limited Customization</a:t>
            </a:r>
            <a:endParaRPr lang="en-IN" sz="3600" dirty="0"/>
          </a:p>
        </p:txBody>
      </p:sp>
      <p:sp>
        <p:nvSpPr>
          <p:cNvPr id="11" name="TextBox 10">
            <a:extLst>
              <a:ext uri="{FF2B5EF4-FFF2-40B4-BE49-F238E27FC236}">
                <a16:creationId xmlns:a16="http://schemas.microsoft.com/office/drawing/2014/main" id="{EDA37F27-F2F8-9107-B5A1-32D5785F7CAE}"/>
              </a:ext>
            </a:extLst>
          </p:cNvPr>
          <p:cNvSpPr txBox="1"/>
          <p:nvPr/>
        </p:nvSpPr>
        <p:spPr>
          <a:xfrm>
            <a:off x="16611600" y="3348115"/>
            <a:ext cx="5059014" cy="1200329"/>
          </a:xfrm>
          <a:prstGeom prst="rect">
            <a:avLst/>
          </a:prstGeom>
          <a:noFill/>
        </p:spPr>
        <p:txBody>
          <a:bodyPr wrap="none" rtlCol="0">
            <a:spAutoFit/>
          </a:bodyPr>
          <a:lstStyle/>
          <a:p>
            <a:r>
              <a:rPr lang="en-IN" sz="3600" b="1" dirty="0"/>
              <a:t>Restricted Permissions</a:t>
            </a:r>
            <a:endParaRPr lang="en-IN" sz="3600" dirty="0"/>
          </a:p>
          <a:p>
            <a:endParaRPr lang="en-US" sz="3600" dirty="0"/>
          </a:p>
        </p:txBody>
      </p:sp>
      <p:sp>
        <p:nvSpPr>
          <p:cNvPr id="12" name="TextBox 11">
            <a:extLst>
              <a:ext uri="{FF2B5EF4-FFF2-40B4-BE49-F238E27FC236}">
                <a16:creationId xmlns:a16="http://schemas.microsoft.com/office/drawing/2014/main" id="{8FDEEF82-98C0-E1F6-E51D-EE04C2B80357}"/>
              </a:ext>
            </a:extLst>
          </p:cNvPr>
          <p:cNvSpPr txBox="1"/>
          <p:nvPr/>
        </p:nvSpPr>
        <p:spPr>
          <a:xfrm>
            <a:off x="15075877" y="9636371"/>
            <a:ext cx="4524059" cy="1200329"/>
          </a:xfrm>
          <a:prstGeom prst="rect">
            <a:avLst/>
          </a:prstGeom>
          <a:noFill/>
        </p:spPr>
        <p:txBody>
          <a:bodyPr wrap="none" rtlCol="0">
            <a:spAutoFit/>
          </a:bodyPr>
          <a:lstStyle/>
          <a:p>
            <a:r>
              <a:rPr lang="en-IN" sz="3600" b="1" dirty="0"/>
              <a:t>Add-On Dependency</a:t>
            </a:r>
            <a:endParaRPr lang="en-IN" sz="3600" dirty="0"/>
          </a:p>
          <a:p>
            <a:endParaRPr lang="en-US" sz="3600" dirty="0"/>
          </a:p>
        </p:txBody>
      </p:sp>
      <p:sp>
        <p:nvSpPr>
          <p:cNvPr id="13" name="TextBox 12">
            <a:extLst>
              <a:ext uri="{FF2B5EF4-FFF2-40B4-BE49-F238E27FC236}">
                <a16:creationId xmlns:a16="http://schemas.microsoft.com/office/drawing/2014/main" id="{E5C3255B-4829-FA40-648C-CC1CB8AA8A9E}"/>
              </a:ext>
            </a:extLst>
          </p:cNvPr>
          <p:cNvSpPr txBox="1"/>
          <p:nvPr/>
        </p:nvSpPr>
        <p:spPr>
          <a:xfrm>
            <a:off x="10353189" y="4533215"/>
            <a:ext cx="4998035" cy="646331"/>
          </a:xfrm>
          <a:prstGeom prst="rect">
            <a:avLst/>
          </a:prstGeom>
          <a:noFill/>
        </p:spPr>
        <p:txBody>
          <a:bodyPr wrap="none" rtlCol="0">
            <a:spAutoFit/>
          </a:bodyPr>
          <a:lstStyle/>
          <a:p>
            <a:r>
              <a:rPr lang="en-IN" sz="3600" b="1" dirty="0"/>
              <a:t>Mobile App Limitations</a:t>
            </a:r>
            <a:endParaRPr lang="en-US" sz="3600" b="1" dirty="0"/>
          </a:p>
        </p:txBody>
      </p:sp>
      <p:sp>
        <p:nvSpPr>
          <p:cNvPr id="14" name="TextBox 13">
            <a:extLst>
              <a:ext uri="{FF2B5EF4-FFF2-40B4-BE49-F238E27FC236}">
                <a16:creationId xmlns:a16="http://schemas.microsoft.com/office/drawing/2014/main" id="{DE0B470D-F3DC-25FD-091C-264BB9B26E6F}"/>
              </a:ext>
            </a:extLst>
          </p:cNvPr>
          <p:cNvSpPr txBox="1"/>
          <p:nvPr/>
        </p:nvSpPr>
        <p:spPr>
          <a:xfrm>
            <a:off x="16306800" y="6119337"/>
            <a:ext cx="6065828" cy="646331"/>
          </a:xfrm>
          <a:prstGeom prst="rect">
            <a:avLst/>
          </a:prstGeom>
          <a:noFill/>
        </p:spPr>
        <p:txBody>
          <a:bodyPr wrap="none" rtlCol="0">
            <a:spAutoFit/>
          </a:bodyPr>
          <a:lstStyle/>
          <a:p>
            <a:r>
              <a:rPr lang="en-IN" sz="3600" b="1" dirty="0"/>
              <a:t>Limited Pivot Table Features</a:t>
            </a:r>
            <a:endParaRPr lang="en-US" sz="3600" b="1" dirty="0"/>
          </a:p>
        </p:txBody>
      </p:sp>
      <p:sp>
        <p:nvSpPr>
          <p:cNvPr id="15" name="TextBox 14">
            <a:extLst>
              <a:ext uri="{FF2B5EF4-FFF2-40B4-BE49-F238E27FC236}">
                <a16:creationId xmlns:a16="http://schemas.microsoft.com/office/drawing/2014/main" id="{89BBC789-E526-B132-DB52-944749C778FF}"/>
              </a:ext>
            </a:extLst>
          </p:cNvPr>
          <p:cNvSpPr txBox="1"/>
          <p:nvPr/>
        </p:nvSpPr>
        <p:spPr>
          <a:xfrm>
            <a:off x="5723289" y="10767593"/>
            <a:ext cx="4944623" cy="646331"/>
          </a:xfrm>
          <a:prstGeom prst="rect">
            <a:avLst/>
          </a:prstGeom>
          <a:noFill/>
        </p:spPr>
        <p:txBody>
          <a:bodyPr wrap="none" rtlCol="0">
            <a:spAutoFit/>
          </a:bodyPr>
          <a:lstStyle/>
          <a:p>
            <a:r>
              <a:rPr lang="en-IN" sz="3600" b="1" dirty="0"/>
              <a:t>Formatting Challenges</a:t>
            </a:r>
            <a:endParaRPr lang="en-US" sz="3600" b="1" dirty="0"/>
          </a:p>
        </p:txBody>
      </p:sp>
      <p:sp>
        <p:nvSpPr>
          <p:cNvPr id="16" name="TextBox 15">
            <a:extLst>
              <a:ext uri="{FF2B5EF4-FFF2-40B4-BE49-F238E27FC236}">
                <a16:creationId xmlns:a16="http://schemas.microsoft.com/office/drawing/2014/main" id="{BB694B88-1F61-84A1-88A0-0E0FBB498601}"/>
              </a:ext>
            </a:extLst>
          </p:cNvPr>
          <p:cNvSpPr txBox="1"/>
          <p:nvPr/>
        </p:nvSpPr>
        <p:spPr>
          <a:xfrm>
            <a:off x="8557847" y="9448801"/>
            <a:ext cx="4007379" cy="1200329"/>
          </a:xfrm>
          <a:prstGeom prst="rect">
            <a:avLst/>
          </a:prstGeom>
          <a:noFill/>
        </p:spPr>
        <p:txBody>
          <a:bodyPr wrap="none" rtlCol="0">
            <a:spAutoFit/>
          </a:bodyPr>
          <a:lstStyle/>
          <a:p>
            <a:r>
              <a:rPr lang="en-IN" sz="3600" b="1" dirty="0"/>
              <a:t>Export Limitations</a:t>
            </a:r>
            <a:endParaRPr lang="en-IN" sz="3600" dirty="0"/>
          </a:p>
          <a:p>
            <a:endParaRPr lang="en-US" sz="3600" dirty="0"/>
          </a:p>
        </p:txBody>
      </p:sp>
      <p:sp>
        <p:nvSpPr>
          <p:cNvPr id="17" name="TextBox 16">
            <a:extLst>
              <a:ext uri="{FF2B5EF4-FFF2-40B4-BE49-F238E27FC236}">
                <a16:creationId xmlns:a16="http://schemas.microsoft.com/office/drawing/2014/main" id="{E7722023-BE35-E0A1-46C0-CBC05F8B2450}"/>
              </a:ext>
            </a:extLst>
          </p:cNvPr>
          <p:cNvSpPr txBox="1"/>
          <p:nvPr/>
        </p:nvSpPr>
        <p:spPr>
          <a:xfrm>
            <a:off x="6865409" y="7312519"/>
            <a:ext cx="4008983" cy="1200329"/>
          </a:xfrm>
          <a:prstGeom prst="rect">
            <a:avLst/>
          </a:prstGeom>
          <a:noFill/>
        </p:spPr>
        <p:txBody>
          <a:bodyPr wrap="none" rtlCol="0">
            <a:spAutoFit/>
          </a:bodyPr>
          <a:lstStyle/>
          <a:p>
            <a:r>
              <a:rPr lang="en-IN" sz="3600" b="1" dirty="0"/>
              <a:t>Data Security Risk</a:t>
            </a:r>
            <a:endParaRPr lang="en-IN" sz="3600" dirty="0"/>
          </a:p>
          <a:p>
            <a:endParaRPr lang="en-US" sz="3600" dirty="0"/>
          </a:p>
        </p:txBody>
      </p:sp>
    </p:spTree>
    <p:extLst>
      <p:ext uri="{BB962C8B-B14F-4D97-AF65-F5344CB8AC3E}">
        <p14:creationId xmlns:p14="http://schemas.microsoft.com/office/powerpoint/2010/main" val="6790946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What are Color Codes?">
            <a:extLst>
              <a:ext uri="{FF2B5EF4-FFF2-40B4-BE49-F238E27FC236}">
                <a16:creationId xmlns:a16="http://schemas.microsoft.com/office/drawing/2014/main" id="{2C377A0C-C6B6-E434-9168-5887D59D9698}"/>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62" name="RGB Color Code">
            <a:extLst>
              <a:ext uri="{FF2B5EF4-FFF2-40B4-BE49-F238E27FC236}">
                <a16:creationId xmlns:a16="http://schemas.microsoft.com/office/drawing/2014/main" id="{08551924-6285-C94A-77DB-DE4C0CF4B6FD}"/>
              </a:ext>
            </a:extLst>
          </p:cNvPr>
          <p:cNvSpPr txBox="1">
            <a:spLocks noGrp="1"/>
          </p:cNvSpPr>
          <p:nvPr>
            <p:ph type="body" sz="quarter" idx="21"/>
          </p:nvPr>
        </p:nvSpPr>
        <p:spPr>
          <a:xfrm>
            <a:off x="1206500" y="3381377"/>
            <a:ext cx="21971000" cy="1003300"/>
          </a:xfrm>
        </p:spPr>
        <p:txBody>
          <a:bodyPr>
            <a:normAutofit/>
          </a:bodyPr>
          <a:lstStyle/>
          <a:p>
            <a:pPr eaLnBrk="1" fontAlgn="auto" hangingPunct="1">
              <a:spcAft>
                <a:spcPts val="0"/>
              </a:spcAft>
              <a:defRPr/>
            </a:pPr>
            <a:r>
              <a:rPr dirty="0"/>
              <a:t>RGB Color Code</a:t>
            </a:r>
          </a:p>
        </p:txBody>
      </p:sp>
      <p:sp>
        <p:nvSpPr>
          <p:cNvPr id="182276" name="RGB stands for Red, Green, and Blue.…">
            <a:extLst>
              <a:ext uri="{FF2B5EF4-FFF2-40B4-BE49-F238E27FC236}">
                <a16:creationId xmlns:a16="http://schemas.microsoft.com/office/drawing/2014/main" id="{A84A895D-CC1F-5D13-D987-63919B81F26C}"/>
              </a:ext>
            </a:extLst>
          </p:cNvPr>
          <p:cNvSpPr txBox="1">
            <a:spLocks noGrp="1" noChangeArrowheads="1"/>
          </p:cNvSpPr>
          <p:nvPr>
            <p:ph type="body" idx="1"/>
          </p:nvPr>
        </p:nvSpPr>
        <p:spPr>
          <a:xfrm>
            <a:off x="1206500" y="5383798"/>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RGB stands for Red, Green, and Blue.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Colors are represented as a combination of these three colors.</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What are Color Codes?">
            <a:extLst>
              <a:ext uri="{FF2B5EF4-FFF2-40B4-BE49-F238E27FC236}">
                <a16:creationId xmlns:a16="http://schemas.microsoft.com/office/drawing/2014/main" id="{6ED464CB-CCBE-1E7F-C692-611E0AD041A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rPr dirty="0"/>
              <a:t>What are Color Codes?</a:t>
            </a:r>
          </a:p>
        </p:txBody>
      </p:sp>
      <p:sp>
        <p:nvSpPr>
          <p:cNvPr id="866" name="RGB Color Code">
            <a:extLst>
              <a:ext uri="{FF2B5EF4-FFF2-40B4-BE49-F238E27FC236}">
                <a16:creationId xmlns:a16="http://schemas.microsoft.com/office/drawing/2014/main" id="{D354AD02-77C1-8FA4-846F-8B4B5FD5CC24}"/>
              </a:ext>
            </a:extLst>
          </p:cNvPr>
          <p:cNvSpPr txBox="1">
            <a:spLocks noGrp="1"/>
          </p:cNvSpPr>
          <p:nvPr>
            <p:ph type="body" sz="quarter" idx="21"/>
          </p:nvPr>
        </p:nvSpPr>
        <p:spPr>
          <a:xfrm>
            <a:off x="1676400" y="4441658"/>
            <a:ext cx="21971000" cy="1003300"/>
          </a:xfrm>
        </p:spPr>
        <p:txBody>
          <a:bodyPr>
            <a:normAutofit/>
          </a:bodyPr>
          <a:lstStyle/>
          <a:p>
            <a:pPr eaLnBrk="1" fontAlgn="auto" hangingPunct="1">
              <a:spcAft>
                <a:spcPts val="0"/>
              </a:spcAft>
              <a:defRPr/>
            </a:pPr>
            <a:r>
              <a:rPr dirty="0"/>
              <a:t>RGB Color Code</a:t>
            </a:r>
          </a:p>
        </p:txBody>
      </p:sp>
      <p:sp>
        <p:nvSpPr>
          <p:cNvPr id="183300" name="Values range from 0 to 255 for each of the three colors.…">
            <a:extLst>
              <a:ext uri="{FF2B5EF4-FFF2-40B4-BE49-F238E27FC236}">
                <a16:creationId xmlns:a16="http://schemas.microsoft.com/office/drawing/2014/main" id="{1C45DCE8-484B-D4E1-7824-9412485E231C}"/>
              </a:ext>
            </a:extLst>
          </p:cNvPr>
          <p:cNvSpPr txBox="1">
            <a:spLocks noGrp="1" noChangeArrowheads="1"/>
          </p:cNvSpPr>
          <p:nvPr>
            <p:ph type="body" idx="1"/>
          </p:nvPr>
        </p:nvSpPr>
        <p:spPr>
          <a:xfrm>
            <a:off x="1676400" y="5913187"/>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Values range from 0 to 255 for each of the three colors.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Commonly used in screens (monitors, smartphones).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Example: RGB(255, 0, 0) for pure red.</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What are Color Codes?">
            <a:extLst>
              <a:ext uri="{FF2B5EF4-FFF2-40B4-BE49-F238E27FC236}">
                <a16:creationId xmlns:a16="http://schemas.microsoft.com/office/drawing/2014/main" id="{37E7B602-8F0B-6747-0682-CE5B8053552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70" name="RGB Color Code">
            <a:extLst>
              <a:ext uri="{FF2B5EF4-FFF2-40B4-BE49-F238E27FC236}">
                <a16:creationId xmlns:a16="http://schemas.microsoft.com/office/drawing/2014/main" id="{E150771D-61B0-99B9-71B3-0F85FF80210A}"/>
              </a:ext>
            </a:extLst>
          </p:cNvPr>
          <p:cNvSpPr txBox="1">
            <a:spLocks noGrp="1"/>
          </p:cNvSpPr>
          <p:nvPr>
            <p:ph type="body" sz="quarter" idx="21"/>
          </p:nvPr>
        </p:nvSpPr>
        <p:spPr>
          <a:xfrm>
            <a:off x="1676400" y="4157663"/>
            <a:ext cx="21971000" cy="1003300"/>
          </a:xfrm>
        </p:spPr>
        <p:txBody>
          <a:bodyPr>
            <a:normAutofit/>
          </a:bodyPr>
          <a:lstStyle/>
          <a:p>
            <a:pPr eaLnBrk="1" fontAlgn="auto" hangingPunct="1">
              <a:spcAft>
                <a:spcPts val="0"/>
              </a:spcAft>
              <a:defRPr/>
            </a:pPr>
            <a:r>
              <a:rPr dirty="0"/>
              <a:t>RGB Color Code</a:t>
            </a:r>
          </a:p>
        </p:txBody>
      </p:sp>
      <p:sp>
        <p:nvSpPr>
          <p:cNvPr id="184324" name="RGB color model is additive, meaning colors are created by combining light.…">
            <a:extLst>
              <a:ext uri="{FF2B5EF4-FFF2-40B4-BE49-F238E27FC236}">
                <a16:creationId xmlns:a16="http://schemas.microsoft.com/office/drawing/2014/main" id="{EF73927E-9881-D896-9120-C313900F7348}"/>
              </a:ext>
            </a:extLst>
          </p:cNvPr>
          <p:cNvSpPr txBox="1">
            <a:spLocks noGrp="1" noChangeArrowheads="1"/>
          </p:cNvSpPr>
          <p:nvPr>
            <p:ph type="body" idx="1"/>
          </p:nvPr>
        </p:nvSpPr>
        <p:spPr>
          <a:xfrm>
            <a:off x="1676400" y="5937250"/>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RGB color model</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is additive, meaning colors are created by combining light.</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Each color channel (Red, Green, Blue) has 256 possible values (0-255).</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What are Color Codes?">
            <a:extLst>
              <a:ext uri="{FF2B5EF4-FFF2-40B4-BE49-F238E27FC236}">
                <a16:creationId xmlns:a16="http://schemas.microsoft.com/office/drawing/2014/main" id="{A90FCD87-F753-76AA-4993-725E417576F1}"/>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74" name="RGB Color Code">
            <a:extLst>
              <a:ext uri="{FF2B5EF4-FFF2-40B4-BE49-F238E27FC236}">
                <a16:creationId xmlns:a16="http://schemas.microsoft.com/office/drawing/2014/main" id="{A01DB17F-2529-9024-475F-7681EE31D587}"/>
              </a:ext>
            </a:extLst>
          </p:cNvPr>
          <p:cNvSpPr txBox="1">
            <a:spLocks noGrp="1"/>
          </p:cNvSpPr>
          <p:nvPr>
            <p:ph type="body" sz="quarter" idx="21"/>
          </p:nvPr>
        </p:nvSpPr>
        <p:spPr>
          <a:xfrm>
            <a:off x="1676400" y="4915653"/>
            <a:ext cx="21971000" cy="1003300"/>
          </a:xfrm>
        </p:spPr>
        <p:txBody>
          <a:bodyPr>
            <a:normAutofit/>
          </a:bodyPr>
          <a:lstStyle/>
          <a:p>
            <a:pPr eaLnBrk="1" fontAlgn="auto" hangingPunct="1">
              <a:spcAft>
                <a:spcPts val="0"/>
              </a:spcAft>
              <a:defRPr/>
            </a:pPr>
            <a:r>
              <a:rPr dirty="0"/>
              <a:t>RGB Color Code</a:t>
            </a:r>
          </a:p>
        </p:txBody>
      </p:sp>
      <p:sp>
        <p:nvSpPr>
          <p:cNvPr id="185348" name="0, 0, 0 represents black, while 255, 255, 255 represents white.…">
            <a:extLst>
              <a:ext uri="{FF2B5EF4-FFF2-40B4-BE49-F238E27FC236}">
                <a16:creationId xmlns:a16="http://schemas.microsoft.com/office/drawing/2014/main" id="{A8C8FD8B-B922-7363-6D84-F240E9904BD6}"/>
              </a:ext>
            </a:extLst>
          </p:cNvPr>
          <p:cNvSpPr txBox="1">
            <a:spLocks noGrp="1" noChangeArrowheads="1"/>
          </p:cNvSpPr>
          <p:nvPr>
            <p:ph type="body" idx="1"/>
          </p:nvPr>
        </p:nvSpPr>
        <p:spPr>
          <a:xfrm>
            <a:off x="1483895" y="7453229"/>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0, 0, 0</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represents black, while </a:t>
            </a:r>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255, 255, 255</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represents white.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RGB values can be mixed to create millions of different colors.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What are Color Codes?">
            <a:extLst>
              <a:ext uri="{FF2B5EF4-FFF2-40B4-BE49-F238E27FC236}">
                <a16:creationId xmlns:a16="http://schemas.microsoft.com/office/drawing/2014/main" id="{5BA1601A-9776-2400-F010-ED5CD81C6762}"/>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78" name="RGB Color Code">
            <a:extLst>
              <a:ext uri="{FF2B5EF4-FFF2-40B4-BE49-F238E27FC236}">
                <a16:creationId xmlns:a16="http://schemas.microsoft.com/office/drawing/2014/main" id="{90AD2F53-9586-DE47-F24D-3C021D9431FD}"/>
              </a:ext>
            </a:extLst>
          </p:cNvPr>
          <p:cNvSpPr txBox="1">
            <a:spLocks noGrp="1"/>
          </p:cNvSpPr>
          <p:nvPr>
            <p:ph type="body" sz="quarter" idx="21"/>
          </p:nvPr>
        </p:nvSpPr>
        <p:spPr>
          <a:xfrm>
            <a:off x="1676400" y="4818107"/>
            <a:ext cx="21971000" cy="1003300"/>
          </a:xfrm>
        </p:spPr>
        <p:txBody>
          <a:bodyPr>
            <a:normAutofit/>
          </a:bodyPr>
          <a:lstStyle/>
          <a:p>
            <a:pPr eaLnBrk="1" fontAlgn="auto" hangingPunct="1">
              <a:spcAft>
                <a:spcPts val="0"/>
              </a:spcAft>
              <a:defRPr/>
            </a:pPr>
            <a:r>
              <a:rPr dirty="0"/>
              <a:t>RGB Color Code</a:t>
            </a:r>
          </a:p>
        </p:txBody>
      </p:sp>
      <p:sp>
        <p:nvSpPr>
          <p:cNvPr id="186372" name="Hex codes (e.g., #FF0000 for red) are derived from RGB values for web design.…">
            <a:extLst>
              <a:ext uri="{FF2B5EF4-FFF2-40B4-BE49-F238E27FC236}">
                <a16:creationId xmlns:a16="http://schemas.microsoft.com/office/drawing/2014/main" id="{A0B0CB55-21BE-FA24-D99C-B4EDF86E2963}"/>
              </a:ext>
            </a:extLst>
          </p:cNvPr>
          <p:cNvSpPr txBox="1">
            <a:spLocks noGrp="1" noChangeArrowheads="1"/>
          </p:cNvSpPr>
          <p:nvPr>
            <p:ph type="body" idx="1"/>
          </p:nvPr>
        </p:nvSpPr>
        <p:spPr>
          <a:xfrm>
            <a:off x="1676400" y="7040562"/>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Hex codes</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(e.g., #FF0000 for red) are derived from RGB values for web design.</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Used in digital imaging, graphics design, and video production.</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What are Color Codes?">
            <a:extLst>
              <a:ext uri="{FF2B5EF4-FFF2-40B4-BE49-F238E27FC236}">
                <a16:creationId xmlns:a16="http://schemas.microsoft.com/office/drawing/2014/main" id="{1815F9DE-AE49-6F15-9AAD-E4CC96AB732E}"/>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82" name="RGB Color Code">
            <a:extLst>
              <a:ext uri="{FF2B5EF4-FFF2-40B4-BE49-F238E27FC236}">
                <a16:creationId xmlns:a16="http://schemas.microsoft.com/office/drawing/2014/main" id="{39A86BAF-5971-A705-A24A-8DE856DD51C5}"/>
              </a:ext>
            </a:extLst>
          </p:cNvPr>
          <p:cNvSpPr txBox="1">
            <a:spLocks noGrp="1"/>
          </p:cNvSpPr>
          <p:nvPr>
            <p:ph type="body" sz="quarter" idx="21"/>
          </p:nvPr>
        </p:nvSpPr>
        <p:spPr>
          <a:xfrm>
            <a:off x="1676400" y="4104774"/>
            <a:ext cx="21971000" cy="1003300"/>
          </a:xfrm>
        </p:spPr>
        <p:txBody>
          <a:bodyPr>
            <a:normAutofit/>
          </a:bodyPr>
          <a:lstStyle/>
          <a:p>
            <a:pPr eaLnBrk="1" fontAlgn="auto" hangingPunct="1">
              <a:spcAft>
                <a:spcPts val="0"/>
              </a:spcAft>
              <a:defRPr/>
            </a:pPr>
            <a:r>
              <a:rPr dirty="0"/>
              <a:t>RGB Color Code</a:t>
            </a:r>
          </a:p>
        </p:txBody>
      </p:sp>
      <p:sp>
        <p:nvSpPr>
          <p:cNvPr id="187396" name="Each pixel on a digital screen uses RGB values to produce color.…">
            <a:extLst>
              <a:ext uri="{FF2B5EF4-FFF2-40B4-BE49-F238E27FC236}">
                <a16:creationId xmlns:a16="http://schemas.microsoft.com/office/drawing/2014/main" id="{D3EE0B48-68AA-4EB0-FA03-BF5B9CC755E9}"/>
              </a:ext>
            </a:extLst>
          </p:cNvPr>
          <p:cNvSpPr txBox="1">
            <a:spLocks noGrp="1" noChangeArrowheads="1"/>
          </p:cNvSpPr>
          <p:nvPr>
            <p:ph type="body" idx="1"/>
          </p:nvPr>
        </p:nvSpPr>
        <p:spPr>
          <a:xfrm>
            <a:off x="1206500" y="646663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Each pixel on a digital screen uses RGB values to produce color.</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Subtractive models</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like CMYK are used for printing, while RGB is used for light-based displays.</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What are Color Codes?">
            <a:extLst>
              <a:ext uri="{FF2B5EF4-FFF2-40B4-BE49-F238E27FC236}">
                <a16:creationId xmlns:a16="http://schemas.microsoft.com/office/drawing/2014/main" id="{0C4B5EBC-2324-8E28-1CA8-EBCF26108F47}"/>
              </a:ext>
            </a:extLst>
          </p:cNvPr>
          <p:cNvSpPr txBox="1">
            <a:spLocks noGrp="1"/>
          </p:cNvSpPr>
          <p:nvPr>
            <p:ph type="title"/>
          </p:nvPr>
        </p:nvSpPr>
        <p:spPr>
          <a:xfrm>
            <a:off x="1206500" y="848477"/>
            <a:ext cx="21031200" cy="2651126"/>
          </a:xfrm>
        </p:spPr>
        <p:txBody>
          <a:bodyPr/>
          <a:lstStyle>
            <a:lvl1pPr defTabSz="2316421">
              <a:defRPr sz="9500" spc="-95"/>
            </a:lvl1pPr>
          </a:lstStyle>
          <a:p>
            <a:pPr eaLnBrk="1" fontAlgn="auto" hangingPunct="1">
              <a:spcBef>
                <a:spcPts val="0"/>
              </a:spcBef>
              <a:spcAft>
                <a:spcPts val="0"/>
              </a:spcAft>
              <a:defRPr/>
            </a:pPr>
            <a:r>
              <a:rPr dirty="0"/>
              <a:t>What are Color Codes?</a:t>
            </a:r>
          </a:p>
        </p:txBody>
      </p:sp>
      <p:sp>
        <p:nvSpPr>
          <p:cNvPr id="886" name="HEX Color Code">
            <a:extLst>
              <a:ext uri="{FF2B5EF4-FFF2-40B4-BE49-F238E27FC236}">
                <a16:creationId xmlns:a16="http://schemas.microsoft.com/office/drawing/2014/main" id="{96C135A4-0746-0176-CFE6-70CD43D4899A}"/>
              </a:ext>
            </a:extLst>
          </p:cNvPr>
          <p:cNvSpPr txBox="1">
            <a:spLocks noGrp="1"/>
          </p:cNvSpPr>
          <p:nvPr>
            <p:ph type="body" sz="quarter" idx="21"/>
          </p:nvPr>
        </p:nvSpPr>
        <p:spPr>
          <a:xfrm>
            <a:off x="1206500" y="3499603"/>
            <a:ext cx="21971000" cy="1003300"/>
          </a:xfrm>
        </p:spPr>
        <p:txBody>
          <a:bodyPr>
            <a:normAutofit/>
          </a:bodyPr>
          <a:lstStyle/>
          <a:p>
            <a:pPr eaLnBrk="1" fontAlgn="auto" hangingPunct="1">
              <a:spcAft>
                <a:spcPts val="0"/>
              </a:spcAft>
              <a:defRPr/>
            </a:pPr>
            <a:r>
              <a:rPr dirty="0"/>
              <a:t>HEX Color Code</a:t>
            </a:r>
          </a:p>
        </p:txBody>
      </p:sp>
      <p:sp>
        <p:nvSpPr>
          <p:cNvPr id="188420" name="HEX code is a 6-digit hexadecimal representation of RGB colors.…">
            <a:extLst>
              <a:ext uri="{FF2B5EF4-FFF2-40B4-BE49-F238E27FC236}">
                <a16:creationId xmlns:a16="http://schemas.microsoft.com/office/drawing/2014/main" id="{4D78D7D3-3044-3367-1861-0954B74C7CF6}"/>
              </a:ext>
            </a:extLst>
          </p:cNvPr>
          <p:cNvSpPr txBox="1">
            <a:spLocks noGrp="1" noChangeArrowheads="1"/>
          </p:cNvSpPr>
          <p:nvPr>
            <p:ph type="body" idx="1"/>
          </p:nvPr>
        </p:nvSpPr>
        <p:spPr>
          <a:xfrm>
            <a:off x="1206500" y="5624429"/>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HEX code is a 6-digit hexadecimal representation of RGB colors.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Uses digits (0-9) and letters (A-F) to represent the intensity of red, green, and blue.</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What are Color Codes?">
            <a:extLst>
              <a:ext uri="{FF2B5EF4-FFF2-40B4-BE49-F238E27FC236}">
                <a16:creationId xmlns:a16="http://schemas.microsoft.com/office/drawing/2014/main" id="{7033CD9D-7AD9-171D-24CB-B6FD91C5BD7D}"/>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90" name="HEX Color Code">
            <a:extLst>
              <a:ext uri="{FF2B5EF4-FFF2-40B4-BE49-F238E27FC236}">
                <a16:creationId xmlns:a16="http://schemas.microsoft.com/office/drawing/2014/main" id="{E6B1B76E-B7E4-A2EB-74E8-A229215C6957}"/>
              </a:ext>
            </a:extLst>
          </p:cNvPr>
          <p:cNvSpPr txBox="1">
            <a:spLocks noGrp="1"/>
          </p:cNvSpPr>
          <p:nvPr>
            <p:ph type="body" sz="quarter" idx="21"/>
          </p:nvPr>
        </p:nvSpPr>
        <p:spPr>
          <a:xfrm>
            <a:off x="1230563" y="4133600"/>
            <a:ext cx="21971000" cy="1003300"/>
          </a:xfrm>
        </p:spPr>
        <p:txBody>
          <a:bodyPr>
            <a:normAutofit/>
          </a:bodyPr>
          <a:lstStyle/>
          <a:p>
            <a:pPr eaLnBrk="1" fontAlgn="auto" hangingPunct="1">
              <a:spcAft>
                <a:spcPts val="0"/>
              </a:spcAft>
              <a:defRPr/>
            </a:pPr>
            <a:r>
              <a:rPr dirty="0"/>
              <a:t>HEX Color Code</a:t>
            </a:r>
          </a:p>
        </p:txBody>
      </p:sp>
      <p:sp>
        <p:nvSpPr>
          <p:cNvPr id="189444" name="Commonly used in web design.…">
            <a:extLst>
              <a:ext uri="{FF2B5EF4-FFF2-40B4-BE49-F238E27FC236}">
                <a16:creationId xmlns:a16="http://schemas.microsoft.com/office/drawing/2014/main" id="{045FF3E8-2143-D9D7-98C6-2A1A9C759ED9}"/>
              </a:ext>
            </a:extLst>
          </p:cNvPr>
          <p:cNvSpPr txBox="1">
            <a:spLocks noGrp="1" noChangeArrowheads="1"/>
          </p:cNvSpPr>
          <p:nvPr>
            <p:ph type="body" idx="1"/>
          </p:nvPr>
        </p:nvSpPr>
        <p:spPr>
          <a:xfrm>
            <a:off x="1206500" y="5889124"/>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Commonly used in web design.</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Example: #FF0000 for pure red.</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It simplifies color coding for developers and designers.</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What are Color Codes?">
            <a:extLst>
              <a:ext uri="{FF2B5EF4-FFF2-40B4-BE49-F238E27FC236}">
                <a16:creationId xmlns:a16="http://schemas.microsoft.com/office/drawing/2014/main" id="{D7D0A9F8-163D-34DB-DD37-7C797D0073F7}"/>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94" name="CMYK Color Code">
            <a:extLst>
              <a:ext uri="{FF2B5EF4-FFF2-40B4-BE49-F238E27FC236}">
                <a16:creationId xmlns:a16="http://schemas.microsoft.com/office/drawing/2014/main" id="{45511D6C-E6B6-A661-7351-86042CC84C2C}"/>
              </a:ext>
            </a:extLst>
          </p:cNvPr>
          <p:cNvSpPr txBox="1">
            <a:spLocks noGrp="1"/>
          </p:cNvSpPr>
          <p:nvPr>
            <p:ph type="body" sz="quarter" idx="21"/>
          </p:nvPr>
        </p:nvSpPr>
        <p:spPr>
          <a:xfrm>
            <a:off x="1856205" y="3668045"/>
            <a:ext cx="21971000" cy="1003300"/>
          </a:xfrm>
        </p:spPr>
        <p:txBody>
          <a:bodyPr>
            <a:normAutofit/>
          </a:bodyPr>
          <a:lstStyle/>
          <a:p>
            <a:pPr eaLnBrk="1" fontAlgn="auto" hangingPunct="1">
              <a:spcAft>
                <a:spcPts val="0"/>
              </a:spcAft>
              <a:defRPr/>
            </a:pPr>
            <a:r>
              <a:rPr dirty="0"/>
              <a:t>CMYK Color Code</a:t>
            </a:r>
          </a:p>
        </p:txBody>
      </p:sp>
      <p:sp>
        <p:nvSpPr>
          <p:cNvPr id="190468" name="CMYK stands for Cyan, Magenta, Yellow, and Key (Black).…">
            <a:extLst>
              <a:ext uri="{FF2B5EF4-FFF2-40B4-BE49-F238E27FC236}">
                <a16:creationId xmlns:a16="http://schemas.microsoft.com/office/drawing/2014/main" id="{C76866C1-BFBE-A070-DAB9-7124963E5988}"/>
              </a:ext>
            </a:extLst>
          </p:cNvPr>
          <p:cNvSpPr txBox="1">
            <a:spLocks noGrp="1" noChangeArrowheads="1"/>
          </p:cNvSpPr>
          <p:nvPr>
            <p:ph type="body" idx="1"/>
          </p:nvPr>
        </p:nvSpPr>
        <p:spPr>
          <a:xfrm>
            <a:off x="1676400" y="5961313"/>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CMYK stands for Cyan, Magenta, Yellow, and Key (Black).</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Used primarily in print media for color reproduction.</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What are Color Codes?">
            <a:extLst>
              <a:ext uri="{FF2B5EF4-FFF2-40B4-BE49-F238E27FC236}">
                <a16:creationId xmlns:a16="http://schemas.microsoft.com/office/drawing/2014/main" id="{F664FE18-1210-FB2C-6FB6-8641135F3A92}"/>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898" name="CMYK Color Code">
            <a:extLst>
              <a:ext uri="{FF2B5EF4-FFF2-40B4-BE49-F238E27FC236}">
                <a16:creationId xmlns:a16="http://schemas.microsoft.com/office/drawing/2014/main" id="{998E65FD-4D7D-7D80-4D49-DCF82B7B63BA}"/>
              </a:ext>
            </a:extLst>
          </p:cNvPr>
          <p:cNvSpPr txBox="1">
            <a:spLocks noGrp="1"/>
          </p:cNvSpPr>
          <p:nvPr>
            <p:ph type="body" sz="quarter" idx="21"/>
          </p:nvPr>
        </p:nvSpPr>
        <p:spPr>
          <a:xfrm>
            <a:off x="1387642" y="3740234"/>
            <a:ext cx="21971000" cy="1003300"/>
          </a:xfrm>
        </p:spPr>
        <p:txBody>
          <a:bodyPr>
            <a:normAutofit/>
          </a:bodyPr>
          <a:lstStyle/>
          <a:p>
            <a:pPr eaLnBrk="1" fontAlgn="auto" hangingPunct="1">
              <a:spcAft>
                <a:spcPts val="0"/>
              </a:spcAft>
              <a:defRPr/>
            </a:pPr>
            <a:r>
              <a:rPr dirty="0"/>
              <a:t>CMYK Color Code</a:t>
            </a:r>
          </a:p>
        </p:txBody>
      </p:sp>
      <p:sp>
        <p:nvSpPr>
          <p:cNvPr id="191492" name="Values are represented as percentages (0-100%).…">
            <a:extLst>
              <a:ext uri="{FF2B5EF4-FFF2-40B4-BE49-F238E27FC236}">
                <a16:creationId xmlns:a16="http://schemas.microsoft.com/office/drawing/2014/main" id="{6D7B3CD0-02BD-08C9-7A14-1E4BEDC7AF04}"/>
              </a:ext>
            </a:extLst>
          </p:cNvPr>
          <p:cNvSpPr txBox="1">
            <a:spLocks noGrp="1" noChangeArrowheads="1"/>
          </p:cNvSpPr>
          <p:nvPr>
            <p:ph type="body" idx="1"/>
          </p:nvPr>
        </p:nvSpPr>
        <p:spPr>
          <a:xfrm>
            <a:off x="1387642" y="6105692"/>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Values are represented as percentages (0-100%).</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Different from RGB in that it uses subtractive color mixing.</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Example: CMYK(0, 100, 100, 0) for red.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7162-7130-57FC-8092-2F1C8B3783C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977716-3650-7365-3892-235390873762}"/>
              </a:ext>
            </a:extLst>
          </p:cNvPr>
          <p:cNvSpPr/>
          <p:nvPr/>
        </p:nvSpPr>
        <p:spPr>
          <a:xfrm>
            <a:off x="1828800" y="5404338"/>
            <a:ext cx="19964400" cy="6553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object 2">
            <a:extLst>
              <a:ext uri="{FF2B5EF4-FFF2-40B4-BE49-F238E27FC236}">
                <a16:creationId xmlns:a16="http://schemas.microsoft.com/office/drawing/2014/main" id="{3E9AB37A-171A-B237-A00B-4601CE2C6808}"/>
              </a:ext>
            </a:extLst>
          </p:cNvPr>
          <p:cNvSpPr txBox="1"/>
          <p:nvPr/>
        </p:nvSpPr>
        <p:spPr>
          <a:xfrm>
            <a:off x="4996180" y="1828800"/>
            <a:ext cx="12682220" cy="1387559"/>
          </a:xfrm>
          <a:prstGeom prst="rect">
            <a:avLst/>
          </a:prstGeom>
        </p:spPr>
        <p:txBody>
          <a:bodyPr vert="horz" wrap="square" lIns="0" tIns="33020" rIns="0" bIns="0" rtlCol="0">
            <a:spAutoFit/>
          </a:bodyPr>
          <a:lstStyle/>
          <a:p>
            <a:pPr marL="25400">
              <a:spcBef>
                <a:spcPts val="260"/>
              </a:spcBef>
            </a:pPr>
            <a:r>
              <a:rPr sz="8800" b="1" dirty="0">
                <a:latin typeface="Calibri Light"/>
                <a:cs typeface="Calibri Light"/>
              </a:rPr>
              <a:t>Who</a:t>
            </a:r>
            <a:r>
              <a:rPr sz="8800" b="1" spc="-50" dirty="0">
                <a:latin typeface="Calibri Light"/>
                <a:cs typeface="Calibri Light"/>
              </a:rPr>
              <a:t> </a:t>
            </a:r>
            <a:r>
              <a:rPr sz="8800" b="1" spc="10" dirty="0">
                <a:latin typeface="Calibri Light"/>
                <a:cs typeface="Calibri Light"/>
              </a:rPr>
              <a:t>Uses</a:t>
            </a:r>
            <a:r>
              <a:rPr sz="8800" b="1" spc="-80" dirty="0">
                <a:latin typeface="Calibri Light"/>
                <a:cs typeface="Calibri Light"/>
              </a:rPr>
              <a:t> </a:t>
            </a:r>
            <a:r>
              <a:rPr sz="8800" b="1" spc="10" dirty="0">
                <a:latin typeface="Calibri Light"/>
                <a:cs typeface="Calibri Light"/>
              </a:rPr>
              <a:t>Google</a:t>
            </a:r>
            <a:r>
              <a:rPr sz="8800" b="1" spc="-100" dirty="0">
                <a:latin typeface="Calibri Light"/>
                <a:cs typeface="Calibri Light"/>
              </a:rPr>
              <a:t> </a:t>
            </a:r>
            <a:r>
              <a:rPr sz="8800" b="1" spc="-10" dirty="0">
                <a:latin typeface="Calibri Light"/>
                <a:cs typeface="Calibri Light"/>
              </a:rPr>
              <a:t>Sheets</a:t>
            </a:r>
            <a:endParaRPr sz="8800" b="1" dirty="0">
              <a:latin typeface="Calibri Light"/>
              <a:cs typeface="Calibri Light"/>
            </a:endParaRPr>
          </a:p>
        </p:txBody>
      </p:sp>
      <p:sp>
        <p:nvSpPr>
          <p:cNvPr id="3" name="object 3">
            <a:extLst>
              <a:ext uri="{FF2B5EF4-FFF2-40B4-BE49-F238E27FC236}">
                <a16:creationId xmlns:a16="http://schemas.microsoft.com/office/drawing/2014/main" id="{5BFB2B1F-8F73-ECB4-AF92-D7E76B7288C2}"/>
              </a:ext>
            </a:extLst>
          </p:cNvPr>
          <p:cNvSpPr txBox="1"/>
          <p:nvPr/>
        </p:nvSpPr>
        <p:spPr>
          <a:xfrm>
            <a:off x="2590800" y="6248401"/>
            <a:ext cx="17830800" cy="5011628"/>
          </a:xfrm>
          <a:prstGeom prst="rect">
            <a:avLst/>
          </a:prstGeom>
        </p:spPr>
        <p:txBody>
          <a:bodyPr vert="horz" wrap="square" lIns="0" tIns="25400" rIns="0" bIns="0" rtlCol="0">
            <a:spAutoFit/>
          </a:bodyPr>
          <a:lstStyle/>
          <a:p>
            <a:pPr marL="25400">
              <a:spcBef>
                <a:spcPts val="200"/>
              </a:spcBef>
            </a:pPr>
            <a:r>
              <a:rPr lang="en-US" sz="3600" spc="-20" dirty="0">
                <a:solidFill>
                  <a:srgbClr val="FFFF00"/>
                </a:solidFill>
                <a:latin typeface="Calibri"/>
                <a:cs typeface="Calibri"/>
              </a:rPr>
              <a:t> </a:t>
            </a:r>
            <a:r>
              <a:rPr lang="en-IN" sz="3600" dirty="0">
                <a:solidFill>
                  <a:srgbClr val="FFFF00"/>
                </a:solidFill>
              </a:rPr>
              <a:t>Google Sheets is widely used across various sectors. Businesses and teams rely on it for tracking sales, managing projects, and collaborating on documents in real-time. It's especially popular among small businesses and startups for budget management and financial planning. Students and educators use it for organizing class schedules, tracking grades, and collaborating on group projects. The ease of sharing and real-time collaboration makes it an ideal tool for both high school and university students. Additionally, freelancers and entrepreneurs use Google Sheets to manage invoices, track client information, and create budgets or project timelines. The tool's mobile accessibility is also </a:t>
            </a:r>
            <a:r>
              <a:rPr lang="en-IN" sz="3600" dirty="0" err="1">
                <a:solidFill>
                  <a:srgbClr val="FFFF00"/>
                </a:solidFill>
              </a:rPr>
              <a:t>favored</a:t>
            </a:r>
            <a:r>
              <a:rPr lang="en-IN" sz="3600" dirty="0">
                <a:solidFill>
                  <a:srgbClr val="FFFF00"/>
                </a:solidFill>
              </a:rPr>
              <a:t> by freelancers for working on-the-go.</a:t>
            </a:r>
            <a:endParaRPr sz="3600" dirty="0">
              <a:solidFill>
                <a:srgbClr val="FFFF00"/>
              </a:solidFill>
              <a:latin typeface="Calibri"/>
              <a:cs typeface="Calibri"/>
            </a:endParaRPr>
          </a:p>
        </p:txBody>
      </p:sp>
    </p:spTree>
    <p:extLst>
      <p:ext uri="{BB962C8B-B14F-4D97-AF65-F5344CB8AC3E}">
        <p14:creationId xmlns:p14="http://schemas.microsoft.com/office/powerpoint/2010/main" val="2812177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What are Color Codes?">
            <a:extLst>
              <a:ext uri="{FF2B5EF4-FFF2-40B4-BE49-F238E27FC236}">
                <a16:creationId xmlns:a16="http://schemas.microsoft.com/office/drawing/2014/main" id="{B8330532-4EF6-45F1-3541-FF223B56B971}"/>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are Color Codes?</a:t>
            </a:r>
          </a:p>
        </p:txBody>
      </p:sp>
      <p:sp>
        <p:nvSpPr>
          <p:cNvPr id="902" name="HSL Color Code">
            <a:extLst>
              <a:ext uri="{FF2B5EF4-FFF2-40B4-BE49-F238E27FC236}">
                <a16:creationId xmlns:a16="http://schemas.microsoft.com/office/drawing/2014/main" id="{39B8B8D3-8FC0-3C56-B321-8BEFA6C27577}"/>
              </a:ext>
            </a:extLst>
          </p:cNvPr>
          <p:cNvSpPr txBox="1">
            <a:spLocks noGrp="1"/>
          </p:cNvSpPr>
          <p:nvPr>
            <p:ph type="body" sz="quarter" idx="21"/>
          </p:nvPr>
        </p:nvSpPr>
        <p:spPr>
          <a:xfrm>
            <a:off x="1904331" y="3583824"/>
            <a:ext cx="21971000" cy="1003300"/>
          </a:xfrm>
        </p:spPr>
        <p:txBody>
          <a:bodyPr>
            <a:normAutofit/>
          </a:bodyPr>
          <a:lstStyle/>
          <a:p>
            <a:pPr eaLnBrk="1" fontAlgn="auto" hangingPunct="1">
              <a:spcAft>
                <a:spcPts val="0"/>
              </a:spcAft>
              <a:defRPr/>
            </a:pPr>
            <a:r>
              <a:rPr dirty="0"/>
              <a:t>HSL Color Code</a:t>
            </a:r>
          </a:p>
        </p:txBody>
      </p:sp>
      <p:sp>
        <p:nvSpPr>
          <p:cNvPr id="192516" name="HSL stands for Hue, Saturation, and Lightness.…">
            <a:extLst>
              <a:ext uri="{FF2B5EF4-FFF2-40B4-BE49-F238E27FC236}">
                <a16:creationId xmlns:a16="http://schemas.microsoft.com/office/drawing/2014/main" id="{48EF8079-327B-DDF9-A604-93317FF7F399}"/>
              </a:ext>
            </a:extLst>
          </p:cNvPr>
          <p:cNvSpPr txBox="1">
            <a:spLocks noGrp="1" noChangeArrowheads="1"/>
          </p:cNvSpPr>
          <p:nvPr>
            <p:ph type="body" idx="1"/>
          </p:nvPr>
        </p:nvSpPr>
        <p:spPr>
          <a:xfrm>
            <a:off x="1459831" y="5792871"/>
            <a:ext cx="21031200" cy="8702676"/>
          </a:xfrm>
        </p:spPr>
        <p:txBody>
          <a:bodyPr/>
          <a:lstStyle/>
          <a:p>
            <a:pPr lvl="1"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HSL stands for Hue, Saturation, and Lightness.</a:t>
            </a:r>
          </a:p>
          <a:p>
            <a:pPr lvl="1"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Represents colors in a cylindrical coordinate system.</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What are Color Codes?">
            <a:extLst>
              <a:ext uri="{FF2B5EF4-FFF2-40B4-BE49-F238E27FC236}">
                <a16:creationId xmlns:a16="http://schemas.microsoft.com/office/drawing/2014/main" id="{D1A9B7F8-7315-BC1A-F02A-6AEBC1FA2ED5}"/>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rPr dirty="0"/>
              <a:t>What are Color Codes?</a:t>
            </a:r>
          </a:p>
        </p:txBody>
      </p:sp>
      <p:sp>
        <p:nvSpPr>
          <p:cNvPr id="906" name="HSL Color Code">
            <a:extLst>
              <a:ext uri="{FF2B5EF4-FFF2-40B4-BE49-F238E27FC236}">
                <a16:creationId xmlns:a16="http://schemas.microsoft.com/office/drawing/2014/main" id="{ED0FB632-0164-98C4-0080-EE39BA4FE23C}"/>
              </a:ext>
            </a:extLst>
          </p:cNvPr>
          <p:cNvSpPr txBox="1">
            <a:spLocks noGrp="1"/>
          </p:cNvSpPr>
          <p:nvPr>
            <p:ph type="body" sz="quarter" idx="21"/>
          </p:nvPr>
        </p:nvSpPr>
        <p:spPr>
          <a:xfrm>
            <a:off x="2120900" y="3754859"/>
            <a:ext cx="21971000" cy="1003300"/>
          </a:xfrm>
        </p:spPr>
        <p:txBody>
          <a:bodyPr>
            <a:normAutofit/>
          </a:bodyPr>
          <a:lstStyle/>
          <a:p>
            <a:pPr eaLnBrk="1" fontAlgn="auto" hangingPunct="1">
              <a:spcAft>
                <a:spcPts val="0"/>
              </a:spcAft>
              <a:defRPr/>
            </a:pPr>
            <a:r>
              <a:rPr dirty="0"/>
              <a:t>HSL Color Code</a:t>
            </a:r>
          </a:p>
        </p:txBody>
      </p:sp>
      <p:sp>
        <p:nvSpPr>
          <p:cNvPr id="193540" name="More intuitive for designers to select colors based on their appearance.…">
            <a:extLst>
              <a:ext uri="{FF2B5EF4-FFF2-40B4-BE49-F238E27FC236}">
                <a16:creationId xmlns:a16="http://schemas.microsoft.com/office/drawing/2014/main" id="{EB92D7E4-BC44-57C8-3F58-704F1CEF3601}"/>
              </a:ext>
            </a:extLst>
          </p:cNvPr>
          <p:cNvSpPr txBox="1">
            <a:spLocks noGrp="1" noChangeArrowheads="1"/>
          </p:cNvSpPr>
          <p:nvPr>
            <p:ph type="body" idx="1"/>
          </p:nvPr>
        </p:nvSpPr>
        <p:spPr>
          <a:xfrm>
            <a:off x="1676400" y="5504113"/>
            <a:ext cx="21031200" cy="8702676"/>
          </a:xfrm>
        </p:spPr>
        <p:txBody>
          <a:bodyPr/>
          <a:lstStyle/>
          <a:p>
            <a:pPr lvl="1"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More intuitive for designers to select colors based on their appearance.</a:t>
            </a:r>
          </a:p>
          <a:p>
            <a:pPr lvl="1"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Values range from 0 to 360 for hue, 0 to 100% for saturation and lightness.</a:t>
            </a:r>
          </a:p>
          <a:p>
            <a:pPr lvl="1"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Example: HSL(0, 100%, 50%) for pure red.</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Word of the Year">
            <a:extLst>
              <a:ext uri="{FF2B5EF4-FFF2-40B4-BE49-F238E27FC236}">
                <a16:creationId xmlns:a16="http://schemas.microsoft.com/office/drawing/2014/main" id="{160E43E1-1B2C-7919-9B4D-69EEEF7A6E77}"/>
              </a:ext>
            </a:extLst>
          </p:cNvPr>
          <p:cNvSpPr txBox="1">
            <a:spLocks noGrp="1"/>
          </p:cNvSpPr>
          <p:nvPr>
            <p:ph type="title"/>
          </p:nvPr>
        </p:nvSpPr>
        <p:spPr>
          <a:xfrm>
            <a:off x="1206500" y="519863"/>
            <a:ext cx="21031200" cy="2651126"/>
          </a:xfrm>
        </p:spPr>
        <p:txBody>
          <a:bodyPr/>
          <a:lstStyle>
            <a:lvl1pPr defTabSz="2316421">
              <a:defRPr sz="9500" spc="-95"/>
            </a:lvl1pPr>
          </a:lstStyle>
          <a:p>
            <a:pPr eaLnBrk="1" fontAlgn="auto" hangingPunct="1">
              <a:spcBef>
                <a:spcPts val="0"/>
              </a:spcBef>
              <a:spcAft>
                <a:spcPts val="0"/>
              </a:spcAft>
              <a:defRPr/>
            </a:pPr>
            <a:r>
              <a:rPr dirty="0"/>
              <a:t>Word of the Year</a:t>
            </a:r>
          </a:p>
        </p:txBody>
      </p:sp>
      <p:sp>
        <p:nvSpPr>
          <p:cNvPr id="910" name="Yassification:">
            <a:extLst>
              <a:ext uri="{FF2B5EF4-FFF2-40B4-BE49-F238E27FC236}">
                <a16:creationId xmlns:a16="http://schemas.microsoft.com/office/drawing/2014/main" id="{EBA5BD03-4031-645B-4574-7CF480DB7842}"/>
              </a:ext>
            </a:extLst>
          </p:cNvPr>
          <p:cNvSpPr txBox="1">
            <a:spLocks noGrp="1"/>
          </p:cNvSpPr>
          <p:nvPr>
            <p:ph type="body" sz="quarter" idx="21"/>
          </p:nvPr>
        </p:nvSpPr>
        <p:spPr>
          <a:xfrm>
            <a:off x="1206500" y="2934119"/>
            <a:ext cx="21971000" cy="1003300"/>
          </a:xfrm>
        </p:spPr>
        <p:txBody>
          <a:bodyPr>
            <a:normAutofit/>
          </a:bodyPr>
          <a:lstStyle/>
          <a:p>
            <a:pPr eaLnBrk="1" fontAlgn="auto" hangingPunct="1">
              <a:spcAft>
                <a:spcPts val="0"/>
              </a:spcAft>
              <a:defRPr/>
            </a:pPr>
            <a:r>
              <a:rPr dirty="0" err="1"/>
              <a:t>Yassification</a:t>
            </a:r>
            <a:r>
              <a:rPr dirty="0"/>
              <a:t>:</a:t>
            </a:r>
          </a:p>
        </p:txBody>
      </p:sp>
      <p:sp>
        <p:nvSpPr>
          <p:cNvPr id="194564" name="Picture: Image representing the term &quot;Yassification&quot; (e.g., a popular meme).…">
            <a:extLst>
              <a:ext uri="{FF2B5EF4-FFF2-40B4-BE49-F238E27FC236}">
                <a16:creationId xmlns:a16="http://schemas.microsoft.com/office/drawing/2014/main" id="{E8AF45D0-3159-2358-7FA1-C25622B4B4D2}"/>
              </a:ext>
            </a:extLst>
          </p:cNvPr>
          <p:cNvSpPr txBox="1">
            <a:spLocks noGrp="1" noChangeArrowheads="1"/>
          </p:cNvSpPr>
          <p:nvPr>
            <p:ph type="body" idx="1"/>
          </p:nvPr>
        </p:nvSpPr>
        <p:spPr>
          <a:xfrm>
            <a:off x="1206500" y="4493461"/>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representing the term "</a:t>
            </a:r>
            <a:r>
              <a:rPr lang="en-US" altLang="en-US" dirty="0" err="1">
                <a:latin typeface="Graphik-Light" panose="020B0503030202060203" pitchFamily="34" charset="77"/>
                <a:ea typeface="Graphik-Light" panose="020B0503030202060203" pitchFamily="34" charset="77"/>
                <a:cs typeface="Graphik-Light" panose="020B0503030202060203" pitchFamily="34" charset="77"/>
              </a:rPr>
              <a:t>Yassification</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(e.g., a popular meme).</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The process of glamorizing or exaggerating something, often used humorously.</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Commonly associated with transforming images to look more polished or dramatic.</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Popular on social media, especially in the context of transformations.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linked to pop culture or internet trends.</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tatement">
            <a:extLst>
              <a:ext uri="{FF2B5EF4-FFF2-40B4-BE49-F238E27FC236}">
                <a16:creationId xmlns:a16="http://schemas.microsoft.com/office/drawing/2014/main" id="{726E48C4-5D54-F9CD-6946-D0431991545E}"/>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195587" name="Screenshot 2024-11-28 at 4.22.47 PM.png" descr="Screenshot 2024-11-28 at 4.22.47 PM.png">
            <a:extLst>
              <a:ext uri="{FF2B5EF4-FFF2-40B4-BE49-F238E27FC236}">
                <a16:creationId xmlns:a16="http://schemas.microsoft.com/office/drawing/2014/main" id="{E8CE93D0-8620-649A-6490-C5A910199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3999" cy="1400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Word of the Year">
            <a:extLst>
              <a:ext uri="{FF2B5EF4-FFF2-40B4-BE49-F238E27FC236}">
                <a16:creationId xmlns:a16="http://schemas.microsoft.com/office/drawing/2014/main" id="{74CD6ECE-6468-E036-04A0-EABE0CF9DA8F}"/>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17" name="Demure:">
            <a:extLst>
              <a:ext uri="{FF2B5EF4-FFF2-40B4-BE49-F238E27FC236}">
                <a16:creationId xmlns:a16="http://schemas.microsoft.com/office/drawing/2014/main" id="{5F4907D4-DDEC-FFF4-A896-C4320C80D401}"/>
              </a:ext>
            </a:extLst>
          </p:cNvPr>
          <p:cNvSpPr txBox="1">
            <a:spLocks noGrp="1"/>
          </p:cNvSpPr>
          <p:nvPr>
            <p:ph type="body" sz="quarter" idx="21"/>
          </p:nvPr>
        </p:nvSpPr>
        <p:spPr>
          <a:xfrm>
            <a:off x="1676400" y="3030371"/>
            <a:ext cx="21971000" cy="1003300"/>
          </a:xfrm>
        </p:spPr>
        <p:txBody>
          <a:bodyPr>
            <a:normAutofit/>
          </a:bodyPr>
          <a:lstStyle/>
          <a:p>
            <a:pPr eaLnBrk="1" fontAlgn="auto" hangingPunct="1">
              <a:spcAft>
                <a:spcPts val="0"/>
              </a:spcAft>
              <a:defRPr/>
            </a:pPr>
            <a:r>
              <a:rPr dirty="0"/>
              <a:t>Demure:</a:t>
            </a:r>
          </a:p>
        </p:txBody>
      </p:sp>
      <p:sp>
        <p:nvSpPr>
          <p:cNvPr id="196612" name="Picture: Image representing &quot;Demure&quot; (e.g., a calm, modest appearance).…">
            <a:extLst>
              <a:ext uri="{FF2B5EF4-FFF2-40B4-BE49-F238E27FC236}">
                <a16:creationId xmlns:a16="http://schemas.microsoft.com/office/drawing/2014/main" id="{60471692-EADC-07D1-2A3F-A080453CE40F}"/>
              </a:ext>
            </a:extLst>
          </p:cNvPr>
          <p:cNvSpPr txBox="1">
            <a:spLocks noGrp="1" noChangeArrowheads="1"/>
          </p:cNvSpPr>
          <p:nvPr>
            <p:ph type="body" idx="1"/>
          </p:nvPr>
        </p:nvSpPr>
        <p:spPr>
          <a:xfrm>
            <a:off x="1387642" y="4685966"/>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representing "Demure" (e.g., a calm, modest appearance).</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Refers to someone or something that is reserved, modest, or shy.</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used to describe modest fashion or behavior.</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Popular in discussions of manners or personality traits.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Represents elegance in simplicity and modesty.</a:t>
            </a:r>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tatement">
            <a:extLst>
              <a:ext uri="{FF2B5EF4-FFF2-40B4-BE49-F238E27FC236}">
                <a16:creationId xmlns:a16="http://schemas.microsoft.com/office/drawing/2014/main" id="{535AD741-DFD6-46AB-C3D7-A463654F036E}"/>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197635" name="Screenshot 2024-11-28 at 4.24.42 PM.png" descr="Screenshot 2024-11-28 at 4.24.42 PM.png">
            <a:extLst>
              <a:ext uri="{FF2B5EF4-FFF2-40B4-BE49-F238E27FC236}">
                <a16:creationId xmlns:a16="http://schemas.microsoft.com/office/drawing/2014/main" id="{6016EF0B-E381-0607-A90A-3F89A7793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787400"/>
            <a:ext cx="18669000" cy="1214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Word of the Year">
            <a:extLst>
              <a:ext uri="{FF2B5EF4-FFF2-40B4-BE49-F238E27FC236}">
                <a16:creationId xmlns:a16="http://schemas.microsoft.com/office/drawing/2014/main" id="{7D1A3FE5-B242-6812-22B0-38846DAF0F3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24" name="Mid:">
            <a:extLst>
              <a:ext uri="{FF2B5EF4-FFF2-40B4-BE49-F238E27FC236}">
                <a16:creationId xmlns:a16="http://schemas.microsoft.com/office/drawing/2014/main" id="{56A6FADC-CECF-87AB-8DA7-C3E693AE9DA4}"/>
              </a:ext>
            </a:extLst>
          </p:cNvPr>
          <p:cNvSpPr txBox="1">
            <a:spLocks noGrp="1"/>
          </p:cNvSpPr>
          <p:nvPr>
            <p:ph type="body" sz="quarter" idx="21"/>
          </p:nvPr>
        </p:nvSpPr>
        <p:spPr>
          <a:xfrm>
            <a:off x="1676400" y="3148013"/>
            <a:ext cx="21971000" cy="1003300"/>
          </a:xfrm>
        </p:spPr>
        <p:txBody>
          <a:bodyPr>
            <a:normAutofit/>
          </a:bodyPr>
          <a:lstStyle/>
          <a:p>
            <a:pPr eaLnBrk="1" fontAlgn="auto" hangingPunct="1">
              <a:spcAft>
                <a:spcPts val="0"/>
              </a:spcAft>
              <a:defRPr/>
            </a:pPr>
            <a:r>
              <a:rPr dirty="0"/>
              <a:t>Mid:</a:t>
            </a:r>
          </a:p>
        </p:txBody>
      </p:sp>
      <p:sp>
        <p:nvSpPr>
          <p:cNvPr id="198660" name="Picture: Image related to &quot;Mid&quot; (e.g., something average or neutral).…">
            <a:extLst>
              <a:ext uri="{FF2B5EF4-FFF2-40B4-BE49-F238E27FC236}">
                <a16:creationId xmlns:a16="http://schemas.microsoft.com/office/drawing/2014/main" id="{F97E3DAF-E71F-FDA1-9F64-EF3D82937BDD}"/>
              </a:ext>
            </a:extLst>
          </p:cNvPr>
          <p:cNvSpPr txBox="1">
            <a:spLocks noGrp="1" noChangeArrowheads="1"/>
          </p:cNvSpPr>
          <p:nvPr>
            <p:ph type="body" idx="1"/>
          </p:nvPr>
        </p:nvSpPr>
        <p:spPr>
          <a:xfrm>
            <a:off x="1676400" y="4921249"/>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related to "Mid" (e.g., something average or neutral).</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Used to describe something that is average, not particularly good or bad.</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used in a critical or ironic tone, especially in pop culture.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Can describe music, movies, or experiences that are unremarkable.</a:t>
            </a:r>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tatement">
            <a:extLst>
              <a:ext uri="{FF2B5EF4-FFF2-40B4-BE49-F238E27FC236}">
                <a16:creationId xmlns:a16="http://schemas.microsoft.com/office/drawing/2014/main" id="{F2CD0BC4-8CA6-285E-EF63-DD13ADCDD101}"/>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199683" name="Screenshot 2024-11-28 at 4.26.02 PM.png" descr="Screenshot 2024-11-28 at 4.26.02 PM.png">
            <a:extLst>
              <a:ext uri="{FF2B5EF4-FFF2-40B4-BE49-F238E27FC236}">
                <a16:creationId xmlns:a16="http://schemas.microsoft.com/office/drawing/2014/main" id="{76E3339D-8FFD-3154-DEDB-261DDA723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787400"/>
            <a:ext cx="18669000" cy="1214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Word of the Year">
            <a:extLst>
              <a:ext uri="{FF2B5EF4-FFF2-40B4-BE49-F238E27FC236}">
                <a16:creationId xmlns:a16="http://schemas.microsoft.com/office/drawing/2014/main" id="{11BE93B9-EB71-E665-1152-8C813AC85135}"/>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rPr dirty="0"/>
              <a:t>Word of the Year</a:t>
            </a:r>
          </a:p>
        </p:txBody>
      </p:sp>
      <p:sp>
        <p:nvSpPr>
          <p:cNvPr id="931" name="En-Shittification:">
            <a:extLst>
              <a:ext uri="{FF2B5EF4-FFF2-40B4-BE49-F238E27FC236}">
                <a16:creationId xmlns:a16="http://schemas.microsoft.com/office/drawing/2014/main" id="{830EC48D-85DE-5D65-EC53-8B8AD8A20E02}"/>
              </a:ext>
            </a:extLst>
          </p:cNvPr>
          <p:cNvSpPr txBox="1">
            <a:spLocks noGrp="1"/>
          </p:cNvSpPr>
          <p:nvPr>
            <p:ph type="body" sz="quarter" idx="21"/>
          </p:nvPr>
        </p:nvSpPr>
        <p:spPr>
          <a:xfrm>
            <a:off x="1026695" y="3695700"/>
            <a:ext cx="21971000" cy="1003300"/>
          </a:xfrm>
        </p:spPr>
        <p:txBody>
          <a:bodyPr>
            <a:normAutofit/>
          </a:bodyPr>
          <a:lstStyle/>
          <a:p>
            <a:pPr eaLnBrk="1" fontAlgn="auto" hangingPunct="1">
              <a:spcAft>
                <a:spcPts val="0"/>
              </a:spcAft>
              <a:defRPr/>
            </a:pPr>
            <a:r>
              <a:rPr dirty="0"/>
              <a:t>En-</a:t>
            </a:r>
            <a:r>
              <a:rPr dirty="0" err="1"/>
              <a:t>Shittification</a:t>
            </a:r>
            <a:r>
              <a:rPr dirty="0"/>
              <a:t>:</a:t>
            </a:r>
          </a:p>
        </p:txBody>
      </p:sp>
      <p:sp>
        <p:nvSpPr>
          <p:cNvPr id="200708" name="Picture: Image illustrating the concept (e.g., a service or product becoming worse).…">
            <a:extLst>
              <a:ext uri="{FF2B5EF4-FFF2-40B4-BE49-F238E27FC236}">
                <a16:creationId xmlns:a16="http://schemas.microsoft.com/office/drawing/2014/main" id="{877585A5-35B6-AFDB-FBC2-4EFD577D17E2}"/>
              </a:ext>
            </a:extLst>
          </p:cNvPr>
          <p:cNvSpPr txBox="1">
            <a:spLocks noGrp="1" noChangeArrowheads="1"/>
          </p:cNvSpPr>
          <p:nvPr>
            <p:ph type="body" idx="1"/>
          </p:nvPr>
        </p:nvSpPr>
        <p:spPr>
          <a:xfrm>
            <a:off x="1026695" y="5013324"/>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illustrating the concept (e.g., a service or product becoming worse).</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The process by which a service or platform degrades in quality over time.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Used to describe the decline in quality due to commercialization or greed.</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applied to social media platforms or businesses that prioritize profit over user experience.</a:t>
            </a:r>
          </a:p>
        </p:txBody>
      </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tatement">
            <a:extLst>
              <a:ext uri="{FF2B5EF4-FFF2-40B4-BE49-F238E27FC236}">
                <a16:creationId xmlns:a16="http://schemas.microsoft.com/office/drawing/2014/main" id="{1BC269B6-0203-23BD-2E8B-8412899C4CAE}"/>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201731" name="Screenshot 2024-11-28 at 4.27.13 PM.png" descr="Screenshot 2024-11-28 at 4.27.13 PM.png">
            <a:extLst>
              <a:ext uri="{FF2B5EF4-FFF2-40B4-BE49-F238E27FC236}">
                <a16:creationId xmlns:a16="http://schemas.microsoft.com/office/drawing/2014/main" id="{EAEF719A-F8BD-3B51-65E2-26F5AC01E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787400"/>
            <a:ext cx="18669000" cy="1214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7329B8-F61C-70E7-BB6B-ACC9E111909A}"/>
              </a:ext>
            </a:extLst>
          </p:cNvPr>
          <p:cNvSpPr>
            <a:spLocks noGrp="1"/>
          </p:cNvSpPr>
          <p:nvPr>
            <p:ph type="body" idx="1"/>
          </p:nvPr>
        </p:nvSpPr>
        <p:spPr>
          <a:xfrm>
            <a:off x="1219201" y="4114800"/>
            <a:ext cx="19897090" cy="7201972"/>
          </a:xfrm>
        </p:spPr>
        <p:txBody>
          <a:bodyPr>
            <a:normAutofit lnSpcReduction="10000"/>
          </a:bodyPr>
          <a:lstStyle/>
          <a:p>
            <a:r>
              <a:rPr lang="en-IN" b="1" dirty="0"/>
              <a:t>Non-Profit Organizations</a:t>
            </a:r>
            <a:r>
              <a:rPr lang="en-IN" dirty="0"/>
              <a:t>:</a:t>
            </a:r>
          </a:p>
          <a:p>
            <a:pPr>
              <a:buFont typeface="Arial" panose="020B0604020202020204" pitchFamily="34" charset="0"/>
              <a:buChar char="•"/>
            </a:pPr>
            <a:r>
              <a:rPr lang="en-IN" dirty="0"/>
              <a:t>Many non-profits use Google Sheets to manage donor lists, track volunteer hours, and maintain fundraising efforts. Google Sheets' ability to handle collaborative projects and its free access make it a </a:t>
            </a:r>
            <a:r>
              <a:rPr lang="en-IN" dirty="0" err="1"/>
              <a:t>favored</a:t>
            </a:r>
            <a:r>
              <a:rPr lang="en-IN" dirty="0"/>
              <a:t> choice for organizations with limited budgets.</a:t>
            </a:r>
          </a:p>
          <a:p>
            <a:pPr>
              <a:buFont typeface="Arial" panose="020B0604020202020204" pitchFamily="34" charset="0"/>
              <a:buChar char="•"/>
            </a:pPr>
            <a:r>
              <a:rPr lang="en-IN" b="1" dirty="0"/>
              <a:t>Unique Use</a:t>
            </a:r>
            <a:r>
              <a:rPr lang="en-IN" dirty="0"/>
              <a:t>: They often use Google Sheets to automatically generate reports using Google Forms, simplifying data collection for surveys, petitions, or donor feedback.</a:t>
            </a:r>
          </a:p>
          <a:p>
            <a:endParaRPr lang="en-US" dirty="0"/>
          </a:p>
        </p:txBody>
      </p:sp>
    </p:spTree>
    <p:extLst>
      <p:ext uri="{BB962C8B-B14F-4D97-AF65-F5344CB8AC3E}">
        <p14:creationId xmlns:p14="http://schemas.microsoft.com/office/powerpoint/2010/main" val="33492791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Word of the Year">
            <a:extLst>
              <a:ext uri="{FF2B5EF4-FFF2-40B4-BE49-F238E27FC236}">
                <a16:creationId xmlns:a16="http://schemas.microsoft.com/office/drawing/2014/main" id="{6B18542E-0A21-2466-6A4D-A4A4919DF8B5}"/>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rPr dirty="0"/>
              <a:t>Word of the Year</a:t>
            </a:r>
          </a:p>
        </p:txBody>
      </p:sp>
      <p:sp>
        <p:nvSpPr>
          <p:cNvPr id="938" name="Brain Rot">
            <a:extLst>
              <a:ext uri="{FF2B5EF4-FFF2-40B4-BE49-F238E27FC236}">
                <a16:creationId xmlns:a16="http://schemas.microsoft.com/office/drawing/2014/main" id="{6026BAA4-77F6-8D29-D2F7-2FB69B059B43}"/>
              </a:ext>
            </a:extLst>
          </p:cNvPr>
          <p:cNvSpPr txBox="1">
            <a:spLocks noGrp="1"/>
          </p:cNvSpPr>
          <p:nvPr>
            <p:ph type="body" sz="quarter" idx="21"/>
          </p:nvPr>
        </p:nvSpPr>
        <p:spPr>
          <a:xfrm>
            <a:off x="1507958" y="3758451"/>
            <a:ext cx="21971000" cy="1003300"/>
          </a:xfrm>
        </p:spPr>
        <p:txBody>
          <a:bodyPr>
            <a:normAutofit/>
          </a:bodyPr>
          <a:lstStyle/>
          <a:p>
            <a:pPr eaLnBrk="1" fontAlgn="auto" hangingPunct="1">
              <a:spcAft>
                <a:spcPts val="0"/>
              </a:spcAft>
              <a:defRPr/>
            </a:pPr>
            <a:r>
              <a:rPr dirty="0"/>
              <a:t>Brain Rot</a:t>
            </a:r>
          </a:p>
        </p:txBody>
      </p:sp>
      <p:sp>
        <p:nvSpPr>
          <p:cNvPr id="202756" name="Picture: Image representing &quot;Brain Rot&quot; (e.g., someone exhausted by overstimulation).…">
            <a:extLst>
              <a:ext uri="{FF2B5EF4-FFF2-40B4-BE49-F238E27FC236}">
                <a16:creationId xmlns:a16="http://schemas.microsoft.com/office/drawing/2014/main" id="{DDD5C380-3926-1658-8B34-5CDAED658F34}"/>
              </a:ext>
            </a:extLst>
          </p:cNvPr>
          <p:cNvSpPr txBox="1">
            <a:spLocks noGrp="1" noChangeArrowheads="1"/>
          </p:cNvSpPr>
          <p:nvPr>
            <p:ph type="body" idx="1"/>
          </p:nvPr>
        </p:nvSpPr>
        <p:spPr>
          <a:xfrm>
            <a:off x="1507958" y="4921249"/>
            <a:ext cx="21031200" cy="8702676"/>
          </a:xfrm>
        </p:spPr>
        <p:txBody>
          <a:bodyPr/>
          <a:lstStyle/>
          <a:p>
            <a:pPr marL="0" indent="0" eaLnBrk="1" hangingPunct="1">
              <a:buSzTx/>
              <a:buFontTx/>
              <a:buNone/>
            </a:pPr>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representing "Brain Rot" (e.g., someone exhausted by overstimulation).</a:t>
            </a:r>
          </a:p>
          <a:p>
            <a:pPr marL="0" indent="0" eaLnBrk="1" hangingPunct="1">
              <a:buSzTx/>
              <a:buFontTx/>
              <a:buNone/>
            </a:pPr>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A slang term describing mental exhaustion or deterioration due to excessive consumption of trivial or non-educational content.</a:t>
            </a:r>
          </a:p>
          <a:p>
            <a:pPr marL="0" indent="0" eaLnBrk="1" hangingPunct="1">
              <a:buSzTx/>
              <a:buFontTx/>
              <a:buNone/>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used to describe the effects of binge-watching or mindless scrolling.</a:t>
            </a:r>
          </a:p>
          <a:p>
            <a:pPr marL="0" indent="0" eaLnBrk="1" hangingPunct="1">
              <a:buSzTx/>
              <a:buFontTx/>
              <a:buNone/>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Associated with a feeling of being disconnected from reality after long periods of overstimulation.</a:t>
            </a:r>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tatement">
            <a:extLst>
              <a:ext uri="{FF2B5EF4-FFF2-40B4-BE49-F238E27FC236}">
                <a16:creationId xmlns:a16="http://schemas.microsoft.com/office/drawing/2014/main" id="{99186247-436E-F7B8-5057-779B9FFBBB97}"/>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203779" name="Screenshot 2024-11-28 at 4.28.07 PM.png" descr="Screenshot 2024-11-28 at 4.28.07 PM.png">
            <a:extLst>
              <a:ext uri="{FF2B5EF4-FFF2-40B4-BE49-F238E27FC236}">
                <a16:creationId xmlns:a16="http://schemas.microsoft.com/office/drawing/2014/main" id="{F0AC1E6B-48CD-23BF-71B7-D7610597F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787400"/>
            <a:ext cx="18669000" cy="1214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Word of the Year">
            <a:extLst>
              <a:ext uri="{FF2B5EF4-FFF2-40B4-BE49-F238E27FC236}">
                <a16:creationId xmlns:a16="http://schemas.microsoft.com/office/drawing/2014/main" id="{17C98CEE-55C9-B708-98CA-A36D5A69819A}"/>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45" name="Delulu">
            <a:extLst>
              <a:ext uri="{FF2B5EF4-FFF2-40B4-BE49-F238E27FC236}">
                <a16:creationId xmlns:a16="http://schemas.microsoft.com/office/drawing/2014/main" id="{5B9180DC-8F56-55D1-1A0D-9E0BEA7B40AD}"/>
              </a:ext>
            </a:extLst>
          </p:cNvPr>
          <p:cNvSpPr txBox="1">
            <a:spLocks noGrp="1"/>
          </p:cNvSpPr>
          <p:nvPr>
            <p:ph type="body" sz="quarter" idx="21"/>
          </p:nvPr>
        </p:nvSpPr>
        <p:spPr>
          <a:xfrm>
            <a:off x="1676400" y="3417975"/>
            <a:ext cx="21971000" cy="1003300"/>
          </a:xfrm>
        </p:spPr>
        <p:txBody>
          <a:bodyPr>
            <a:normAutofit/>
          </a:bodyPr>
          <a:lstStyle/>
          <a:p>
            <a:pPr eaLnBrk="1" fontAlgn="auto" hangingPunct="1">
              <a:spcAft>
                <a:spcPts val="0"/>
              </a:spcAft>
              <a:defRPr/>
            </a:pPr>
            <a:r>
              <a:rPr dirty="0" err="1"/>
              <a:t>Delulu</a:t>
            </a:r>
            <a:endParaRPr dirty="0"/>
          </a:p>
        </p:txBody>
      </p:sp>
      <p:sp>
        <p:nvSpPr>
          <p:cNvPr id="204804" name="Picture: Image illustrating &quot;Delulu&quot; (e.g., someone daydreaming or overly idealizing a situation).…">
            <a:extLst>
              <a:ext uri="{FF2B5EF4-FFF2-40B4-BE49-F238E27FC236}">
                <a16:creationId xmlns:a16="http://schemas.microsoft.com/office/drawing/2014/main" id="{07A3163D-A8FD-0365-ED26-F28AC28F182C}"/>
              </a:ext>
            </a:extLst>
          </p:cNvPr>
          <p:cNvSpPr txBox="1">
            <a:spLocks noGrp="1" noChangeArrowheads="1"/>
          </p:cNvSpPr>
          <p:nvPr>
            <p:ph type="body" idx="1"/>
          </p:nvPr>
        </p:nvSpPr>
        <p:spPr>
          <a:xfrm>
            <a:off x="1206500" y="5013324"/>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illustrating "</a:t>
            </a:r>
            <a:r>
              <a:rPr lang="en-US" altLang="en-US" dirty="0" err="1">
                <a:latin typeface="Graphik-Light" panose="020B0503030202060203" pitchFamily="34" charset="77"/>
                <a:ea typeface="Graphik-Light" panose="020B0503030202060203" pitchFamily="34" charset="77"/>
                <a:cs typeface="Graphik-Light" panose="020B0503030202060203" pitchFamily="34" charset="77"/>
              </a:rPr>
              <a:t>Delulu</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(e.g., someone daydreaming or overly idealizing a situation).</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Slang term for being "delusional," particularly in a humorous or playful sense.</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Refers to someone who has unrealistic expectations or beliefs, often in romantic or social contexts.</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Word of the Year">
            <a:extLst>
              <a:ext uri="{FF2B5EF4-FFF2-40B4-BE49-F238E27FC236}">
                <a16:creationId xmlns:a16="http://schemas.microsoft.com/office/drawing/2014/main" id="{449A8573-18A3-82C0-B354-E42AD9E0B2B1}"/>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49" name="Delulu">
            <a:extLst>
              <a:ext uri="{FF2B5EF4-FFF2-40B4-BE49-F238E27FC236}">
                <a16:creationId xmlns:a16="http://schemas.microsoft.com/office/drawing/2014/main" id="{8D52C763-D8FF-C40F-5B90-7CAE4A6D6A23}"/>
              </a:ext>
            </a:extLst>
          </p:cNvPr>
          <p:cNvSpPr txBox="1">
            <a:spLocks noGrp="1"/>
          </p:cNvSpPr>
          <p:nvPr>
            <p:ph type="body" sz="quarter" idx="21"/>
          </p:nvPr>
        </p:nvSpPr>
        <p:spPr>
          <a:xfrm>
            <a:off x="1206500" y="3571792"/>
            <a:ext cx="21971000" cy="1003300"/>
          </a:xfrm>
        </p:spPr>
        <p:txBody>
          <a:bodyPr>
            <a:normAutofit/>
          </a:bodyPr>
          <a:lstStyle/>
          <a:p>
            <a:pPr eaLnBrk="1" fontAlgn="auto" hangingPunct="1">
              <a:spcAft>
                <a:spcPts val="0"/>
              </a:spcAft>
              <a:defRPr/>
            </a:pPr>
            <a:r>
              <a:rPr dirty="0" err="1"/>
              <a:t>Delulu</a:t>
            </a:r>
            <a:endParaRPr dirty="0"/>
          </a:p>
        </p:txBody>
      </p:sp>
      <p:sp>
        <p:nvSpPr>
          <p:cNvPr id="205828" name="Popular in social media, especially when people idealize relationships or celebrities.…">
            <a:extLst>
              <a:ext uri="{FF2B5EF4-FFF2-40B4-BE49-F238E27FC236}">
                <a16:creationId xmlns:a16="http://schemas.microsoft.com/office/drawing/2014/main" id="{839CABCB-99CC-16AF-3DC1-124B12DE684B}"/>
              </a:ext>
            </a:extLst>
          </p:cNvPr>
          <p:cNvSpPr txBox="1">
            <a:spLocks noGrp="1" noChangeArrowheads="1"/>
          </p:cNvSpPr>
          <p:nvPr>
            <p:ph type="body" idx="1"/>
          </p:nvPr>
        </p:nvSpPr>
        <p:spPr>
          <a:xfrm>
            <a:off x="882316" y="5768807"/>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Popular in social media, especially when people idealize relationships or celebrities.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Used in pop culture to describe fans or individuals who ignore reality for a more "idealized" version.</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Can be used humorously or self-deprecatingly to describe oneself or others.</a:t>
            </a: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tatement">
            <a:extLst>
              <a:ext uri="{FF2B5EF4-FFF2-40B4-BE49-F238E27FC236}">
                <a16:creationId xmlns:a16="http://schemas.microsoft.com/office/drawing/2014/main" id="{BF122E52-E997-5A3A-8BFF-1CF9318353F9}"/>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206851" name="Screenshot 2024-11-28 at 4.29.41 PM.png" descr="Screenshot 2024-11-28 at 4.29.41 PM.png">
            <a:extLst>
              <a:ext uri="{FF2B5EF4-FFF2-40B4-BE49-F238E27FC236}">
                <a16:creationId xmlns:a16="http://schemas.microsoft.com/office/drawing/2014/main" id="{9458731E-CEFA-F857-E41B-048EC2D03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787400"/>
            <a:ext cx="18669000" cy="1214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Word of the Year">
            <a:extLst>
              <a:ext uri="{FF2B5EF4-FFF2-40B4-BE49-F238E27FC236}">
                <a16:creationId xmlns:a16="http://schemas.microsoft.com/office/drawing/2014/main" id="{0A9424AF-4335-BFBB-62AC-3C7C9BE5C1BD}"/>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56" name="Manifest">
            <a:extLst>
              <a:ext uri="{FF2B5EF4-FFF2-40B4-BE49-F238E27FC236}">
                <a16:creationId xmlns:a16="http://schemas.microsoft.com/office/drawing/2014/main" id="{B3200671-1395-AA2A-7B8B-3891A951F990}"/>
              </a:ext>
            </a:extLst>
          </p:cNvPr>
          <p:cNvSpPr txBox="1">
            <a:spLocks noGrp="1"/>
          </p:cNvSpPr>
          <p:nvPr>
            <p:ph type="body" sz="quarter" idx="21"/>
          </p:nvPr>
        </p:nvSpPr>
        <p:spPr>
          <a:xfrm>
            <a:off x="1206500" y="4056647"/>
            <a:ext cx="21971000" cy="1003300"/>
          </a:xfrm>
        </p:spPr>
        <p:txBody>
          <a:bodyPr>
            <a:normAutofit/>
          </a:bodyPr>
          <a:lstStyle/>
          <a:p>
            <a:pPr eaLnBrk="1" fontAlgn="auto" hangingPunct="1">
              <a:spcAft>
                <a:spcPts val="0"/>
              </a:spcAft>
              <a:defRPr/>
            </a:pPr>
            <a:r>
              <a:rPr dirty="0"/>
              <a:t>Manifest</a:t>
            </a:r>
          </a:p>
        </p:txBody>
      </p:sp>
      <p:sp>
        <p:nvSpPr>
          <p:cNvPr id="207876" name="Picture: Image representing &quot;Manifest&quot; (e.g., a vision board or someone writing down goals).…">
            <a:extLst>
              <a:ext uri="{FF2B5EF4-FFF2-40B4-BE49-F238E27FC236}">
                <a16:creationId xmlns:a16="http://schemas.microsoft.com/office/drawing/2014/main" id="{7777E5EC-8D33-5EE2-5F4C-D1870371C68F}"/>
              </a:ext>
            </a:extLst>
          </p:cNvPr>
          <p:cNvSpPr txBox="1">
            <a:spLocks noGrp="1" noChangeArrowheads="1"/>
          </p:cNvSpPr>
          <p:nvPr>
            <p:ph type="body" idx="1"/>
          </p:nvPr>
        </p:nvSpPr>
        <p:spPr>
          <a:xfrm>
            <a:off x="858252" y="6370387"/>
            <a:ext cx="21031200" cy="8702676"/>
          </a:xfrm>
        </p:spPr>
        <p:txBody>
          <a:bodyPr/>
          <a:lstStyle/>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Picture</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Image representing "Manifest" (e.g., a vision board or someone writing down goals).</a:t>
            </a:r>
          </a:p>
          <a:p>
            <a:pPr eaLnBrk="1" hangingPunct="1"/>
            <a:r>
              <a:rPr lang="en-US" altLang="en-US" b="1" dirty="0">
                <a:latin typeface="Graphik" panose="020B0503030202060203" pitchFamily="34" charset="77"/>
                <a:ea typeface="Graphik" panose="020B0503030202060203" pitchFamily="34" charset="77"/>
                <a:cs typeface="Graphik" panose="020B0503030202060203" pitchFamily="34" charset="77"/>
                <a:sym typeface="Graphik" panose="020B0503030202060203" pitchFamily="34" charset="77"/>
              </a:rPr>
              <a:t>Meaning</a:t>
            </a:r>
            <a:r>
              <a:rPr lang="en-US" altLang="en-US" dirty="0">
                <a:latin typeface="Graphik-Light" panose="020B0503030202060203" pitchFamily="34" charset="77"/>
                <a:ea typeface="Graphik-Light" panose="020B0503030202060203" pitchFamily="34" charset="77"/>
                <a:cs typeface="Graphik-Light" panose="020B0503030202060203" pitchFamily="34" charset="77"/>
              </a:rPr>
              <a:t>: The act of bringing something into reality through thoughts, intentions, and beliefs.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Popular in self-help and motivational circles, where people believe that positive thinking attracts good outcomes.</a:t>
            </a: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Word of the Year">
            <a:extLst>
              <a:ext uri="{FF2B5EF4-FFF2-40B4-BE49-F238E27FC236}">
                <a16:creationId xmlns:a16="http://schemas.microsoft.com/office/drawing/2014/main" id="{E0C2AB38-FFCD-B77C-8563-381A5FC66EF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Word of the Year</a:t>
            </a:r>
          </a:p>
        </p:txBody>
      </p:sp>
      <p:sp>
        <p:nvSpPr>
          <p:cNvPr id="960" name="Manifest">
            <a:extLst>
              <a:ext uri="{FF2B5EF4-FFF2-40B4-BE49-F238E27FC236}">
                <a16:creationId xmlns:a16="http://schemas.microsoft.com/office/drawing/2014/main" id="{83A72610-9415-CD41-58D5-197850457951}"/>
              </a:ext>
            </a:extLst>
          </p:cNvPr>
          <p:cNvSpPr txBox="1">
            <a:spLocks noGrp="1"/>
          </p:cNvSpPr>
          <p:nvPr>
            <p:ph type="body" sz="quarter" idx="21"/>
          </p:nvPr>
        </p:nvSpPr>
        <p:spPr>
          <a:xfrm>
            <a:off x="1206500" y="2982245"/>
            <a:ext cx="21971000" cy="1003300"/>
          </a:xfrm>
        </p:spPr>
        <p:txBody>
          <a:bodyPr>
            <a:normAutofit/>
          </a:bodyPr>
          <a:lstStyle/>
          <a:p>
            <a:pPr eaLnBrk="1" fontAlgn="auto" hangingPunct="1">
              <a:spcAft>
                <a:spcPts val="0"/>
              </a:spcAft>
              <a:defRPr/>
            </a:pPr>
            <a:r>
              <a:rPr dirty="0"/>
              <a:t>Manifest</a:t>
            </a:r>
          </a:p>
        </p:txBody>
      </p:sp>
      <p:sp>
        <p:nvSpPr>
          <p:cNvPr id="208900" name="Often linked to the concept of the &quot;Law of Attraction.&quot;…">
            <a:extLst>
              <a:ext uri="{FF2B5EF4-FFF2-40B4-BE49-F238E27FC236}">
                <a16:creationId xmlns:a16="http://schemas.microsoft.com/office/drawing/2014/main" id="{FAA7A5BD-7390-F4A5-76EE-46A2D222C379}"/>
              </a:ext>
            </a:extLst>
          </p:cNvPr>
          <p:cNvSpPr txBox="1">
            <a:spLocks noGrp="1" noChangeArrowheads="1"/>
          </p:cNvSpPr>
          <p:nvPr>
            <p:ph type="body" idx="1"/>
          </p:nvPr>
        </p:nvSpPr>
        <p:spPr>
          <a:xfrm>
            <a:off x="834190" y="4589713"/>
            <a:ext cx="21031200" cy="8702676"/>
          </a:xfrm>
        </p:spPr>
        <p:txBody>
          <a:bodyPr/>
          <a:lstStyle/>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Often linked to the concept of the "Law of Attraction."</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Manifesting is about setting clear goals, visualizing success, and taking aligned actions.</a:t>
            </a:r>
          </a:p>
          <a:p>
            <a:pPr eaLnBrk="1" hangingPunct="1"/>
            <a:r>
              <a:rPr lang="en-US" altLang="en-US" dirty="0">
                <a:latin typeface="Graphik-Light" panose="020B0503030202060203" pitchFamily="34" charset="77"/>
                <a:ea typeface="Graphik-Light" panose="020B0503030202060203" pitchFamily="34" charset="77"/>
                <a:cs typeface="Graphik-Light" panose="020B0503030202060203" pitchFamily="34" charset="77"/>
              </a:rPr>
              <a:t>Frequently discussed in the context of personal growth, goal-setting, and vision boards.</a:t>
            </a: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tatement">
            <a:extLst>
              <a:ext uri="{FF2B5EF4-FFF2-40B4-BE49-F238E27FC236}">
                <a16:creationId xmlns:a16="http://schemas.microsoft.com/office/drawing/2014/main" id="{EFBD45E4-F700-2D9E-E775-85CE85B37A14}"/>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209923" name="Screenshot 2024-11-28 at 4.30.42 PM.png" descr="Screenshot 2024-11-28 at 4.30.42 PM.png">
            <a:extLst>
              <a:ext uri="{FF2B5EF4-FFF2-40B4-BE49-F238E27FC236}">
                <a16:creationId xmlns:a16="http://schemas.microsoft.com/office/drawing/2014/main" id="{2CA6F37B-87D2-937F-DCDF-73AC698BE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4384001"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tatement">
            <a:extLst>
              <a:ext uri="{FF2B5EF4-FFF2-40B4-BE49-F238E27FC236}">
                <a16:creationId xmlns:a16="http://schemas.microsoft.com/office/drawing/2014/main" id="{158F4EB6-AC05-E9E8-5DE5-835D35BD91B9}"/>
              </a:ext>
            </a:extLst>
          </p:cNvPr>
          <p:cNvSpPr txBox="1">
            <a:spLocks noGrp="1"/>
          </p:cNvSpPr>
          <p:nvPr>
            <p:ph type="body" sz="half" idx="1"/>
          </p:nvPr>
        </p:nvSpPr>
        <p:spPr/>
        <p:txBody>
          <a:bodyPr>
            <a:normAutofit/>
          </a:bodyPr>
          <a:lstStyle/>
          <a:p>
            <a:pPr defTabSz="2438338" eaLnBrk="1" fontAlgn="auto" hangingPunct="1">
              <a:spcAft>
                <a:spcPts val="0"/>
              </a:spcAft>
              <a:defRPr/>
            </a:pPr>
            <a:endParaRPr/>
          </a:p>
        </p:txBody>
      </p:sp>
      <p:pic>
        <p:nvPicPr>
          <p:cNvPr id="210947" name="Screenshot 2024-11-28 at 11.07.54 AM.png" descr="Screenshot 2024-11-28 at 11.07.54 AM.png">
            <a:extLst>
              <a:ext uri="{FF2B5EF4-FFF2-40B4-BE49-F238E27FC236}">
                <a16:creationId xmlns:a16="http://schemas.microsoft.com/office/drawing/2014/main" id="{EF2FC7B9-B2F9-5457-23D0-C3E87922D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81" y="609600"/>
            <a:ext cx="22832291" cy="1241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lide Title">
            <a:extLst>
              <a:ext uri="{FF2B5EF4-FFF2-40B4-BE49-F238E27FC236}">
                <a16:creationId xmlns:a16="http://schemas.microsoft.com/office/drawing/2014/main" id="{609C052D-791E-8EDE-A7A4-1D304EB13A18}"/>
              </a:ext>
            </a:extLst>
          </p:cNvPr>
          <p:cNvSpPr txBox="1">
            <a:spLocks noGrp="1"/>
          </p:cNvSpPr>
          <p:nvPr>
            <p:ph type="title"/>
          </p:nvPr>
        </p:nvSpPr>
        <p:spPr/>
        <p:txBody>
          <a:bodyPr/>
          <a:lstStyle/>
          <a:p>
            <a:pPr defTabSz="2316421" eaLnBrk="1" fontAlgn="auto" hangingPunct="1">
              <a:spcBef>
                <a:spcPts val="0"/>
              </a:spcBef>
              <a:spcAft>
                <a:spcPts val="0"/>
              </a:spcAft>
              <a:defRPr sz="9500" spc="-95"/>
            </a:pPr>
            <a:endParaRPr sz="9500" spc="-95"/>
          </a:p>
        </p:txBody>
      </p:sp>
      <p:sp>
        <p:nvSpPr>
          <p:cNvPr id="970" name="Slide Subtitle">
            <a:extLst>
              <a:ext uri="{FF2B5EF4-FFF2-40B4-BE49-F238E27FC236}">
                <a16:creationId xmlns:a16="http://schemas.microsoft.com/office/drawing/2014/main" id="{2EF4563B-330E-B626-DDD8-640CA250857E}"/>
              </a:ext>
            </a:extLst>
          </p:cNvPr>
          <p:cNvSpPr txBox="1">
            <a:spLocks noGrp="1"/>
          </p:cNvSpPr>
          <p:nvPr>
            <p:ph type="body" sz="quarter" idx="21"/>
          </p:nvPr>
        </p:nvSpPr>
        <p:spPr/>
        <p:txBody>
          <a:bodyPr>
            <a:normAutofit/>
          </a:bodyPr>
          <a:lstStyle/>
          <a:p>
            <a:pPr eaLnBrk="1" fontAlgn="auto" hangingPunct="1">
              <a:spcAft>
                <a:spcPts val="0"/>
              </a:spcAft>
              <a:defRPr/>
            </a:pPr>
            <a:endParaRPr/>
          </a:p>
        </p:txBody>
      </p:sp>
      <p:sp>
        <p:nvSpPr>
          <p:cNvPr id="211972" name="Slide bullet text">
            <a:extLst>
              <a:ext uri="{FF2B5EF4-FFF2-40B4-BE49-F238E27FC236}">
                <a16:creationId xmlns:a16="http://schemas.microsoft.com/office/drawing/2014/main" id="{20D2FA51-A9AD-AC27-0399-AB859FFDC83C}"/>
              </a:ext>
            </a:extLst>
          </p:cNvPr>
          <p:cNvSpPr txBox="1">
            <a:spLocks noGrp="1" noChangeArrowheads="1"/>
          </p:cNvSpPr>
          <p:nvPr>
            <p:ph type="body" idx="1"/>
          </p:nvPr>
        </p:nvSpPr>
        <p:spPr>
          <a:xfrm>
            <a:off x="1206500" y="376238"/>
            <a:ext cx="21971000" cy="12141200"/>
          </a:xfrm>
        </p:spPr>
        <p:txBody>
          <a:bodyPr/>
          <a:lstStyle/>
          <a:p>
            <a:pPr marL="182563" indent="-182563" defTabSz="974725" eaLnBrk="1" hangingPunct="1">
              <a:spcBef>
                <a:spcPts val="1800"/>
              </a:spcBef>
            </a:pPr>
            <a:endParaRPr lang="en-US" altLang="en-US" sz="1600">
              <a:latin typeface="Graphik-Light" panose="020B0503030202060203" pitchFamily="34" charset="77"/>
              <a:ea typeface="Graphik-Light" panose="020B0503030202060203" pitchFamily="34" charset="77"/>
              <a:cs typeface="Graphik-Light" panose="020B0503030202060203" pitchFamily="34" charset="77"/>
            </a:endParaRPr>
          </a:p>
        </p:txBody>
      </p:sp>
      <p:pic>
        <p:nvPicPr>
          <p:cNvPr id="211973" name="Image" descr="Image">
            <a:extLst>
              <a:ext uri="{FF2B5EF4-FFF2-40B4-BE49-F238E27FC236}">
                <a16:creationId xmlns:a16="http://schemas.microsoft.com/office/drawing/2014/main" id="{EBD4611C-3081-1308-2E79-969D46A0E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7" y="256384"/>
            <a:ext cx="22623463" cy="127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ying soap bubbles">
            <a:extLst>
              <a:ext uri="{FF2B5EF4-FFF2-40B4-BE49-F238E27FC236}">
                <a16:creationId xmlns:a16="http://schemas.microsoft.com/office/drawing/2014/main" id="{4727BF25-8F2B-5E99-DB05-7D6FE0167794}"/>
              </a:ext>
            </a:extLst>
          </p:cNvPr>
          <p:cNvPicPr>
            <a:picLocks noChangeAspect="1"/>
          </p:cNvPicPr>
          <p:nvPr/>
        </p:nvPicPr>
        <p:blipFill>
          <a:blip r:embed="rId2"/>
          <a:srcRect t="1953" b="13778"/>
          <a:stretch/>
        </p:blipFill>
        <p:spPr>
          <a:xfrm>
            <a:off x="0" y="0"/>
            <a:ext cx="24383998" cy="13715980"/>
          </a:xfrm>
          <a:prstGeom prst="rect">
            <a:avLst/>
          </a:prstGeom>
        </p:spPr>
      </p:pic>
      <p:sp>
        <p:nvSpPr>
          <p:cNvPr id="2" name="object 2"/>
          <p:cNvSpPr txBox="1">
            <a:spLocks noGrp="1"/>
          </p:cNvSpPr>
          <p:nvPr>
            <p:ph type="title"/>
          </p:nvPr>
        </p:nvSpPr>
        <p:spPr>
          <a:xfrm>
            <a:off x="2194560" y="651100"/>
            <a:ext cx="20116800" cy="7149556"/>
          </a:xfrm>
          <a:prstGeom prst="rect">
            <a:avLst/>
          </a:prstGeom>
          <a:effectLst>
            <a:outerShdw blurRad="50800" dist="38100" dir="2700000" algn="tl" rotWithShape="0">
              <a:prstClr val="black">
                <a:alpha val="40000"/>
              </a:prstClr>
            </a:outerShdw>
          </a:effectLst>
        </p:spPr>
        <p:txBody>
          <a:bodyPr vert="horz" lIns="182880" tIns="91440" rIns="182880" bIns="91440" rtlCol="0" anchor="b">
            <a:normAutofit/>
          </a:bodyPr>
          <a:lstStyle/>
          <a:p>
            <a:pPr marL="25400" algn="ctr"/>
            <a:r>
              <a:rPr lang="en-US" sz="10400" spc="10" dirty="0">
                <a:solidFill>
                  <a:srgbClr val="FFFFFF"/>
                </a:solidFill>
              </a:rPr>
              <a:t>Title:</a:t>
            </a:r>
            <a:r>
              <a:rPr lang="en-US" sz="10400" spc="-50" dirty="0">
                <a:solidFill>
                  <a:srgbClr val="FFFFFF"/>
                </a:solidFill>
              </a:rPr>
              <a:t> </a:t>
            </a:r>
            <a:r>
              <a:rPr lang="en-US" sz="10400" spc="-20" dirty="0">
                <a:solidFill>
                  <a:srgbClr val="FFFFFF"/>
                </a:solidFill>
              </a:rPr>
              <a:t>Introduction</a:t>
            </a:r>
            <a:r>
              <a:rPr lang="en-US" sz="10400" spc="-100" dirty="0">
                <a:solidFill>
                  <a:srgbClr val="FFFFFF"/>
                </a:solidFill>
              </a:rPr>
              <a:t> </a:t>
            </a:r>
            <a:r>
              <a:rPr lang="en-US" sz="10400" spc="-40" dirty="0">
                <a:solidFill>
                  <a:srgbClr val="FFFFFF"/>
                </a:solidFill>
              </a:rPr>
              <a:t>to</a:t>
            </a:r>
            <a:r>
              <a:rPr lang="en-US" sz="10400" spc="-90" dirty="0">
                <a:solidFill>
                  <a:srgbClr val="FFFFFF"/>
                </a:solidFill>
              </a:rPr>
              <a:t> </a:t>
            </a:r>
            <a:r>
              <a:rPr lang="en-US" sz="10400" dirty="0">
                <a:solidFill>
                  <a:srgbClr val="FFFFFF"/>
                </a:solidFill>
              </a:rPr>
              <a:t>Google</a:t>
            </a:r>
            <a:r>
              <a:rPr lang="en-US" sz="10400" spc="10" dirty="0">
                <a:solidFill>
                  <a:srgbClr val="FFFFFF"/>
                </a:solidFill>
              </a:rPr>
              <a:t> </a:t>
            </a:r>
            <a:r>
              <a:rPr lang="en-US" sz="10400" spc="-10" dirty="0">
                <a:solidFill>
                  <a:srgbClr val="FFFFFF"/>
                </a:solidFill>
              </a:rPr>
              <a:t>Slides</a:t>
            </a:r>
            <a:endParaRPr lang="en-US" sz="10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is may contain: a white background with black dots on it">
            <a:extLst>
              <a:ext uri="{FF2B5EF4-FFF2-40B4-BE49-F238E27FC236}">
                <a16:creationId xmlns:a16="http://schemas.microsoft.com/office/drawing/2014/main" id="{4A5F8FA8-FD7C-20DB-4D01-C2489C4E1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24384000" cy="1371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7DF48C-2B2A-ACFE-0A0F-EC95680DCD47}"/>
              </a:ext>
            </a:extLst>
          </p:cNvPr>
          <p:cNvSpPr txBox="1"/>
          <p:nvPr/>
        </p:nvSpPr>
        <p:spPr>
          <a:xfrm>
            <a:off x="1676400" y="2887682"/>
            <a:ext cx="18897600" cy="7848302"/>
          </a:xfrm>
          <a:prstGeom prst="rect">
            <a:avLst/>
          </a:prstGeom>
          <a:noFill/>
        </p:spPr>
        <p:txBody>
          <a:bodyPr wrap="square" rtlCol="0">
            <a:spAutoFit/>
          </a:bodyPr>
          <a:lstStyle/>
          <a:p>
            <a:r>
              <a:rPr lang="en-IN" sz="5600" b="1" dirty="0">
                <a:solidFill>
                  <a:schemeClr val="accent6">
                    <a:lumMod val="50000"/>
                  </a:schemeClr>
                </a:solidFill>
              </a:rPr>
              <a:t>Government Agencies</a:t>
            </a:r>
            <a:r>
              <a:rPr lang="en-IN" sz="5600" dirty="0">
                <a:solidFill>
                  <a:schemeClr val="accent6">
                    <a:lumMod val="50000"/>
                  </a:schemeClr>
                </a:solidFill>
              </a:rPr>
              <a:t>:</a:t>
            </a:r>
          </a:p>
          <a:p>
            <a:pPr>
              <a:buFont typeface="Arial" panose="020B0604020202020204" pitchFamily="34" charset="0"/>
              <a:buChar char="•"/>
            </a:pPr>
            <a:r>
              <a:rPr lang="en-IN" sz="5600" dirty="0">
                <a:solidFill>
                  <a:schemeClr val="accent6">
                    <a:lumMod val="50000"/>
                  </a:schemeClr>
                </a:solidFill>
              </a:rPr>
              <a:t>Local and regional government offices use Google Sheets for project tracking, budgeting, and coordinating community initiatives. Its real-time collaboration and version history make it an ideal tool for inter-departmental cooperation.</a:t>
            </a:r>
          </a:p>
          <a:p>
            <a:pPr>
              <a:buFont typeface="Arial" panose="020B0604020202020204" pitchFamily="34" charset="0"/>
              <a:buChar char="•"/>
            </a:pPr>
            <a:r>
              <a:rPr lang="en-IN" sz="5600" b="1" dirty="0">
                <a:solidFill>
                  <a:schemeClr val="accent6">
                    <a:lumMod val="50000"/>
                  </a:schemeClr>
                </a:solidFill>
              </a:rPr>
              <a:t>Unique Use</a:t>
            </a:r>
            <a:r>
              <a:rPr lang="en-IN" sz="5600" dirty="0">
                <a:solidFill>
                  <a:schemeClr val="accent6">
                    <a:lumMod val="50000"/>
                  </a:schemeClr>
                </a:solidFill>
              </a:rPr>
              <a:t>: Google Sheets helps streamline public services by tracking community outreach programs, event planning, and grants, often linked with Google Maps for geographic data analysis.</a:t>
            </a:r>
          </a:p>
        </p:txBody>
      </p:sp>
    </p:spTree>
    <p:extLst>
      <p:ext uri="{BB962C8B-B14F-4D97-AF65-F5344CB8AC3E}">
        <p14:creationId xmlns:p14="http://schemas.microsoft.com/office/powerpoint/2010/main" val="146387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D7AD-A133-4DB5-018E-1367ABE992C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975CCCD-72A6-0A8B-AB6F-79D7EF549082}"/>
              </a:ext>
            </a:extLst>
          </p:cNvPr>
          <p:cNvSpPr txBox="1"/>
          <p:nvPr/>
        </p:nvSpPr>
        <p:spPr>
          <a:xfrm>
            <a:off x="11789924" y="958987"/>
            <a:ext cx="10917676" cy="2651126"/>
          </a:xfrm>
          <a:prstGeom prst="rect">
            <a:avLst/>
          </a:prstGeom>
        </p:spPr>
        <p:txBody>
          <a:bodyPr vert="horz" lIns="182880" tIns="91440" rIns="182880" bIns="91440" rtlCol="0" anchor="ctr">
            <a:normAutofit/>
          </a:bodyPr>
          <a:lstStyle/>
          <a:p>
            <a:pPr marL="25400">
              <a:lnSpc>
                <a:spcPct val="90000"/>
              </a:lnSpc>
              <a:spcBef>
                <a:spcPct val="0"/>
              </a:spcBef>
              <a:spcAft>
                <a:spcPts val="1200"/>
              </a:spcAft>
            </a:pPr>
            <a:r>
              <a:rPr lang="en-US" sz="8800" dirty="0">
                <a:latin typeface="+mj-lt"/>
                <a:ea typeface="+mj-ea"/>
                <a:cs typeface="+mj-cs"/>
              </a:rPr>
              <a:t>Why</a:t>
            </a:r>
            <a:r>
              <a:rPr lang="en-US" sz="8800" spc="-50" dirty="0">
                <a:latin typeface="+mj-lt"/>
                <a:ea typeface="+mj-ea"/>
                <a:cs typeface="+mj-cs"/>
              </a:rPr>
              <a:t> </a:t>
            </a:r>
            <a:r>
              <a:rPr lang="en-US" sz="8800" spc="10" dirty="0">
                <a:latin typeface="+mj-lt"/>
                <a:ea typeface="+mj-ea"/>
                <a:cs typeface="+mj-cs"/>
              </a:rPr>
              <a:t>Uses</a:t>
            </a:r>
            <a:r>
              <a:rPr lang="en-US" sz="8800" spc="-80" dirty="0">
                <a:latin typeface="+mj-lt"/>
                <a:ea typeface="+mj-ea"/>
                <a:cs typeface="+mj-cs"/>
              </a:rPr>
              <a:t> </a:t>
            </a:r>
            <a:r>
              <a:rPr lang="en-US" sz="8800" spc="10" dirty="0">
                <a:latin typeface="+mj-lt"/>
                <a:ea typeface="+mj-ea"/>
                <a:cs typeface="+mj-cs"/>
              </a:rPr>
              <a:t>Google</a:t>
            </a:r>
            <a:r>
              <a:rPr lang="en-US" sz="8800" spc="-100" dirty="0">
                <a:latin typeface="+mj-lt"/>
                <a:ea typeface="+mj-ea"/>
                <a:cs typeface="+mj-cs"/>
              </a:rPr>
              <a:t> </a:t>
            </a:r>
            <a:r>
              <a:rPr lang="en-US" sz="8800" spc="-10" dirty="0">
                <a:latin typeface="+mj-lt"/>
                <a:ea typeface="+mj-ea"/>
                <a:cs typeface="+mj-cs"/>
              </a:rPr>
              <a:t>Sheets</a:t>
            </a:r>
            <a:endParaRPr lang="en-US" sz="8800" dirty="0">
              <a:latin typeface="+mj-lt"/>
              <a:ea typeface="+mj-ea"/>
              <a:cs typeface="+mj-cs"/>
            </a:endParaRPr>
          </a:p>
        </p:txBody>
      </p:sp>
      <p:pic>
        <p:nvPicPr>
          <p:cNvPr id="1026" name="Picture 2" descr="This may contain: a person standing in front of a red question mark on a white background with one hand up to his chin">
            <a:extLst>
              <a:ext uri="{FF2B5EF4-FFF2-40B4-BE49-F238E27FC236}">
                <a16:creationId xmlns:a16="http://schemas.microsoft.com/office/drawing/2014/main" id="{A87CD296-45CD-0E23-3688-0803DC9A3D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275" y="1219201"/>
            <a:ext cx="11277598" cy="1127759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object 3">
            <a:extLst>
              <a:ext uri="{FF2B5EF4-FFF2-40B4-BE49-F238E27FC236}">
                <a16:creationId xmlns:a16="http://schemas.microsoft.com/office/drawing/2014/main" id="{203378B5-FBA5-C28C-B417-CFD67B97B26F}"/>
              </a:ext>
            </a:extLst>
          </p:cNvPr>
          <p:cNvSpPr txBox="1"/>
          <p:nvPr/>
        </p:nvSpPr>
        <p:spPr>
          <a:xfrm>
            <a:off x="11789924" y="3968886"/>
            <a:ext cx="10917676" cy="8385040"/>
          </a:xfrm>
          <a:prstGeom prst="rect">
            <a:avLst/>
          </a:prstGeom>
        </p:spPr>
        <p:txBody>
          <a:bodyPr vert="horz" lIns="182880" tIns="91440" rIns="182880" bIns="91440" rtlCol="0">
            <a:normAutofit/>
          </a:bodyPr>
          <a:lstStyle/>
          <a:p>
            <a:pPr indent="-457200">
              <a:lnSpc>
                <a:spcPct val="90000"/>
              </a:lnSpc>
              <a:buFont typeface="Arial" panose="020B0604020202020204" pitchFamily="34" charset="0"/>
              <a:buChar char="•"/>
            </a:pPr>
            <a:r>
              <a:rPr lang="en-US" sz="3600" spc="-20"/>
              <a:t> </a:t>
            </a:r>
            <a:r>
              <a:rPr lang="en-US" sz="3600" b="1"/>
              <a:t>Real-Time Collaboration</a:t>
            </a:r>
            <a:r>
              <a:rPr lang="en-US" sz="3600"/>
              <a:t>: Multiple users can work on the same document simultaneously, making teamwork and collaboration efficient and seamless.</a:t>
            </a:r>
          </a:p>
          <a:p>
            <a:pPr indent="-457200">
              <a:lnSpc>
                <a:spcPct val="90000"/>
              </a:lnSpc>
              <a:buFont typeface="Arial" panose="020B0604020202020204" pitchFamily="34" charset="0"/>
              <a:buChar char="•"/>
            </a:pPr>
            <a:r>
              <a:rPr lang="en-US" sz="3600" b="1"/>
              <a:t>Cost-Effective</a:t>
            </a:r>
            <a:r>
              <a:rPr lang="en-US" sz="3600"/>
              <a:t>: Google Sheets is free to use with a Google account, offering businesses, students, and freelancers a reliable tool without the need for paid software.</a:t>
            </a:r>
          </a:p>
          <a:p>
            <a:pPr indent="-457200">
              <a:lnSpc>
                <a:spcPct val="90000"/>
              </a:lnSpc>
              <a:buFont typeface="Arial" panose="020B0604020202020204" pitchFamily="34" charset="0"/>
              <a:buChar char="•"/>
            </a:pPr>
            <a:r>
              <a:rPr lang="en-US" sz="3600" b="1"/>
              <a:t>Cloud-Based Accessibility</a:t>
            </a:r>
            <a:r>
              <a:rPr lang="en-US" sz="3600"/>
              <a:t>: Google Sheets is accessible from any device with an internet connection, ensuring users can access their work from anywhere, at any time.</a:t>
            </a:r>
          </a:p>
          <a:p>
            <a:pPr indent="-457200">
              <a:lnSpc>
                <a:spcPct val="90000"/>
              </a:lnSpc>
              <a:buFont typeface="Arial" panose="020B0604020202020204" pitchFamily="34" charset="0"/>
              <a:buChar char="•"/>
            </a:pPr>
            <a:r>
              <a:rPr lang="en-US" sz="3600" b="1"/>
              <a:t>Integration with Google Tools</a:t>
            </a:r>
            <a:r>
              <a:rPr lang="en-US" sz="3600"/>
              <a:t>: It integrates seamlessly with other Google services like Gmail, Google Docs, and Google Drive, enhancing productivity and simplifying workflows</a:t>
            </a:r>
          </a:p>
          <a:p>
            <a:pPr marL="25400" indent="-457200">
              <a:lnSpc>
                <a:spcPct val="90000"/>
              </a:lnSpc>
              <a:spcBef>
                <a:spcPts val="200"/>
              </a:spcBef>
              <a:buFont typeface="Arial" panose="020B0604020202020204" pitchFamily="34" charset="0"/>
              <a:buChar char="•"/>
            </a:pPr>
            <a:endParaRPr lang="en-US" sz="3600"/>
          </a:p>
        </p:txBody>
      </p:sp>
    </p:spTree>
    <p:extLst>
      <p:ext uri="{BB962C8B-B14F-4D97-AF65-F5344CB8AC3E}">
        <p14:creationId xmlns:p14="http://schemas.microsoft.com/office/powerpoint/2010/main" val="162820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80160" y="650739"/>
            <a:ext cx="8737204" cy="3913682"/>
          </a:xfrm>
          <a:prstGeom prst="rect">
            <a:avLst/>
          </a:prstGeom>
        </p:spPr>
        <p:txBody>
          <a:bodyPr vert="horz" lIns="182880" tIns="91440" rIns="182880" bIns="91440" rtlCol="0" anchor="b">
            <a:normAutofit/>
          </a:bodyPr>
          <a:lstStyle/>
          <a:p>
            <a:pPr marL="25400" marR="10160"/>
            <a:r>
              <a:rPr lang="en-US" sz="10000" spc="-20"/>
              <a:t>Overview</a:t>
            </a:r>
            <a:r>
              <a:rPr lang="en-US" sz="10000" spc="-110"/>
              <a:t> </a:t>
            </a:r>
            <a:r>
              <a:rPr lang="en-US" sz="10000" spc="40"/>
              <a:t>of</a:t>
            </a:r>
            <a:r>
              <a:rPr lang="en-US" sz="10000" spc="-160"/>
              <a:t> </a:t>
            </a:r>
            <a:r>
              <a:rPr lang="en-US" sz="10000" spc="-10"/>
              <a:t>Microsoft </a:t>
            </a:r>
            <a:r>
              <a:rPr lang="en-US" sz="10000" spc="-1600"/>
              <a:t> </a:t>
            </a:r>
            <a:r>
              <a:rPr lang="en-US" sz="10000" spc="-20"/>
              <a:t>Suite</a:t>
            </a:r>
            <a:endParaRPr lang="en-US" sz="10000"/>
          </a:p>
        </p:txBody>
      </p:sp>
      <p:sp>
        <p:nvSpPr>
          <p:cNvPr id="2" name="object 2"/>
          <p:cNvSpPr txBox="1"/>
          <p:nvPr/>
        </p:nvSpPr>
        <p:spPr>
          <a:xfrm>
            <a:off x="1280161" y="5745798"/>
            <a:ext cx="8487178" cy="6641336"/>
          </a:xfrm>
          <a:prstGeom prst="rect">
            <a:avLst/>
          </a:prstGeom>
        </p:spPr>
        <p:txBody>
          <a:bodyPr vert="horz" lIns="182880" tIns="91440" rIns="182880" bIns="91440" rtlCol="0">
            <a:normAutofit/>
          </a:bodyPr>
          <a:lstStyle/>
          <a:p>
            <a:pPr marL="25400" marR="10160" indent="-457200">
              <a:lnSpc>
                <a:spcPct val="90000"/>
              </a:lnSpc>
              <a:spcBef>
                <a:spcPts val="200"/>
              </a:spcBef>
              <a:buFont typeface="Arial" panose="020B0604020202020204" pitchFamily="34" charset="0"/>
              <a:buChar char="•"/>
            </a:pPr>
            <a:r>
              <a:rPr lang="en-US" sz="4400" spc="-20"/>
              <a:t>Microsoft</a:t>
            </a:r>
            <a:r>
              <a:rPr lang="en-US" sz="4400" spc="70"/>
              <a:t> </a:t>
            </a:r>
            <a:r>
              <a:rPr lang="en-US" sz="4400" spc="-10"/>
              <a:t>Suite</a:t>
            </a:r>
            <a:r>
              <a:rPr lang="en-US" sz="4400" spc="-70"/>
              <a:t> </a:t>
            </a:r>
            <a:r>
              <a:rPr lang="en-US" sz="4400" spc="-10"/>
              <a:t>includes</a:t>
            </a:r>
            <a:r>
              <a:rPr lang="en-US" sz="4400" spc="20"/>
              <a:t> </a:t>
            </a:r>
            <a:r>
              <a:rPr lang="en-US" sz="4400" spc="-10"/>
              <a:t>applications</a:t>
            </a:r>
            <a:r>
              <a:rPr lang="en-US" sz="4400" spc="20"/>
              <a:t> </a:t>
            </a:r>
            <a:r>
              <a:rPr lang="en-US" sz="4400" spc="-40"/>
              <a:t>like</a:t>
            </a:r>
            <a:r>
              <a:rPr lang="en-US" sz="4400" spc="-60"/>
              <a:t> </a:t>
            </a:r>
            <a:r>
              <a:rPr lang="en-US" sz="4400" spc="-40"/>
              <a:t>Word, </a:t>
            </a:r>
            <a:r>
              <a:rPr lang="en-US" sz="4400" spc="-790"/>
              <a:t> </a:t>
            </a:r>
            <a:r>
              <a:rPr lang="en-US" sz="4400" spc="-30"/>
              <a:t>Excel,</a:t>
            </a:r>
            <a:r>
              <a:rPr lang="en-US" sz="4400" spc="80"/>
              <a:t> </a:t>
            </a:r>
            <a:r>
              <a:rPr lang="en-US" sz="4400" spc="-30"/>
              <a:t>PowerPoint,</a:t>
            </a:r>
            <a:r>
              <a:rPr lang="en-US" sz="4400" spc="-70"/>
              <a:t> </a:t>
            </a:r>
            <a:r>
              <a:rPr lang="en-US" sz="4400" spc="-20"/>
              <a:t>and</a:t>
            </a:r>
            <a:r>
              <a:rPr lang="en-US" sz="4400" spc="140"/>
              <a:t> </a:t>
            </a:r>
            <a:r>
              <a:rPr lang="en-US" sz="4400" spc="-20"/>
              <a:t>Outlook,</a:t>
            </a:r>
            <a:r>
              <a:rPr lang="en-US" sz="4400" spc="-50"/>
              <a:t> </a:t>
            </a:r>
            <a:r>
              <a:rPr lang="en-US" sz="4400" spc="-30"/>
              <a:t>integrated</a:t>
            </a:r>
            <a:r>
              <a:rPr lang="en-US" sz="4400" spc="-20"/>
              <a:t> </a:t>
            </a:r>
            <a:r>
              <a:rPr lang="en-US" sz="4400"/>
              <a:t>to </a:t>
            </a:r>
            <a:r>
              <a:rPr lang="en-US" sz="4400" spc="10"/>
              <a:t> </a:t>
            </a:r>
            <a:r>
              <a:rPr lang="en-US" sz="4400" spc="-20"/>
              <a:t>streamline</a:t>
            </a:r>
            <a:r>
              <a:rPr lang="en-US" sz="4400" spc="80"/>
              <a:t> </a:t>
            </a:r>
            <a:r>
              <a:rPr lang="en-US" sz="4400" spc="-40"/>
              <a:t>tasks.</a:t>
            </a:r>
            <a:r>
              <a:rPr lang="en-US" sz="4400" spc="60"/>
              <a:t> </a:t>
            </a:r>
            <a:r>
              <a:rPr lang="en-US" sz="4400" spc="-20"/>
              <a:t>Each application facilitates </a:t>
            </a:r>
            <a:r>
              <a:rPr lang="en-US" sz="4400" spc="-10"/>
              <a:t> </a:t>
            </a:r>
            <a:r>
              <a:rPr lang="en-US" sz="4400"/>
              <a:t>specific</a:t>
            </a:r>
            <a:r>
              <a:rPr lang="en-US" sz="4400" spc="-100"/>
              <a:t> </a:t>
            </a:r>
            <a:r>
              <a:rPr lang="en-US" sz="4400" spc="-10"/>
              <a:t>functions,</a:t>
            </a:r>
            <a:r>
              <a:rPr lang="en-US" sz="4400" spc="80"/>
              <a:t> </a:t>
            </a:r>
            <a:r>
              <a:rPr lang="en-US" sz="4400" spc="-10"/>
              <a:t>enabling</a:t>
            </a:r>
            <a:r>
              <a:rPr lang="en-US" sz="4400" spc="30"/>
              <a:t> </a:t>
            </a:r>
            <a:r>
              <a:rPr lang="en-US" sz="4400" spc="-20"/>
              <a:t>users</a:t>
            </a:r>
            <a:r>
              <a:rPr lang="en-US" sz="4400" spc="20"/>
              <a:t> </a:t>
            </a:r>
            <a:r>
              <a:rPr lang="en-US" sz="4400"/>
              <a:t>to</a:t>
            </a:r>
            <a:r>
              <a:rPr lang="en-US" sz="4400" spc="-30"/>
              <a:t> create </a:t>
            </a:r>
            <a:r>
              <a:rPr lang="en-US" sz="4400" spc="-20"/>
              <a:t> </a:t>
            </a:r>
            <a:r>
              <a:rPr lang="en-US" sz="4400" spc="-10"/>
              <a:t>documents,</a:t>
            </a:r>
            <a:r>
              <a:rPr lang="en-US" sz="4400" spc="100"/>
              <a:t> </a:t>
            </a:r>
            <a:r>
              <a:rPr lang="en-US" sz="4400" spc="-40"/>
              <a:t>analyze</a:t>
            </a:r>
            <a:r>
              <a:rPr lang="en-US" sz="4400" spc="110"/>
              <a:t> </a:t>
            </a:r>
            <a:r>
              <a:rPr lang="en-US" sz="4400" spc="-30"/>
              <a:t>data,</a:t>
            </a:r>
            <a:r>
              <a:rPr lang="en-US" sz="4400" spc="100"/>
              <a:t> </a:t>
            </a:r>
            <a:r>
              <a:rPr lang="en-US" sz="4400" spc="-30"/>
              <a:t>design</a:t>
            </a:r>
            <a:r>
              <a:rPr lang="en-US" sz="4400" spc="150"/>
              <a:t> </a:t>
            </a:r>
            <a:r>
              <a:rPr lang="en-US" sz="4400" spc="-30"/>
              <a:t>presentations, </a:t>
            </a:r>
            <a:r>
              <a:rPr lang="en-US" sz="4400" spc="-780"/>
              <a:t> </a:t>
            </a:r>
            <a:r>
              <a:rPr lang="en-US" sz="4400" spc="-20"/>
              <a:t>and</a:t>
            </a:r>
            <a:r>
              <a:rPr lang="en-US" sz="4400" spc="-30"/>
              <a:t> </a:t>
            </a:r>
            <a:r>
              <a:rPr lang="en-US" sz="4400" spc="-10"/>
              <a:t>manage</a:t>
            </a:r>
            <a:r>
              <a:rPr lang="en-US" sz="4400" spc="80"/>
              <a:t> </a:t>
            </a:r>
            <a:r>
              <a:rPr lang="en-US" sz="4400" spc="-10"/>
              <a:t>communications</a:t>
            </a:r>
            <a:r>
              <a:rPr lang="en-US" sz="4400" spc="20"/>
              <a:t> </a:t>
            </a:r>
            <a:r>
              <a:rPr lang="en-US" sz="4400" spc="-20"/>
              <a:t>seamlessly</a:t>
            </a:r>
            <a:endParaRPr lang="en-US" sz="4400"/>
          </a:p>
        </p:txBody>
      </p:sp>
      <p:pic>
        <p:nvPicPr>
          <p:cNvPr id="3074" name="Picture 2" descr="This may contain: the microsoft logo is seen in front of office buildings">
            <a:extLst>
              <a:ext uri="{FF2B5EF4-FFF2-40B4-BE49-F238E27FC236}">
                <a16:creationId xmlns:a16="http://schemas.microsoft.com/office/drawing/2014/main" id="{4EF113B0-CF2C-DF0C-F443-C38541F1B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84" r="26863" b="-1"/>
          <a:stretch/>
        </p:blipFill>
        <p:spPr bwMode="auto">
          <a:xfrm>
            <a:off x="10623405" y="20"/>
            <a:ext cx="13757550" cy="1371598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88210" y="1605911"/>
            <a:ext cx="9955952" cy="2908102"/>
          </a:xfrm>
          <a:prstGeom prst="rect">
            <a:avLst/>
          </a:prstGeom>
        </p:spPr>
        <p:txBody>
          <a:bodyPr vert="horz" lIns="182880" tIns="91440" rIns="182880" bIns="91440" rtlCol="0" anchor="ctr">
            <a:normAutofit/>
          </a:bodyPr>
          <a:lstStyle/>
          <a:p>
            <a:pPr marL="25400" marR="10160"/>
            <a:r>
              <a:rPr lang="en-US" sz="7200" spc="30">
                <a:solidFill>
                  <a:schemeClr val="tx2"/>
                </a:solidFill>
              </a:rPr>
              <a:t>Importance</a:t>
            </a:r>
            <a:r>
              <a:rPr lang="en-US" sz="7200" spc="-10">
                <a:solidFill>
                  <a:schemeClr val="tx2"/>
                </a:solidFill>
              </a:rPr>
              <a:t> </a:t>
            </a:r>
            <a:r>
              <a:rPr lang="en-US" sz="7200" spc="-20">
                <a:solidFill>
                  <a:schemeClr val="tx2"/>
                </a:solidFill>
              </a:rPr>
              <a:t>in</a:t>
            </a:r>
            <a:r>
              <a:rPr lang="en-US" sz="7200" spc="140">
                <a:solidFill>
                  <a:schemeClr val="tx2"/>
                </a:solidFill>
              </a:rPr>
              <a:t> </a:t>
            </a:r>
            <a:r>
              <a:rPr lang="en-US" sz="7200" spc="30">
                <a:solidFill>
                  <a:schemeClr val="tx2"/>
                </a:solidFill>
              </a:rPr>
              <a:t>Business</a:t>
            </a:r>
            <a:r>
              <a:rPr lang="en-US" sz="7200" spc="-10">
                <a:solidFill>
                  <a:schemeClr val="tx2"/>
                </a:solidFill>
              </a:rPr>
              <a:t> </a:t>
            </a:r>
            <a:r>
              <a:rPr lang="en-US" sz="7200" spc="10">
                <a:solidFill>
                  <a:schemeClr val="tx2"/>
                </a:solidFill>
              </a:rPr>
              <a:t>and </a:t>
            </a:r>
            <a:r>
              <a:rPr lang="en-US" sz="7200" spc="-1220">
                <a:solidFill>
                  <a:schemeClr val="tx2"/>
                </a:solidFill>
              </a:rPr>
              <a:t> </a:t>
            </a:r>
            <a:r>
              <a:rPr lang="en-US" sz="7200" spc="20">
                <a:solidFill>
                  <a:schemeClr val="tx2"/>
                </a:solidFill>
              </a:rPr>
              <a:t>Education</a:t>
            </a:r>
            <a:endParaRPr lang="en-US" sz="7200">
              <a:solidFill>
                <a:schemeClr val="tx2"/>
              </a:solidFill>
            </a:endParaRPr>
          </a:p>
        </p:txBody>
      </p:sp>
      <p:pic>
        <p:nvPicPr>
          <p:cNvPr id="7" name="Graphic 6" descr="Cloud Computing">
            <a:extLst>
              <a:ext uri="{FF2B5EF4-FFF2-40B4-BE49-F238E27FC236}">
                <a16:creationId xmlns:a16="http://schemas.microsoft.com/office/drawing/2014/main" id="{C3049CFB-B178-2951-13D6-FA105BF750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3903" y="3587693"/>
            <a:ext cx="7240042" cy="7240042"/>
          </a:xfrm>
          <a:prstGeom prst="rect">
            <a:avLst/>
          </a:prstGeom>
        </p:spPr>
      </p:pic>
      <p:sp>
        <p:nvSpPr>
          <p:cNvPr id="3" name="object 3"/>
          <p:cNvSpPr txBox="1"/>
          <p:nvPr/>
        </p:nvSpPr>
        <p:spPr>
          <a:xfrm>
            <a:off x="12181148" y="4843365"/>
            <a:ext cx="9955156" cy="7278578"/>
          </a:xfrm>
          <a:prstGeom prst="rect">
            <a:avLst/>
          </a:prstGeom>
        </p:spPr>
        <p:txBody>
          <a:bodyPr vert="horz" lIns="182880" tIns="91440" rIns="182880" bIns="91440" rtlCol="0" anchor="ctr">
            <a:normAutofit/>
          </a:bodyPr>
          <a:lstStyle/>
          <a:p>
            <a:pPr marL="25400" marR="10160" indent="-457200">
              <a:lnSpc>
                <a:spcPct val="90000"/>
              </a:lnSpc>
              <a:spcBef>
                <a:spcPts val="200"/>
              </a:spcBef>
              <a:buFont typeface="Arial" panose="020B0604020202020204" pitchFamily="34" charset="0"/>
              <a:buChar char="•"/>
            </a:pPr>
            <a:r>
              <a:rPr lang="en-US" sz="3600" spc="-20">
                <a:solidFill>
                  <a:schemeClr val="tx2"/>
                </a:solidFill>
              </a:rPr>
              <a:t>Microsoft </a:t>
            </a:r>
            <a:r>
              <a:rPr lang="en-US" sz="3600" spc="-10">
                <a:solidFill>
                  <a:schemeClr val="tx2"/>
                </a:solidFill>
              </a:rPr>
              <a:t>Suite </a:t>
            </a:r>
            <a:r>
              <a:rPr lang="en-US" sz="3600" spc="30">
                <a:solidFill>
                  <a:schemeClr val="tx2"/>
                </a:solidFill>
              </a:rPr>
              <a:t>is </a:t>
            </a:r>
            <a:r>
              <a:rPr lang="en-US" sz="3600" spc="-10">
                <a:solidFill>
                  <a:schemeClr val="tx2"/>
                </a:solidFill>
              </a:rPr>
              <a:t>vital </a:t>
            </a:r>
            <a:r>
              <a:rPr lang="en-US" sz="3600" spc="-60">
                <a:solidFill>
                  <a:schemeClr val="tx2"/>
                </a:solidFill>
              </a:rPr>
              <a:t>for </a:t>
            </a:r>
            <a:r>
              <a:rPr lang="en-US" sz="3600">
                <a:solidFill>
                  <a:schemeClr val="tx2"/>
                </a:solidFill>
              </a:rPr>
              <a:t>enhancing </a:t>
            </a:r>
            <a:r>
              <a:rPr lang="en-US" sz="3600" spc="10">
                <a:solidFill>
                  <a:schemeClr val="tx2"/>
                </a:solidFill>
              </a:rPr>
              <a:t> </a:t>
            </a:r>
            <a:r>
              <a:rPr lang="en-US" sz="3600" spc="-10">
                <a:solidFill>
                  <a:schemeClr val="tx2"/>
                </a:solidFill>
              </a:rPr>
              <a:t>productivity</a:t>
            </a:r>
            <a:r>
              <a:rPr lang="en-US" sz="3600" spc="-60">
                <a:solidFill>
                  <a:schemeClr val="tx2"/>
                </a:solidFill>
              </a:rPr>
              <a:t> </a:t>
            </a:r>
            <a:r>
              <a:rPr lang="en-US" sz="3600" spc="-10">
                <a:solidFill>
                  <a:schemeClr val="tx2"/>
                </a:solidFill>
              </a:rPr>
              <a:t>and </a:t>
            </a:r>
            <a:r>
              <a:rPr lang="en-US" sz="3600" spc="-30">
                <a:solidFill>
                  <a:schemeClr val="tx2"/>
                </a:solidFill>
              </a:rPr>
              <a:t>effective</a:t>
            </a:r>
            <a:r>
              <a:rPr lang="en-US" sz="3600" spc="100">
                <a:solidFill>
                  <a:schemeClr val="tx2"/>
                </a:solidFill>
              </a:rPr>
              <a:t> </a:t>
            </a:r>
            <a:r>
              <a:rPr lang="en-US" sz="3600" spc="-20">
                <a:solidFill>
                  <a:schemeClr val="tx2"/>
                </a:solidFill>
              </a:rPr>
              <a:t>communication </a:t>
            </a:r>
            <a:r>
              <a:rPr lang="en-US" sz="3600" spc="30">
                <a:solidFill>
                  <a:schemeClr val="tx2"/>
                </a:solidFill>
              </a:rPr>
              <a:t>in </a:t>
            </a:r>
            <a:r>
              <a:rPr lang="en-US" sz="3600" spc="40">
                <a:solidFill>
                  <a:schemeClr val="tx2"/>
                </a:solidFill>
              </a:rPr>
              <a:t> </a:t>
            </a:r>
            <a:r>
              <a:rPr lang="en-US" sz="3600">
                <a:solidFill>
                  <a:schemeClr val="tx2"/>
                </a:solidFill>
              </a:rPr>
              <a:t>businesses </a:t>
            </a:r>
            <a:r>
              <a:rPr lang="en-US" sz="3600" spc="30">
                <a:solidFill>
                  <a:schemeClr val="tx2"/>
                </a:solidFill>
              </a:rPr>
              <a:t>and </a:t>
            </a:r>
            <a:r>
              <a:rPr lang="en-US" sz="3600" spc="-10">
                <a:solidFill>
                  <a:schemeClr val="tx2"/>
                </a:solidFill>
              </a:rPr>
              <a:t>educational </a:t>
            </a:r>
            <a:r>
              <a:rPr lang="en-US" sz="3600" spc="-20">
                <a:solidFill>
                  <a:schemeClr val="tx2"/>
                </a:solidFill>
              </a:rPr>
              <a:t>institutions. </a:t>
            </a:r>
            <a:r>
              <a:rPr lang="en-US" sz="3600">
                <a:solidFill>
                  <a:schemeClr val="tx2"/>
                </a:solidFill>
              </a:rPr>
              <a:t>It </a:t>
            </a:r>
            <a:r>
              <a:rPr lang="en-US" sz="3600" spc="10">
                <a:solidFill>
                  <a:schemeClr val="tx2"/>
                </a:solidFill>
              </a:rPr>
              <a:t> </a:t>
            </a:r>
            <a:r>
              <a:rPr lang="en-US" sz="3600" spc="-50">
                <a:solidFill>
                  <a:schemeClr val="tx2"/>
                </a:solidFill>
              </a:rPr>
              <a:t>fosters</a:t>
            </a:r>
            <a:r>
              <a:rPr lang="en-US" sz="3600" spc="20">
                <a:solidFill>
                  <a:schemeClr val="tx2"/>
                </a:solidFill>
              </a:rPr>
              <a:t> </a:t>
            </a:r>
            <a:r>
              <a:rPr lang="en-US" sz="3600" spc="-20">
                <a:solidFill>
                  <a:schemeClr val="tx2"/>
                </a:solidFill>
              </a:rPr>
              <a:t>collaboration</a:t>
            </a:r>
            <a:r>
              <a:rPr lang="en-US" sz="3600" spc="-10">
                <a:solidFill>
                  <a:schemeClr val="tx2"/>
                </a:solidFill>
              </a:rPr>
              <a:t> and ensures</a:t>
            </a:r>
            <a:r>
              <a:rPr lang="en-US" sz="3600" spc="40">
                <a:solidFill>
                  <a:schemeClr val="tx2"/>
                </a:solidFill>
              </a:rPr>
              <a:t> </a:t>
            </a:r>
            <a:r>
              <a:rPr lang="en-US" sz="3600" spc="-40">
                <a:solidFill>
                  <a:schemeClr val="tx2"/>
                </a:solidFill>
              </a:rPr>
              <a:t>easy</a:t>
            </a:r>
            <a:r>
              <a:rPr lang="en-US" sz="3600" spc="100">
                <a:solidFill>
                  <a:schemeClr val="tx2"/>
                </a:solidFill>
              </a:rPr>
              <a:t> </a:t>
            </a:r>
            <a:r>
              <a:rPr lang="en-US" sz="3600" spc="-10">
                <a:solidFill>
                  <a:schemeClr val="tx2"/>
                </a:solidFill>
              </a:rPr>
              <a:t>access</a:t>
            </a:r>
            <a:r>
              <a:rPr lang="en-US" sz="3600" spc="30">
                <a:solidFill>
                  <a:schemeClr val="tx2"/>
                </a:solidFill>
              </a:rPr>
              <a:t> </a:t>
            </a:r>
            <a:r>
              <a:rPr lang="en-US" sz="3600" spc="-80">
                <a:solidFill>
                  <a:schemeClr val="tx2"/>
                </a:solidFill>
              </a:rPr>
              <a:t>to </a:t>
            </a:r>
            <a:r>
              <a:rPr lang="en-US" sz="3600" spc="-780">
                <a:solidFill>
                  <a:schemeClr val="tx2"/>
                </a:solidFill>
              </a:rPr>
              <a:t> </a:t>
            </a:r>
            <a:r>
              <a:rPr lang="en-US" sz="3600">
                <a:solidFill>
                  <a:schemeClr val="tx2"/>
                </a:solidFill>
              </a:rPr>
              <a:t>tools</a:t>
            </a:r>
            <a:r>
              <a:rPr lang="en-US" sz="3600" spc="-130">
                <a:solidFill>
                  <a:schemeClr val="tx2"/>
                </a:solidFill>
              </a:rPr>
              <a:t> </a:t>
            </a:r>
            <a:r>
              <a:rPr lang="en-US" sz="3600" spc="-10">
                <a:solidFill>
                  <a:schemeClr val="tx2"/>
                </a:solidFill>
              </a:rPr>
              <a:t>that</a:t>
            </a:r>
            <a:r>
              <a:rPr lang="en-US" sz="3600" spc="70">
                <a:solidFill>
                  <a:schemeClr val="tx2"/>
                </a:solidFill>
              </a:rPr>
              <a:t> </a:t>
            </a:r>
            <a:r>
              <a:rPr lang="en-US" sz="3600" spc="-10">
                <a:solidFill>
                  <a:schemeClr val="tx2"/>
                </a:solidFill>
              </a:rPr>
              <a:t>simplify</a:t>
            </a:r>
            <a:r>
              <a:rPr lang="en-US" sz="3600" spc="-50">
                <a:solidFill>
                  <a:schemeClr val="tx2"/>
                </a:solidFill>
              </a:rPr>
              <a:t> </a:t>
            </a:r>
            <a:r>
              <a:rPr lang="en-US" sz="3600" spc="-10">
                <a:solidFill>
                  <a:schemeClr val="tx2"/>
                </a:solidFill>
              </a:rPr>
              <a:t>complex</a:t>
            </a:r>
            <a:r>
              <a:rPr lang="en-US" sz="3600" spc="20">
                <a:solidFill>
                  <a:schemeClr val="tx2"/>
                </a:solidFill>
              </a:rPr>
              <a:t> </a:t>
            </a:r>
            <a:r>
              <a:rPr lang="en-US" sz="3600" spc="-40">
                <a:solidFill>
                  <a:schemeClr val="tx2"/>
                </a:solidFill>
              </a:rPr>
              <a:t>tasks,</a:t>
            </a:r>
            <a:r>
              <a:rPr lang="en-US" sz="3600" spc="80">
                <a:solidFill>
                  <a:schemeClr val="tx2"/>
                </a:solidFill>
              </a:rPr>
              <a:t> </a:t>
            </a:r>
            <a:r>
              <a:rPr lang="en-US" sz="3600" spc="-30">
                <a:solidFill>
                  <a:schemeClr val="tx2"/>
                </a:solidFill>
              </a:rPr>
              <a:t>making</a:t>
            </a:r>
            <a:r>
              <a:rPr lang="en-US" sz="3600" spc="30">
                <a:solidFill>
                  <a:schemeClr val="tx2"/>
                </a:solidFill>
              </a:rPr>
              <a:t> it </a:t>
            </a:r>
            <a:r>
              <a:rPr lang="en-US" sz="3600" spc="40">
                <a:solidFill>
                  <a:schemeClr val="tx2"/>
                </a:solidFill>
              </a:rPr>
              <a:t> </a:t>
            </a:r>
            <a:r>
              <a:rPr lang="en-US" sz="3600" spc="-10">
                <a:solidFill>
                  <a:schemeClr val="tx2"/>
                </a:solidFill>
              </a:rPr>
              <a:t>indispensable</a:t>
            </a:r>
            <a:r>
              <a:rPr lang="en-US" sz="3600" spc="80">
                <a:solidFill>
                  <a:schemeClr val="tx2"/>
                </a:solidFill>
              </a:rPr>
              <a:t> </a:t>
            </a:r>
            <a:r>
              <a:rPr lang="en-US" sz="3600" spc="-40">
                <a:solidFill>
                  <a:schemeClr val="tx2"/>
                </a:solidFill>
              </a:rPr>
              <a:t>in</a:t>
            </a:r>
            <a:r>
              <a:rPr lang="en-US" sz="3600" spc="-20">
                <a:solidFill>
                  <a:schemeClr val="tx2"/>
                </a:solidFill>
              </a:rPr>
              <a:t> </a:t>
            </a:r>
            <a:r>
              <a:rPr lang="en-US" sz="3600">
                <a:solidFill>
                  <a:schemeClr val="tx2"/>
                </a:solidFill>
              </a:rPr>
              <a:t>modern</a:t>
            </a:r>
            <a:r>
              <a:rPr lang="en-US" sz="3600" spc="-20">
                <a:solidFill>
                  <a:schemeClr val="tx2"/>
                </a:solidFill>
              </a:rPr>
              <a:t> </a:t>
            </a:r>
            <a:r>
              <a:rPr lang="en-US" sz="3600" spc="-10">
                <a:solidFill>
                  <a:schemeClr val="tx2"/>
                </a:solidFill>
              </a:rPr>
              <a:t>workplaces.</a:t>
            </a:r>
            <a:endParaRPr lang="en-US" sz="3600">
              <a:solidFill>
                <a:schemeClr val="tx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ulti-coloured paper-craft art">
            <a:extLst>
              <a:ext uri="{FF2B5EF4-FFF2-40B4-BE49-F238E27FC236}">
                <a16:creationId xmlns:a16="http://schemas.microsoft.com/office/drawing/2014/main" id="{9BB3FA8C-BAB8-098F-A423-0A893758E37B}"/>
              </a:ext>
            </a:extLst>
          </p:cNvPr>
          <p:cNvPicPr>
            <a:picLocks noChangeAspect="1"/>
          </p:cNvPicPr>
          <p:nvPr/>
        </p:nvPicPr>
        <p:blipFill>
          <a:blip r:embed="rId2"/>
          <a:srcRect l="21486" r="19248" b="-1"/>
          <a:stretch/>
        </p:blipFill>
        <p:spPr>
          <a:xfrm>
            <a:off x="12206055" y="20"/>
            <a:ext cx="12177942" cy="13715980"/>
          </a:xfrm>
          <a:prstGeom prst="rect">
            <a:avLst/>
          </a:prstGeom>
        </p:spPr>
      </p:pic>
      <p:sp>
        <p:nvSpPr>
          <p:cNvPr id="2" name="object 2"/>
          <p:cNvSpPr txBox="1">
            <a:spLocks noGrp="1"/>
          </p:cNvSpPr>
          <p:nvPr>
            <p:ph type="title"/>
          </p:nvPr>
        </p:nvSpPr>
        <p:spPr>
          <a:xfrm>
            <a:off x="1523603" y="657024"/>
            <a:ext cx="9556774" cy="3257940"/>
          </a:xfrm>
          <a:prstGeom prst="rect">
            <a:avLst/>
          </a:prstGeom>
        </p:spPr>
        <p:txBody>
          <a:bodyPr vert="horz" lIns="182880" tIns="91440" rIns="182880" bIns="91440" rtlCol="0" anchor="ctr">
            <a:normAutofit/>
          </a:bodyPr>
          <a:lstStyle/>
          <a:p>
            <a:pPr marL="25400"/>
            <a:r>
              <a:rPr lang="en-US" sz="8000"/>
              <a:t>Key</a:t>
            </a:r>
            <a:r>
              <a:rPr lang="en-US" sz="8000" spc="-50"/>
              <a:t> </a:t>
            </a:r>
            <a:r>
              <a:rPr lang="en-US" sz="8000" spc="-20"/>
              <a:t>Applications</a:t>
            </a:r>
            <a:r>
              <a:rPr lang="en-US" sz="8000" spc="40"/>
              <a:t> </a:t>
            </a:r>
            <a:r>
              <a:rPr lang="en-US" sz="8000"/>
              <a:t>in</a:t>
            </a:r>
            <a:r>
              <a:rPr lang="en-US" sz="8000" spc="-40"/>
              <a:t> </a:t>
            </a:r>
            <a:r>
              <a:rPr lang="en-US" sz="8000" spc="-10"/>
              <a:t>Microsoft</a:t>
            </a:r>
            <a:r>
              <a:rPr lang="en-US" sz="8000" spc="-30"/>
              <a:t> </a:t>
            </a:r>
            <a:r>
              <a:rPr lang="en-US" sz="8000" spc="-10"/>
              <a:t>Suite</a:t>
            </a:r>
            <a:endParaRPr lang="en-US" sz="8000"/>
          </a:p>
        </p:txBody>
      </p:sp>
      <p:sp>
        <p:nvSpPr>
          <p:cNvPr id="3" name="object 3"/>
          <p:cNvSpPr txBox="1"/>
          <p:nvPr/>
        </p:nvSpPr>
        <p:spPr>
          <a:xfrm>
            <a:off x="1523602" y="5769859"/>
            <a:ext cx="9319512" cy="6748274"/>
          </a:xfrm>
          <a:prstGeom prst="rect">
            <a:avLst/>
          </a:prstGeom>
        </p:spPr>
        <p:txBody>
          <a:bodyPr vert="horz" lIns="182880" tIns="91440" rIns="182880" bIns="91440" rtlCol="0" anchor="ctr">
            <a:normAutofit/>
          </a:bodyPr>
          <a:lstStyle/>
          <a:p>
            <a:pPr marL="25400" marR="10160" indent="-457200">
              <a:lnSpc>
                <a:spcPct val="90000"/>
              </a:lnSpc>
              <a:spcBef>
                <a:spcPts val="200"/>
              </a:spcBef>
              <a:buFont typeface="Arial" panose="020B0604020202020204" pitchFamily="34" charset="0"/>
              <a:buChar char="•"/>
            </a:pPr>
            <a:r>
              <a:rPr lang="en-US" sz="4000" spc="-30"/>
              <a:t>The</a:t>
            </a:r>
            <a:r>
              <a:rPr lang="en-US" sz="4000" spc="80"/>
              <a:t> </a:t>
            </a:r>
            <a:r>
              <a:rPr lang="en-US" sz="4000" spc="-50"/>
              <a:t>core</a:t>
            </a:r>
            <a:r>
              <a:rPr lang="en-US" sz="4000" spc="80"/>
              <a:t> </a:t>
            </a:r>
            <a:r>
              <a:rPr lang="en-US" sz="4000" spc="-10"/>
              <a:t>applications</a:t>
            </a:r>
            <a:r>
              <a:rPr lang="en-US" sz="4000" spc="10"/>
              <a:t> </a:t>
            </a:r>
            <a:r>
              <a:rPr lang="en-US" sz="4000"/>
              <a:t>within</a:t>
            </a:r>
            <a:r>
              <a:rPr lang="en-US" sz="4000" spc="-20"/>
              <a:t> Microsoft</a:t>
            </a:r>
            <a:r>
              <a:rPr lang="en-US" sz="4000" spc="-90"/>
              <a:t> </a:t>
            </a:r>
            <a:r>
              <a:rPr lang="en-US" sz="4000" spc="-10"/>
              <a:t>Suite </a:t>
            </a:r>
            <a:r>
              <a:rPr lang="en-US" sz="4000"/>
              <a:t> </a:t>
            </a:r>
            <a:r>
              <a:rPr lang="en-US" sz="4000" spc="-10"/>
              <a:t>include</a:t>
            </a:r>
            <a:r>
              <a:rPr lang="en-US" sz="4000" spc="90"/>
              <a:t> </a:t>
            </a:r>
            <a:r>
              <a:rPr lang="en-US" sz="4000" spc="-60"/>
              <a:t>Word</a:t>
            </a:r>
            <a:r>
              <a:rPr lang="en-US" sz="4000" spc="-20"/>
              <a:t> </a:t>
            </a:r>
            <a:r>
              <a:rPr lang="en-US" sz="4000" spc="-60"/>
              <a:t>for</a:t>
            </a:r>
            <a:r>
              <a:rPr lang="en-US" sz="4000" spc="30"/>
              <a:t> </a:t>
            </a:r>
            <a:r>
              <a:rPr lang="en-US" sz="4000"/>
              <a:t>document</a:t>
            </a:r>
            <a:r>
              <a:rPr lang="en-US" sz="4000" spc="-80"/>
              <a:t> </a:t>
            </a:r>
            <a:r>
              <a:rPr lang="en-US" sz="4000" spc="-10"/>
              <a:t>creation,</a:t>
            </a:r>
            <a:r>
              <a:rPr lang="en-US" sz="4000" spc="-60"/>
              <a:t> </a:t>
            </a:r>
            <a:r>
              <a:rPr lang="en-US" sz="4000" spc="-20"/>
              <a:t>Excel</a:t>
            </a:r>
            <a:r>
              <a:rPr lang="en-US" sz="4000"/>
              <a:t> </a:t>
            </a:r>
            <a:r>
              <a:rPr lang="en-US" sz="4000" spc="-60"/>
              <a:t>for </a:t>
            </a:r>
            <a:r>
              <a:rPr lang="en-US" sz="4000" spc="-780"/>
              <a:t> </a:t>
            </a:r>
            <a:r>
              <a:rPr lang="en-US" sz="4000" spc="-10"/>
              <a:t>data</a:t>
            </a:r>
            <a:r>
              <a:rPr lang="en-US" sz="4000"/>
              <a:t> </a:t>
            </a:r>
            <a:r>
              <a:rPr lang="en-US" sz="4000" spc="-10"/>
              <a:t>analysis,</a:t>
            </a:r>
            <a:r>
              <a:rPr lang="en-US" sz="4000" spc="-60"/>
              <a:t> </a:t>
            </a:r>
            <a:r>
              <a:rPr lang="en-US" sz="4000" spc="-40"/>
              <a:t>PowerPoint</a:t>
            </a:r>
            <a:r>
              <a:rPr lang="en-US" sz="4000" spc="70"/>
              <a:t> </a:t>
            </a:r>
            <a:r>
              <a:rPr lang="en-US" sz="4000" spc="-60"/>
              <a:t>for</a:t>
            </a:r>
            <a:r>
              <a:rPr lang="en-US" sz="4000" spc="30"/>
              <a:t> </a:t>
            </a:r>
            <a:r>
              <a:rPr lang="en-US" sz="4000" spc="-20"/>
              <a:t>presentations, </a:t>
            </a:r>
            <a:r>
              <a:rPr lang="en-US" sz="4000" spc="-10"/>
              <a:t> </a:t>
            </a:r>
            <a:r>
              <a:rPr lang="en-US" sz="4000" spc="-20"/>
              <a:t>and</a:t>
            </a:r>
            <a:r>
              <a:rPr lang="en-US" sz="4000" spc="-40"/>
              <a:t> </a:t>
            </a:r>
            <a:r>
              <a:rPr lang="en-US" sz="4000"/>
              <a:t>Outlook</a:t>
            </a:r>
            <a:r>
              <a:rPr lang="en-US" sz="4000" spc="-70"/>
              <a:t> </a:t>
            </a:r>
            <a:r>
              <a:rPr lang="en-US" sz="4000" spc="-60"/>
              <a:t>for</a:t>
            </a:r>
            <a:r>
              <a:rPr lang="en-US" sz="4000" spc="10"/>
              <a:t> </a:t>
            </a:r>
            <a:r>
              <a:rPr lang="en-US" sz="4000" spc="-10"/>
              <a:t>email </a:t>
            </a:r>
            <a:r>
              <a:rPr lang="en-US" sz="4000"/>
              <a:t>management.</a:t>
            </a:r>
            <a:r>
              <a:rPr lang="en-US" sz="4000" spc="50"/>
              <a:t> </a:t>
            </a:r>
            <a:r>
              <a:rPr lang="en-US" sz="4000" spc="-80"/>
              <a:t>Together, </a:t>
            </a:r>
            <a:r>
              <a:rPr lang="en-US" sz="4000" spc="-790"/>
              <a:t> </a:t>
            </a:r>
            <a:r>
              <a:rPr lang="en-US" sz="4000" spc="10"/>
              <a:t>they </a:t>
            </a:r>
            <a:r>
              <a:rPr lang="en-US" sz="4000" spc="-20"/>
              <a:t>form </a:t>
            </a:r>
            <a:r>
              <a:rPr lang="en-US" sz="4000"/>
              <a:t>a </a:t>
            </a:r>
            <a:r>
              <a:rPr lang="en-US" sz="4000" spc="-10"/>
              <a:t>comprehensive toolkit </a:t>
            </a:r>
            <a:r>
              <a:rPr lang="en-US" sz="4000" spc="-20"/>
              <a:t>essential </a:t>
            </a:r>
            <a:r>
              <a:rPr lang="en-US" sz="4000" spc="-10"/>
              <a:t> </a:t>
            </a:r>
            <a:r>
              <a:rPr lang="en-US" sz="4000" spc="-60"/>
              <a:t>for</a:t>
            </a:r>
            <a:r>
              <a:rPr lang="en-US" sz="4000" spc="10"/>
              <a:t> </a:t>
            </a:r>
            <a:r>
              <a:rPr lang="en-US" sz="4000" spc="-20"/>
              <a:t>professional</a:t>
            </a:r>
            <a:r>
              <a:rPr lang="en-US" sz="4000"/>
              <a:t> </a:t>
            </a:r>
            <a:r>
              <a:rPr lang="en-US" sz="4000" spc="30"/>
              <a:t>and</a:t>
            </a:r>
            <a:r>
              <a:rPr lang="en-US" sz="4000" spc="-20"/>
              <a:t> academic</a:t>
            </a:r>
            <a:r>
              <a:rPr lang="en-US" sz="4000" spc="50"/>
              <a:t> </a:t>
            </a:r>
            <a:r>
              <a:rPr lang="en-US" sz="4000" spc="-10"/>
              <a:t>success.</a:t>
            </a:r>
            <a:endParaRPr lang="en-US" sz="4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902762"/>
            <a:ext cx="21025104" cy="8133080"/>
          </a:xfrm>
          <a:prstGeom prst="rect">
            <a:avLst/>
          </a:prstGeom>
        </p:spPr>
        <p:txBody>
          <a:bodyPr vert="horz" lIns="182880" tIns="91440" rIns="182880" bIns="91440" rtlCol="0" anchor="b">
            <a:normAutofit/>
          </a:bodyPr>
          <a:lstStyle/>
          <a:p>
            <a:pPr algn="l" rtl="0">
              <a:lnSpc>
                <a:spcPct val="90000"/>
              </a:lnSpc>
              <a:spcBef>
                <a:spcPct val="0"/>
              </a:spcBef>
            </a:pPr>
            <a:endParaRPr lang="en-US" sz="13200"/>
          </a:p>
          <a:p>
            <a:pPr marL="1408430" marR="2382520"/>
            <a:r>
              <a:rPr lang="en-US" sz="13200" spc="-20"/>
              <a:t>Microsoft</a:t>
            </a:r>
            <a:r>
              <a:rPr lang="en-US" sz="13200" spc="30"/>
              <a:t> </a:t>
            </a:r>
            <a:r>
              <a:rPr lang="en-US" sz="13200" spc="-70"/>
              <a:t>Word:</a:t>
            </a:r>
            <a:r>
              <a:rPr lang="en-US" sz="13200" spc="-20"/>
              <a:t> Features </a:t>
            </a:r>
            <a:r>
              <a:rPr lang="en-US" sz="13200" spc="-780"/>
              <a:t> </a:t>
            </a:r>
            <a:r>
              <a:rPr lang="en-US" sz="13200" spc="-20"/>
              <a:t>and</a:t>
            </a:r>
            <a:r>
              <a:rPr lang="en-US" sz="13200" spc="-30"/>
              <a:t> </a:t>
            </a:r>
            <a:r>
              <a:rPr lang="en-US" sz="13200"/>
              <a:t>Capabilities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2770" y="1682497"/>
            <a:ext cx="10259200" cy="10680194"/>
          </a:xfrm>
          <a:prstGeom prst="rect">
            <a:avLst/>
          </a:prstGeom>
        </p:spPr>
        <p:txBody>
          <a:bodyPr vert="horz" lIns="182880" tIns="91440" rIns="182880" bIns="91440" rtlCol="0" anchor="ctr">
            <a:normAutofit/>
          </a:bodyPr>
          <a:lstStyle/>
          <a:p>
            <a:pPr marL="25400" marR="10160"/>
            <a:r>
              <a:rPr lang="en-US" sz="9600" spc="-30">
                <a:solidFill>
                  <a:schemeClr val="bg1"/>
                </a:solidFill>
              </a:rPr>
              <a:t>Key</a:t>
            </a:r>
            <a:r>
              <a:rPr lang="en-US" sz="9600" spc="10">
                <a:solidFill>
                  <a:schemeClr val="bg1"/>
                </a:solidFill>
              </a:rPr>
              <a:t> </a:t>
            </a:r>
            <a:r>
              <a:rPr lang="en-US" sz="9600" spc="-40">
                <a:solidFill>
                  <a:schemeClr val="bg1"/>
                </a:solidFill>
              </a:rPr>
              <a:t>Features</a:t>
            </a:r>
            <a:r>
              <a:rPr lang="en-US" sz="9600" spc="20">
                <a:solidFill>
                  <a:schemeClr val="bg1"/>
                </a:solidFill>
              </a:rPr>
              <a:t> </a:t>
            </a:r>
            <a:r>
              <a:rPr lang="en-US" sz="9600">
                <a:solidFill>
                  <a:schemeClr val="bg1"/>
                </a:solidFill>
              </a:rPr>
              <a:t>of</a:t>
            </a:r>
            <a:r>
              <a:rPr lang="en-US" sz="9600" spc="-40">
                <a:solidFill>
                  <a:schemeClr val="bg1"/>
                </a:solidFill>
              </a:rPr>
              <a:t> </a:t>
            </a:r>
            <a:r>
              <a:rPr lang="en-US" sz="9600" spc="-30">
                <a:solidFill>
                  <a:schemeClr val="bg1"/>
                </a:solidFill>
              </a:rPr>
              <a:t>Microsoft </a:t>
            </a:r>
            <a:r>
              <a:rPr lang="en-US" sz="9600" spc="-1060">
                <a:solidFill>
                  <a:schemeClr val="bg1"/>
                </a:solidFill>
              </a:rPr>
              <a:t> </a:t>
            </a:r>
            <a:r>
              <a:rPr lang="en-US" sz="9600" spc="-60">
                <a:solidFill>
                  <a:schemeClr val="bg1"/>
                </a:solidFill>
              </a:rPr>
              <a:t>Word</a:t>
            </a:r>
            <a:endParaRPr lang="en-US" sz="9600">
              <a:solidFill>
                <a:schemeClr val="bg1"/>
              </a:solidFill>
            </a:endParaRPr>
          </a:p>
        </p:txBody>
      </p:sp>
      <p:sp>
        <p:nvSpPr>
          <p:cNvPr id="3" name="object 3"/>
          <p:cNvSpPr txBox="1"/>
          <p:nvPr/>
        </p:nvSpPr>
        <p:spPr>
          <a:xfrm>
            <a:off x="12928820" y="1682495"/>
            <a:ext cx="8969072" cy="10680194"/>
          </a:xfrm>
          <a:prstGeom prst="rect">
            <a:avLst/>
          </a:prstGeom>
        </p:spPr>
        <p:txBody>
          <a:bodyPr vert="horz" lIns="182880" tIns="91440" rIns="182880" bIns="91440" rtlCol="0" anchor="ctr">
            <a:normAutofit/>
          </a:bodyPr>
          <a:lstStyle/>
          <a:p>
            <a:pPr marL="25400" marR="10160" indent="-457200">
              <a:lnSpc>
                <a:spcPct val="90000"/>
              </a:lnSpc>
              <a:spcBef>
                <a:spcPts val="250"/>
              </a:spcBef>
              <a:buFont typeface="Arial" panose="020B0604020202020204" pitchFamily="34" charset="0"/>
              <a:buChar char="•"/>
            </a:pPr>
            <a:r>
              <a:rPr lang="en-US" sz="3600" spc="-10">
                <a:solidFill>
                  <a:schemeClr val="tx2"/>
                </a:solidFill>
              </a:rPr>
              <a:t>Microsoft </a:t>
            </a:r>
            <a:r>
              <a:rPr lang="en-US" sz="3600" spc="-80">
                <a:solidFill>
                  <a:schemeClr val="tx2"/>
                </a:solidFill>
              </a:rPr>
              <a:t>Word </a:t>
            </a:r>
            <a:r>
              <a:rPr lang="en-US" sz="3600">
                <a:solidFill>
                  <a:schemeClr val="tx2"/>
                </a:solidFill>
              </a:rPr>
              <a:t>includes </a:t>
            </a:r>
            <a:r>
              <a:rPr lang="en-US" sz="3600" spc="-880">
                <a:solidFill>
                  <a:schemeClr val="tx2"/>
                </a:solidFill>
              </a:rPr>
              <a:t> </a:t>
            </a:r>
            <a:r>
              <a:rPr lang="en-US" sz="3600" spc="-20">
                <a:solidFill>
                  <a:schemeClr val="tx2"/>
                </a:solidFill>
              </a:rPr>
              <a:t>features </a:t>
            </a:r>
            <a:r>
              <a:rPr lang="en-US" sz="3600" spc="10">
                <a:solidFill>
                  <a:schemeClr val="tx2"/>
                </a:solidFill>
              </a:rPr>
              <a:t>such </a:t>
            </a:r>
            <a:r>
              <a:rPr lang="en-US" sz="3600" spc="20">
                <a:solidFill>
                  <a:schemeClr val="tx2"/>
                </a:solidFill>
              </a:rPr>
              <a:t>as </a:t>
            </a:r>
            <a:r>
              <a:rPr lang="en-US" sz="3600">
                <a:solidFill>
                  <a:schemeClr val="tx2"/>
                </a:solidFill>
              </a:rPr>
              <a:t>spell </a:t>
            </a:r>
            <a:r>
              <a:rPr lang="en-US" sz="3600" spc="10">
                <a:solidFill>
                  <a:schemeClr val="tx2"/>
                </a:solidFill>
              </a:rPr>
              <a:t> </a:t>
            </a:r>
            <a:r>
              <a:rPr lang="en-US" sz="3600" spc="-10">
                <a:solidFill>
                  <a:schemeClr val="tx2"/>
                </a:solidFill>
              </a:rPr>
              <a:t>check,</a:t>
            </a:r>
            <a:r>
              <a:rPr lang="en-US" sz="3600" spc="20">
                <a:solidFill>
                  <a:schemeClr val="tx2"/>
                </a:solidFill>
              </a:rPr>
              <a:t> </a:t>
            </a:r>
            <a:r>
              <a:rPr lang="en-US" sz="3600" spc="-30">
                <a:solidFill>
                  <a:schemeClr val="tx2"/>
                </a:solidFill>
              </a:rPr>
              <a:t>grammar </a:t>
            </a:r>
            <a:r>
              <a:rPr lang="en-US" sz="3600" spc="-20">
                <a:solidFill>
                  <a:schemeClr val="tx2"/>
                </a:solidFill>
              </a:rPr>
              <a:t> </a:t>
            </a:r>
            <a:r>
              <a:rPr lang="en-US" sz="3600">
                <a:solidFill>
                  <a:schemeClr val="tx2"/>
                </a:solidFill>
              </a:rPr>
              <a:t>suggestions, </a:t>
            </a:r>
            <a:r>
              <a:rPr lang="en-US" sz="3600" spc="-10">
                <a:solidFill>
                  <a:schemeClr val="tx2"/>
                </a:solidFill>
              </a:rPr>
              <a:t>templates, </a:t>
            </a:r>
            <a:r>
              <a:rPr lang="en-US" sz="3600">
                <a:solidFill>
                  <a:schemeClr val="tx2"/>
                </a:solidFill>
              </a:rPr>
              <a:t> </a:t>
            </a:r>
            <a:r>
              <a:rPr lang="en-US" sz="3600" spc="20">
                <a:solidFill>
                  <a:schemeClr val="tx2"/>
                </a:solidFill>
              </a:rPr>
              <a:t>and </a:t>
            </a:r>
            <a:r>
              <a:rPr lang="en-US" sz="3600" spc="-10">
                <a:solidFill>
                  <a:schemeClr val="tx2"/>
                </a:solidFill>
              </a:rPr>
              <a:t>advanced </a:t>
            </a:r>
            <a:r>
              <a:rPr lang="en-US" sz="3600">
                <a:solidFill>
                  <a:schemeClr val="tx2"/>
                </a:solidFill>
              </a:rPr>
              <a:t> </a:t>
            </a:r>
            <a:r>
              <a:rPr lang="en-US" sz="3600" spc="-10">
                <a:solidFill>
                  <a:schemeClr val="tx2"/>
                </a:solidFill>
              </a:rPr>
              <a:t>formatting tools </a:t>
            </a:r>
            <a:r>
              <a:rPr lang="en-US" sz="3600" spc="-30">
                <a:solidFill>
                  <a:schemeClr val="tx2"/>
                </a:solidFill>
              </a:rPr>
              <a:t>that </a:t>
            </a:r>
            <a:r>
              <a:rPr lang="en-US" sz="3600" spc="-20">
                <a:solidFill>
                  <a:schemeClr val="tx2"/>
                </a:solidFill>
              </a:rPr>
              <a:t> </a:t>
            </a:r>
            <a:r>
              <a:rPr lang="en-US" sz="3600" spc="10">
                <a:solidFill>
                  <a:schemeClr val="tx2"/>
                </a:solidFill>
              </a:rPr>
              <a:t>enhance </a:t>
            </a:r>
            <a:r>
              <a:rPr lang="en-US" sz="3600">
                <a:solidFill>
                  <a:schemeClr val="tx2"/>
                </a:solidFill>
              </a:rPr>
              <a:t>document </a:t>
            </a:r>
            <a:r>
              <a:rPr lang="en-US" sz="3600" spc="10">
                <a:solidFill>
                  <a:schemeClr val="tx2"/>
                </a:solidFill>
              </a:rPr>
              <a:t> </a:t>
            </a:r>
            <a:r>
              <a:rPr lang="en-US" sz="3600" spc="-20">
                <a:solidFill>
                  <a:schemeClr val="tx2"/>
                </a:solidFill>
              </a:rPr>
              <a:t>creation </a:t>
            </a:r>
            <a:r>
              <a:rPr lang="en-US" sz="3600" spc="20">
                <a:solidFill>
                  <a:schemeClr val="tx2"/>
                </a:solidFill>
              </a:rPr>
              <a:t>and </a:t>
            </a:r>
            <a:r>
              <a:rPr lang="en-US" sz="3600" spc="-20">
                <a:solidFill>
                  <a:schemeClr val="tx2"/>
                </a:solidFill>
              </a:rPr>
              <a:t>improve </a:t>
            </a:r>
            <a:r>
              <a:rPr lang="en-US" sz="3600" spc="-10">
                <a:solidFill>
                  <a:schemeClr val="tx2"/>
                </a:solidFill>
              </a:rPr>
              <a:t> </a:t>
            </a:r>
            <a:r>
              <a:rPr lang="en-US" sz="3600" spc="-30">
                <a:solidFill>
                  <a:schemeClr val="tx2"/>
                </a:solidFill>
              </a:rPr>
              <a:t>productivity.</a:t>
            </a:r>
            <a:endParaRPr lang="en-US" sz="3600">
              <a:solidFill>
                <a:schemeClr val="tx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606" y="700392"/>
            <a:ext cx="9293808" cy="3249040"/>
          </a:xfrm>
          <a:prstGeom prst="rect">
            <a:avLst/>
          </a:prstGeom>
        </p:spPr>
        <p:txBody>
          <a:bodyPr vert="horz" lIns="182880" tIns="91440" rIns="182880" bIns="91440" rtlCol="0" anchor="ctr">
            <a:normAutofit/>
          </a:bodyPr>
          <a:lstStyle/>
          <a:p>
            <a:pPr marL="25400"/>
            <a:r>
              <a:rPr lang="en-US" sz="8000" spc="-10"/>
              <a:t>Document</a:t>
            </a:r>
            <a:r>
              <a:rPr lang="en-US" sz="8000" spc="-140"/>
              <a:t> </a:t>
            </a:r>
            <a:r>
              <a:rPr lang="en-US" sz="8000" spc="-20"/>
              <a:t>Formatting</a:t>
            </a:r>
            <a:r>
              <a:rPr lang="en-US" sz="8000" spc="-40"/>
              <a:t> </a:t>
            </a:r>
            <a:r>
              <a:rPr lang="en-US" sz="8000" spc="-50"/>
              <a:t>Tools</a:t>
            </a:r>
            <a:endParaRPr lang="en-US" sz="8000"/>
          </a:p>
        </p:txBody>
      </p:sp>
      <p:sp>
        <p:nvSpPr>
          <p:cNvPr id="3" name="object 3"/>
          <p:cNvSpPr txBox="1"/>
          <p:nvPr/>
        </p:nvSpPr>
        <p:spPr>
          <a:xfrm>
            <a:off x="1523605" y="5486401"/>
            <a:ext cx="9293810" cy="7226298"/>
          </a:xfrm>
          <a:prstGeom prst="rect">
            <a:avLst/>
          </a:prstGeom>
        </p:spPr>
        <p:txBody>
          <a:bodyPr vert="horz" lIns="182880" tIns="91440" rIns="182880" bIns="91440" rtlCol="0" anchor="ctr">
            <a:normAutofit/>
          </a:bodyPr>
          <a:lstStyle/>
          <a:p>
            <a:pPr marL="25400" marR="10160" indent="-457200">
              <a:lnSpc>
                <a:spcPct val="90000"/>
              </a:lnSpc>
              <a:spcBef>
                <a:spcPts val="190"/>
              </a:spcBef>
              <a:buFont typeface="Arial" panose="020B0604020202020204" pitchFamily="34" charset="0"/>
              <a:buChar char="•"/>
            </a:pPr>
            <a:r>
              <a:rPr lang="en-US" sz="4000" spc="-20"/>
              <a:t>Formatting</a:t>
            </a:r>
            <a:r>
              <a:rPr lang="en-US" sz="4000" spc="30"/>
              <a:t> </a:t>
            </a:r>
            <a:r>
              <a:rPr lang="en-US" sz="4000" spc="-30"/>
              <a:t>tools</a:t>
            </a:r>
            <a:r>
              <a:rPr lang="en-US" sz="4000" spc="10"/>
              <a:t> </a:t>
            </a:r>
            <a:r>
              <a:rPr lang="en-US" sz="4000" spc="30"/>
              <a:t>in </a:t>
            </a:r>
            <a:r>
              <a:rPr lang="en-US" sz="4000" spc="40"/>
              <a:t> </a:t>
            </a:r>
            <a:r>
              <a:rPr lang="en-US" sz="4000" spc="-20"/>
              <a:t>Microsoft</a:t>
            </a:r>
            <a:r>
              <a:rPr lang="en-US" sz="4000" spc="40"/>
              <a:t> </a:t>
            </a:r>
            <a:r>
              <a:rPr lang="en-US" sz="4000" spc="-60"/>
              <a:t>Word</a:t>
            </a:r>
            <a:r>
              <a:rPr lang="en-US" sz="4000" spc="-40"/>
              <a:t> </a:t>
            </a:r>
            <a:r>
              <a:rPr lang="en-US" sz="4000" spc="-10"/>
              <a:t>allow</a:t>
            </a:r>
            <a:r>
              <a:rPr lang="en-US" sz="4000" spc="20"/>
              <a:t> </a:t>
            </a:r>
            <a:r>
              <a:rPr lang="en-US" sz="4000" spc="-40"/>
              <a:t>users </a:t>
            </a:r>
            <a:r>
              <a:rPr lang="en-US" sz="4000" spc="-780"/>
              <a:t> </a:t>
            </a:r>
            <a:r>
              <a:rPr lang="en-US" sz="4000"/>
              <a:t>to adjust </a:t>
            </a:r>
            <a:r>
              <a:rPr lang="en-US" sz="4000" spc="-30"/>
              <a:t>font </a:t>
            </a:r>
            <a:r>
              <a:rPr lang="en-US" sz="4000" spc="-10"/>
              <a:t>styles, </a:t>
            </a:r>
            <a:r>
              <a:rPr lang="en-US" sz="4000" spc="-20"/>
              <a:t>sizes, </a:t>
            </a:r>
            <a:r>
              <a:rPr lang="en-US" sz="4000" spc="-10"/>
              <a:t> </a:t>
            </a:r>
            <a:r>
              <a:rPr lang="en-US" sz="4000" spc="-20"/>
              <a:t>paragraph </a:t>
            </a:r>
            <a:r>
              <a:rPr lang="en-US" sz="4000" spc="-10"/>
              <a:t>styles, and </a:t>
            </a:r>
            <a:r>
              <a:rPr lang="en-US" sz="4000"/>
              <a:t> </a:t>
            </a:r>
            <a:r>
              <a:rPr lang="en-US" sz="4000" spc="-10"/>
              <a:t>alignments,</a:t>
            </a:r>
            <a:r>
              <a:rPr lang="en-US" sz="4000" spc="70"/>
              <a:t> </a:t>
            </a:r>
            <a:r>
              <a:rPr lang="en-US" sz="4000"/>
              <a:t>making </a:t>
            </a:r>
            <a:r>
              <a:rPr lang="en-US" sz="4000" spc="10"/>
              <a:t> </a:t>
            </a:r>
            <a:r>
              <a:rPr lang="en-US" sz="4000"/>
              <a:t>documents</a:t>
            </a:r>
            <a:r>
              <a:rPr lang="en-US" sz="4000" spc="10"/>
              <a:t> </a:t>
            </a:r>
            <a:r>
              <a:rPr lang="en-US" sz="4000" spc="-20"/>
              <a:t>visually </a:t>
            </a:r>
            <a:r>
              <a:rPr lang="en-US" sz="4000" spc="-10"/>
              <a:t> </a:t>
            </a:r>
            <a:r>
              <a:rPr lang="en-US" sz="4000"/>
              <a:t>appealing</a:t>
            </a:r>
            <a:r>
              <a:rPr lang="en-US" sz="4000" spc="10"/>
              <a:t> </a:t>
            </a:r>
            <a:r>
              <a:rPr lang="en-US" sz="4000" spc="-10"/>
              <a:t>and</a:t>
            </a:r>
            <a:r>
              <a:rPr lang="en-US" sz="4000" spc="-30"/>
              <a:t> </a:t>
            </a:r>
            <a:r>
              <a:rPr lang="en-US" sz="4000" spc="-10"/>
              <a:t>structured</a:t>
            </a:r>
            <a:endParaRPr lang="en-US" sz="4000"/>
          </a:p>
        </p:txBody>
      </p:sp>
      <p:pic>
        <p:nvPicPr>
          <p:cNvPr id="5" name="Picture 4">
            <a:extLst>
              <a:ext uri="{FF2B5EF4-FFF2-40B4-BE49-F238E27FC236}">
                <a16:creationId xmlns:a16="http://schemas.microsoft.com/office/drawing/2014/main" id="{D0485473-E700-31A7-8A20-D5818CFEF3C3}"/>
              </a:ext>
            </a:extLst>
          </p:cNvPr>
          <p:cNvPicPr>
            <a:picLocks noChangeAspect="1"/>
          </p:cNvPicPr>
          <p:nvPr/>
        </p:nvPicPr>
        <p:blipFill>
          <a:blip r:embed="rId2"/>
          <a:srcRect r="40599" b="-2"/>
          <a:stretch/>
        </p:blipFill>
        <p:spPr>
          <a:xfrm>
            <a:off x="12192001" y="2"/>
            <a:ext cx="12205650" cy="1371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606" y="700392"/>
            <a:ext cx="9293808" cy="3249040"/>
          </a:xfrm>
          <a:prstGeom prst="rect">
            <a:avLst/>
          </a:prstGeom>
        </p:spPr>
        <p:txBody>
          <a:bodyPr vert="horz" lIns="182880" tIns="91440" rIns="182880" bIns="91440" rtlCol="0" anchor="ctr">
            <a:normAutofit/>
          </a:bodyPr>
          <a:lstStyle/>
          <a:p>
            <a:pPr marL="25400"/>
            <a:r>
              <a:rPr lang="en-US" sz="8000" spc="-10"/>
              <a:t>Collaboration</a:t>
            </a:r>
            <a:r>
              <a:rPr lang="en-US" sz="8000" spc="-100"/>
              <a:t> </a:t>
            </a:r>
            <a:r>
              <a:rPr lang="en-US" sz="8000" spc="-10"/>
              <a:t>Capabilities</a:t>
            </a:r>
            <a:endParaRPr lang="en-US" sz="8000"/>
          </a:p>
        </p:txBody>
      </p:sp>
      <p:sp>
        <p:nvSpPr>
          <p:cNvPr id="3" name="object 3"/>
          <p:cNvSpPr txBox="1"/>
          <p:nvPr/>
        </p:nvSpPr>
        <p:spPr>
          <a:xfrm>
            <a:off x="304800" y="5272391"/>
            <a:ext cx="11887200" cy="7226298"/>
          </a:xfrm>
          <a:prstGeom prst="rect">
            <a:avLst/>
          </a:prstGeom>
        </p:spPr>
        <p:txBody>
          <a:bodyPr vert="horz" lIns="182880" tIns="91440" rIns="182880" bIns="91440" rtlCol="0" anchor="ctr">
            <a:normAutofit fontScale="77500" lnSpcReduction="20000"/>
          </a:bodyPr>
          <a:lstStyle/>
          <a:p>
            <a:r>
              <a:rPr lang="en-IN" sz="4000" dirty="0"/>
              <a:t>Microsoft Word's collaboration tools enable multiple users to edit documents simultaneously, track changes, and leave comments, significantly enhancing teamwork and efficiency. Here's a detailed overview:</a:t>
            </a:r>
          </a:p>
          <a:p>
            <a:pPr>
              <a:buFont typeface="Arial" panose="020B0604020202020204" pitchFamily="34" charset="0"/>
              <a:buChar char="•"/>
            </a:pPr>
            <a:r>
              <a:rPr lang="en-IN" sz="4000" b="1" dirty="0"/>
              <a:t>Simultaneous Editing:</a:t>
            </a:r>
            <a:r>
              <a:rPr lang="en-IN" sz="4000" dirty="0"/>
              <a:t> Multiple users can work on the same document at the same time. This real-time collaboration is ideal for team projects, allowing everyone to contribute without waiting for their turn.</a:t>
            </a:r>
          </a:p>
          <a:p>
            <a:pPr>
              <a:buFont typeface="Arial" panose="020B0604020202020204" pitchFamily="34" charset="0"/>
              <a:buChar char="•"/>
            </a:pPr>
            <a:r>
              <a:rPr lang="en-IN" sz="4000" b="1" dirty="0"/>
              <a:t>Track Changes:</a:t>
            </a:r>
            <a:r>
              <a:rPr lang="en-IN" sz="4000" dirty="0"/>
              <a:t> This feature lets users see the modifications made by others, ensuring transparency and ease in reviewing edits. Each change is highlighted and can be accepted or rejected by the original author or other collaborators.</a:t>
            </a:r>
          </a:p>
          <a:p>
            <a:pPr>
              <a:buFont typeface="Arial" panose="020B0604020202020204" pitchFamily="34" charset="0"/>
              <a:buChar char="•"/>
            </a:pPr>
            <a:r>
              <a:rPr lang="en-IN" sz="4000" b="1" dirty="0"/>
              <a:t>Comments:</a:t>
            </a:r>
            <a:r>
              <a:rPr lang="en-IN" sz="4000" dirty="0"/>
              <a:t> Users can leave comments and notes throughout the document, making it easy to communicate feedback, suggestions, and questions without altering the main content. Comments can be replied to, creating a threaded discussion that helps keep conversations organized.</a:t>
            </a:r>
          </a:p>
        </p:txBody>
      </p:sp>
      <p:pic>
        <p:nvPicPr>
          <p:cNvPr id="5" name="Picture 4" descr="Hands-on top of each other">
            <a:extLst>
              <a:ext uri="{FF2B5EF4-FFF2-40B4-BE49-F238E27FC236}">
                <a16:creationId xmlns:a16="http://schemas.microsoft.com/office/drawing/2014/main" id="{58E9F4E0-3911-E080-21B3-033C7DD05046}"/>
              </a:ext>
            </a:extLst>
          </p:cNvPr>
          <p:cNvPicPr>
            <a:picLocks noChangeAspect="1"/>
          </p:cNvPicPr>
          <p:nvPr/>
        </p:nvPicPr>
        <p:blipFill>
          <a:blip r:embed="rId2"/>
          <a:srcRect l="51883" r="9185" b="1"/>
          <a:stretch/>
        </p:blipFill>
        <p:spPr>
          <a:xfrm>
            <a:off x="12192001" y="2"/>
            <a:ext cx="12205650" cy="13716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87262" y="1619796"/>
            <a:ext cx="20346020" cy="3108960"/>
          </a:xfrm>
          <a:prstGeom prst="rect">
            <a:avLst/>
          </a:prstGeom>
        </p:spPr>
        <p:txBody>
          <a:bodyPr vert="horz" lIns="182880" tIns="91440" rIns="182880" bIns="91440" rtlCol="0" anchor="ctr">
            <a:normAutofit/>
          </a:bodyPr>
          <a:lstStyle/>
          <a:p>
            <a:pPr marL="25400" marR="10160"/>
            <a:r>
              <a:rPr lang="en-US" sz="9600" spc="-20"/>
              <a:t>Data</a:t>
            </a:r>
            <a:r>
              <a:rPr lang="en-US" sz="9600" spc="-40"/>
              <a:t> </a:t>
            </a:r>
            <a:r>
              <a:rPr lang="en-US" sz="9600" spc="-10"/>
              <a:t>Management</a:t>
            </a:r>
            <a:r>
              <a:rPr lang="en-US" sz="9600" spc="-120"/>
              <a:t> </a:t>
            </a:r>
            <a:r>
              <a:rPr lang="en-US" sz="9600" spc="-20"/>
              <a:t>and </a:t>
            </a:r>
            <a:r>
              <a:rPr lang="en-US" sz="9600" spc="-780"/>
              <a:t> </a:t>
            </a:r>
            <a:r>
              <a:rPr lang="en-US" sz="9600" spc="-10"/>
              <a:t>Analysis</a:t>
            </a:r>
            <a:endParaRPr lang="en-US" sz="9600"/>
          </a:p>
        </p:txBody>
      </p:sp>
      <p:graphicFrame>
        <p:nvGraphicFramePr>
          <p:cNvPr id="5" name="object 2">
            <a:extLst>
              <a:ext uri="{FF2B5EF4-FFF2-40B4-BE49-F238E27FC236}">
                <a16:creationId xmlns:a16="http://schemas.microsoft.com/office/drawing/2014/main" id="{97E7B8F2-0E9F-289D-8A48-3CFC4A678FE0}"/>
              </a:ext>
            </a:extLst>
          </p:cNvPr>
          <p:cNvGraphicFramePr/>
          <p:nvPr/>
        </p:nvGraphicFramePr>
        <p:xfrm>
          <a:off x="1809204" y="6035038"/>
          <a:ext cx="20756880" cy="6419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700964CF-635C-929A-A647-029B7E9C9F9B}"/>
              </a:ext>
            </a:extLst>
          </p:cNvPr>
          <p:cNvPicPr>
            <a:picLocks noChangeAspect="1"/>
          </p:cNvPicPr>
          <p:nvPr/>
        </p:nvPicPr>
        <p:blipFill>
          <a:blip r:embed="rId2"/>
          <a:srcRect l="35947" r="4787" b="-1"/>
          <a:stretch/>
        </p:blipFill>
        <p:spPr>
          <a:xfrm>
            <a:off x="12206055" y="20"/>
            <a:ext cx="12177942" cy="13715980"/>
          </a:xfrm>
          <a:prstGeom prst="rect">
            <a:avLst/>
          </a:prstGeom>
        </p:spPr>
      </p:pic>
      <p:sp>
        <p:nvSpPr>
          <p:cNvPr id="3" name="object 3"/>
          <p:cNvSpPr txBox="1">
            <a:spLocks noGrp="1"/>
          </p:cNvSpPr>
          <p:nvPr>
            <p:ph type="title"/>
          </p:nvPr>
        </p:nvSpPr>
        <p:spPr>
          <a:xfrm>
            <a:off x="1523603" y="657024"/>
            <a:ext cx="9556774" cy="3257940"/>
          </a:xfrm>
          <a:prstGeom prst="rect">
            <a:avLst/>
          </a:prstGeom>
        </p:spPr>
        <p:txBody>
          <a:bodyPr vert="horz" lIns="182880" tIns="91440" rIns="182880" bIns="91440" rtlCol="0" anchor="ctr">
            <a:normAutofit/>
          </a:bodyPr>
          <a:lstStyle/>
          <a:p>
            <a:pPr marL="25400"/>
            <a:r>
              <a:rPr lang="en-US" sz="8000" b="1" spc="30"/>
              <a:t>What</a:t>
            </a:r>
            <a:r>
              <a:rPr lang="en-US" sz="8000" b="1" spc="-70"/>
              <a:t> </a:t>
            </a:r>
            <a:r>
              <a:rPr lang="en-US" sz="8000" b="1" spc="80"/>
              <a:t>is</a:t>
            </a:r>
            <a:r>
              <a:rPr lang="en-US" sz="8000" b="1" spc="-10"/>
              <a:t> </a:t>
            </a:r>
            <a:r>
              <a:rPr lang="en-US" sz="8000" b="1" spc="40"/>
              <a:t>Google</a:t>
            </a:r>
            <a:r>
              <a:rPr lang="en-US" sz="8000" b="1" spc="30"/>
              <a:t> </a:t>
            </a:r>
            <a:r>
              <a:rPr lang="en-US" sz="8000" b="1" spc="10"/>
              <a:t>Sheets</a:t>
            </a:r>
            <a:endParaRPr lang="en-US" sz="8000"/>
          </a:p>
        </p:txBody>
      </p:sp>
      <p:sp>
        <p:nvSpPr>
          <p:cNvPr id="2" name="object 2"/>
          <p:cNvSpPr txBox="1"/>
          <p:nvPr/>
        </p:nvSpPr>
        <p:spPr>
          <a:xfrm>
            <a:off x="1523602" y="5769859"/>
            <a:ext cx="9319512" cy="6748274"/>
          </a:xfrm>
          <a:prstGeom prst="rect">
            <a:avLst/>
          </a:prstGeom>
        </p:spPr>
        <p:txBody>
          <a:bodyPr vert="horz" lIns="182880" tIns="91440" rIns="182880" bIns="91440" rtlCol="0" anchor="ctr">
            <a:normAutofit/>
          </a:bodyPr>
          <a:lstStyle/>
          <a:p>
            <a:pPr marL="25400" marR="10160" indent="-457200">
              <a:lnSpc>
                <a:spcPct val="90000"/>
              </a:lnSpc>
              <a:spcBef>
                <a:spcPts val="1100"/>
              </a:spcBef>
              <a:buFont typeface="Arial" panose="020B0604020202020204" pitchFamily="34" charset="0"/>
              <a:buChar char="•"/>
            </a:pPr>
            <a:r>
              <a:rPr lang="en-US" sz="4000" spc="40"/>
              <a:t>Google </a:t>
            </a:r>
            <a:r>
              <a:rPr lang="en-US" sz="4000" spc="30"/>
              <a:t>Sheets is </a:t>
            </a:r>
            <a:r>
              <a:rPr lang="en-US" sz="4000" spc="20"/>
              <a:t>a </a:t>
            </a:r>
            <a:r>
              <a:rPr lang="en-US" sz="4000" spc="50"/>
              <a:t>cloud-based </a:t>
            </a:r>
            <a:r>
              <a:rPr lang="en-US" sz="4000" spc="10"/>
              <a:t>spreadsheet </a:t>
            </a:r>
            <a:r>
              <a:rPr lang="en-US" sz="4000" spc="20"/>
              <a:t> </a:t>
            </a:r>
            <a:r>
              <a:rPr lang="en-US" sz="4000" spc="10"/>
              <a:t>application</a:t>
            </a:r>
            <a:r>
              <a:rPr lang="en-US" sz="4000" spc="70"/>
              <a:t> </a:t>
            </a:r>
            <a:r>
              <a:rPr lang="en-US" sz="4000" spc="20"/>
              <a:t>allowing</a:t>
            </a:r>
            <a:r>
              <a:rPr lang="en-US" sz="4000" spc="10"/>
              <a:t> </a:t>
            </a:r>
            <a:r>
              <a:rPr lang="en-US" sz="4000"/>
              <a:t>users</a:t>
            </a:r>
            <a:r>
              <a:rPr lang="en-US" sz="4000" spc="80"/>
              <a:t> </a:t>
            </a:r>
            <a:r>
              <a:rPr lang="en-US" sz="4000" spc="-10"/>
              <a:t>to</a:t>
            </a:r>
            <a:r>
              <a:rPr lang="en-US" sz="4000" spc="-90"/>
              <a:t> </a:t>
            </a:r>
            <a:r>
              <a:rPr lang="en-US" sz="4000"/>
              <a:t>create,</a:t>
            </a:r>
            <a:r>
              <a:rPr lang="en-US" sz="4000" spc="20"/>
              <a:t> </a:t>
            </a:r>
            <a:r>
              <a:rPr lang="en-US" sz="4000" spc="10"/>
              <a:t>edit, </a:t>
            </a:r>
            <a:r>
              <a:rPr lang="en-US" sz="4000" spc="40"/>
              <a:t>and </a:t>
            </a:r>
            <a:r>
              <a:rPr lang="en-US" sz="4000" spc="50"/>
              <a:t> </a:t>
            </a:r>
            <a:r>
              <a:rPr lang="en-US" sz="4000" spc="-10"/>
              <a:t>collaborate</a:t>
            </a:r>
            <a:r>
              <a:rPr lang="en-US" sz="4000" spc="120"/>
              <a:t> </a:t>
            </a:r>
            <a:r>
              <a:rPr lang="en-US" sz="4000" spc="-20"/>
              <a:t>on</a:t>
            </a:r>
            <a:r>
              <a:rPr lang="en-US" sz="4000" spc="80"/>
              <a:t> </a:t>
            </a:r>
            <a:r>
              <a:rPr lang="en-US" sz="4000" spc="10"/>
              <a:t>spreadsheets</a:t>
            </a:r>
            <a:r>
              <a:rPr lang="en-US" sz="4000" spc="70"/>
              <a:t> </a:t>
            </a:r>
            <a:r>
              <a:rPr lang="en-US" sz="4000" spc="20"/>
              <a:t>online. </a:t>
            </a:r>
            <a:r>
              <a:rPr lang="en-US" sz="4000" spc="30"/>
              <a:t>Example:</a:t>
            </a:r>
            <a:r>
              <a:rPr lang="en-US" sz="4000" spc="20"/>
              <a:t> </a:t>
            </a:r>
            <a:r>
              <a:rPr lang="en-US" sz="4000" spc="10"/>
              <a:t>Use </a:t>
            </a:r>
            <a:r>
              <a:rPr lang="en-US" sz="4000" spc="-1760"/>
              <a:t> </a:t>
            </a:r>
            <a:r>
              <a:rPr lang="en-US" sz="4000" spc="40"/>
              <a:t>Google</a:t>
            </a:r>
            <a:r>
              <a:rPr lang="en-US" sz="4000" spc="-30"/>
              <a:t> </a:t>
            </a:r>
            <a:r>
              <a:rPr lang="en-US" sz="4000" spc="30"/>
              <a:t>Sheets</a:t>
            </a:r>
            <a:r>
              <a:rPr lang="en-US" sz="4000" spc="70"/>
              <a:t> </a:t>
            </a:r>
            <a:r>
              <a:rPr lang="en-US" sz="4000" spc="-60"/>
              <a:t>for</a:t>
            </a:r>
            <a:r>
              <a:rPr lang="en-US" sz="4000" spc="110"/>
              <a:t> </a:t>
            </a:r>
            <a:r>
              <a:rPr lang="en-US" sz="4000" spc="20"/>
              <a:t>budgeting,</a:t>
            </a:r>
            <a:r>
              <a:rPr lang="en-US" sz="4000" spc="10"/>
              <a:t> </a:t>
            </a:r>
            <a:r>
              <a:rPr lang="en-US" sz="4000" spc="-20"/>
              <a:t>data</a:t>
            </a:r>
            <a:r>
              <a:rPr lang="en-US" sz="4000" spc="10"/>
              <a:t> </a:t>
            </a:r>
            <a:r>
              <a:rPr lang="en-US" sz="4000" spc="20"/>
              <a:t>analysis,</a:t>
            </a:r>
            <a:r>
              <a:rPr lang="en-US" sz="4000" spc="10"/>
              <a:t> </a:t>
            </a:r>
            <a:r>
              <a:rPr lang="en-US" sz="4000" spc="40"/>
              <a:t>and </a:t>
            </a:r>
            <a:r>
              <a:rPr lang="en-US" sz="4000" spc="50"/>
              <a:t> </a:t>
            </a:r>
            <a:r>
              <a:rPr lang="en-US" sz="4000"/>
              <a:t>project</a:t>
            </a:r>
            <a:r>
              <a:rPr lang="en-US" sz="4000" spc="70"/>
              <a:t> </a:t>
            </a:r>
            <a:r>
              <a:rPr lang="en-US" sz="4000"/>
              <a:t>tracking.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7276" y="773860"/>
            <a:ext cx="18473400" cy="2377900"/>
          </a:xfrm>
          <a:prstGeom prst="rect">
            <a:avLst/>
          </a:prstGeom>
        </p:spPr>
        <p:txBody>
          <a:bodyPr vert="horz" lIns="182880" tIns="91440" rIns="182880" bIns="91440" rtlCol="0" anchor="b">
            <a:normAutofit/>
          </a:bodyPr>
          <a:lstStyle/>
          <a:p>
            <a:pPr marL="25400"/>
            <a:r>
              <a:rPr lang="en-US" spc="-70"/>
              <a:t>Key</a:t>
            </a:r>
            <a:r>
              <a:rPr lang="en-US" spc="-60"/>
              <a:t> </a:t>
            </a:r>
            <a:r>
              <a:rPr lang="en-US" spc="-30"/>
              <a:t>Features</a:t>
            </a:r>
            <a:r>
              <a:rPr lang="en-US" spc="-70"/>
              <a:t> </a:t>
            </a:r>
            <a:r>
              <a:rPr lang="en-US" spc="-40"/>
              <a:t>of</a:t>
            </a:r>
            <a:r>
              <a:rPr lang="en-US" kern="1200">
                <a:solidFill>
                  <a:schemeClr val="tx1"/>
                </a:solidFill>
                <a:latin typeface="+mj-lt"/>
                <a:ea typeface="+mj-ea"/>
                <a:cs typeface="+mj-cs"/>
              </a:rPr>
              <a:t> </a:t>
            </a:r>
            <a:r>
              <a:rPr lang="en-US" spc="-20"/>
              <a:t>Microsoft</a:t>
            </a:r>
            <a:r>
              <a:rPr lang="en-US" spc="30"/>
              <a:t> </a:t>
            </a:r>
            <a:r>
              <a:rPr lang="en-US" spc="-130"/>
              <a:t>Word</a:t>
            </a:r>
            <a:endParaRPr lang="en-US" kern="1200">
              <a:solidFill>
                <a:schemeClr val="tx1"/>
              </a:solidFill>
              <a:latin typeface="+mj-lt"/>
              <a:ea typeface="+mj-ea"/>
              <a:cs typeface="+mj-cs"/>
            </a:endParaRPr>
          </a:p>
        </p:txBody>
      </p:sp>
      <p:sp>
        <p:nvSpPr>
          <p:cNvPr id="3" name="object 3"/>
          <p:cNvSpPr txBox="1"/>
          <p:nvPr/>
        </p:nvSpPr>
        <p:spPr>
          <a:xfrm>
            <a:off x="1587320" y="5199019"/>
            <a:ext cx="20287336" cy="6871062"/>
          </a:xfrm>
          <a:prstGeom prst="rect">
            <a:avLst/>
          </a:prstGeom>
        </p:spPr>
        <p:txBody>
          <a:bodyPr vert="horz" lIns="182880" tIns="91440" rIns="182880" bIns="91440" rtlCol="0" anchor="ctr">
            <a:normAutofit/>
          </a:bodyPr>
          <a:lstStyle/>
          <a:p>
            <a:pPr marL="25400" marR="10160" indent="-457200">
              <a:lnSpc>
                <a:spcPct val="90000"/>
              </a:lnSpc>
              <a:spcBef>
                <a:spcPts val="190"/>
              </a:spcBef>
              <a:buFont typeface="Arial" panose="020B0604020202020204" pitchFamily="34" charset="0"/>
              <a:buChar char="•"/>
            </a:pPr>
            <a:r>
              <a:rPr lang="en-US" sz="4800" spc="-20"/>
              <a:t>Microsoft</a:t>
            </a:r>
            <a:r>
              <a:rPr lang="en-US" sz="4800" spc="60"/>
              <a:t> </a:t>
            </a:r>
            <a:r>
              <a:rPr lang="en-US" sz="4800" spc="-60"/>
              <a:t>Word</a:t>
            </a:r>
            <a:r>
              <a:rPr lang="en-US" sz="4800" spc="-30"/>
              <a:t> </a:t>
            </a:r>
            <a:r>
              <a:rPr lang="en-US" sz="4800" spc="-10"/>
              <a:t>includes </a:t>
            </a:r>
            <a:r>
              <a:rPr lang="en-US" sz="4800"/>
              <a:t> </a:t>
            </a:r>
            <a:r>
              <a:rPr lang="en-US" sz="4800" spc="-20"/>
              <a:t>features</a:t>
            </a:r>
            <a:r>
              <a:rPr lang="en-US" sz="4800" spc="20"/>
              <a:t> </a:t>
            </a:r>
            <a:r>
              <a:rPr lang="en-US" sz="4800" spc="-10"/>
              <a:t>such </a:t>
            </a:r>
            <a:r>
              <a:rPr lang="en-US" sz="4800" spc="-40"/>
              <a:t>as</a:t>
            </a:r>
            <a:r>
              <a:rPr lang="en-US" sz="4800"/>
              <a:t> </a:t>
            </a:r>
            <a:r>
              <a:rPr lang="en-US" sz="4800" spc="10"/>
              <a:t>spell </a:t>
            </a:r>
            <a:r>
              <a:rPr lang="en-US" sz="4800" spc="20"/>
              <a:t> </a:t>
            </a:r>
            <a:r>
              <a:rPr lang="en-US" sz="4800"/>
              <a:t>check, </a:t>
            </a:r>
            <a:r>
              <a:rPr lang="en-US" sz="4800" spc="-10"/>
              <a:t>grammar </a:t>
            </a:r>
            <a:r>
              <a:rPr lang="en-US" sz="4800"/>
              <a:t> </a:t>
            </a:r>
            <a:r>
              <a:rPr lang="en-US" sz="4800" spc="-10"/>
              <a:t>suggestions, templates, </a:t>
            </a:r>
            <a:r>
              <a:rPr lang="en-US" sz="4800"/>
              <a:t> </a:t>
            </a:r>
            <a:r>
              <a:rPr lang="en-US" sz="4800" spc="-10"/>
              <a:t>and advanced formatting </a:t>
            </a:r>
            <a:r>
              <a:rPr lang="en-US" sz="4800" spc="-790"/>
              <a:t> </a:t>
            </a:r>
            <a:r>
              <a:rPr lang="en-US" sz="4800"/>
              <a:t>tools </a:t>
            </a:r>
            <a:r>
              <a:rPr lang="en-US" sz="4800" spc="-10"/>
              <a:t>that </a:t>
            </a:r>
            <a:r>
              <a:rPr lang="en-US" sz="4800" spc="10"/>
              <a:t>enhance </a:t>
            </a:r>
            <a:r>
              <a:rPr lang="en-US" sz="4800" spc="20"/>
              <a:t> </a:t>
            </a:r>
            <a:r>
              <a:rPr lang="en-US" sz="4800"/>
              <a:t>document </a:t>
            </a:r>
            <a:r>
              <a:rPr lang="en-US" sz="4800" spc="-10"/>
              <a:t>creation and </a:t>
            </a:r>
            <a:r>
              <a:rPr lang="en-US" sz="4800"/>
              <a:t> </a:t>
            </a:r>
            <a:r>
              <a:rPr lang="en-US" sz="4800" spc="-30"/>
              <a:t>improve</a:t>
            </a:r>
            <a:r>
              <a:rPr lang="en-US" sz="4800" spc="80"/>
              <a:t> </a:t>
            </a:r>
            <a:r>
              <a:rPr lang="en-US" sz="4800" spc="-30"/>
              <a:t>productivity.</a:t>
            </a:r>
            <a:endParaRPr lang="en-US" sz="4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90568" y="3089620"/>
            <a:ext cx="4798060" cy="2003112"/>
          </a:xfrm>
          <a:prstGeom prst="rect">
            <a:avLst/>
          </a:prstGeom>
        </p:spPr>
        <p:txBody>
          <a:bodyPr vert="horz" wrap="square" lIns="0" tIns="33020" rIns="0" bIns="0" rtlCol="0" anchor="ctr">
            <a:spAutoFit/>
          </a:bodyPr>
          <a:lstStyle/>
          <a:p>
            <a:pPr marL="25400">
              <a:lnSpc>
                <a:spcPct val="100000"/>
              </a:lnSpc>
              <a:spcBef>
                <a:spcPts val="260"/>
              </a:spcBef>
            </a:pPr>
            <a:r>
              <a:rPr sz="6400" spc="-40" dirty="0">
                <a:solidFill>
                  <a:srgbClr val="000000"/>
                </a:solidFill>
              </a:rPr>
              <a:t>Pascal</a:t>
            </a:r>
            <a:r>
              <a:rPr sz="6400" spc="-220" dirty="0">
                <a:solidFill>
                  <a:srgbClr val="000000"/>
                </a:solidFill>
              </a:rPr>
              <a:t> </a:t>
            </a:r>
            <a:r>
              <a:rPr sz="6400" spc="-50" dirty="0">
                <a:solidFill>
                  <a:srgbClr val="000000"/>
                </a:solidFill>
              </a:rPr>
              <a:t>Triangle</a:t>
            </a:r>
            <a:endParaRPr sz="6400"/>
          </a:p>
        </p:txBody>
      </p:sp>
      <p:grpSp>
        <p:nvGrpSpPr>
          <p:cNvPr id="3" name="object 3"/>
          <p:cNvGrpSpPr/>
          <p:nvPr/>
        </p:nvGrpSpPr>
        <p:grpSpPr>
          <a:xfrm>
            <a:off x="1771651" y="1752600"/>
            <a:ext cx="12820650" cy="10210800"/>
            <a:chOff x="885825" y="876300"/>
            <a:chExt cx="6410325" cy="5105400"/>
          </a:xfrm>
        </p:grpSpPr>
        <p:pic>
          <p:nvPicPr>
            <p:cNvPr id="4" name="object 4"/>
            <p:cNvPicPr/>
            <p:nvPr/>
          </p:nvPicPr>
          <p:blipFill>
            <a:blip r:embed="rId2" cstate="print"/>
            <a:stretch>
              <a:fillRect/>
            </a:stretch>
          </p:blipFill>
          <p:spPr>
            <a:xfrm>
              <a:off x="885825" y="876300"/>
              <a:ext cx="6410325" cy="5048250"/>
            </a:xfrm>
            <a:prstGeom prst="rect">
              <a:avLst/>
            </a:prstGeom>
          </p:spPr>
        </p:pic>
        <p:pic>
          <p:nvPicPr>
            <p:cNvPr id="5" name="object 5"/>
            <p:cNvPicPr/>
            <p:nvPr/>
          </p:nvPicPr>
          <p:blipFill>
            <a:blip r:embed="rId3" cstate="print"/>
            <a:stretch>
              <a:fillRect/>
            </a:stretch>
          </p:blipFill>
          <p:spPr>
            <a:xfrm>
              <a:off x="885825" y="5857875"/>
              <a:ext cx="6410325" cy="123825"/>
            </a:xfrm>
            <a:prstGeom prst="rect">
              <a:avLst/>
            </a:prstGeom>
          </p:spPr>
        </p:pic>
      </p:grpSp>
      <p:sp>
        <p:nvSpPr>
          <p:cNvPr id="6" name="object 6"/>
          <p:cNvSpPr txBox="1"/>
          <p:nvPr/>
        </p:nvSpPr>
        <p:spPr>
          <a:xfrm>
            <a:off x="15340330" y="5063363"/>
            <a:ext cx="8966200" cy="2388283"/>
          </a:xfrm>
          <a:prstGeom prst="rect">
            <a:avLst/>
          </a:prstGeom>
        </p:spPr>
        <p:txBody>
          <a:bodyPr vert="horz" wrap="square" lIns="0" tIns="71120" rIns="0" bIns="0" rtlCol="0">
            <a:spAutoFit/>
          </a:bodyPr>
          <a:lstStyle/>
          <a:p>
            <a:pPr marL="482600" marR="190500" indent="-457200">
              <a:lnSpc>
                <a:spcPct val="90900"/>
              </a:lnSpc>
              <a:spcBef>
                <a:spcPts val="560"/>
              </a:spcBef>
              <a:buFont typeface="Arial MT"/>
              <a:buChar char="•"/>
              <a:tabLst>
                <a:tab pos="561340" algn="l"/>
                <a:tab pos="562610" algn="l"/>
              </a:tabLst>
            </a:pPr>
            <a:r>
              <a:rPr sz="3600" dirty="0"/>
              <a:t>	</a:t>
            </a:r>
            <a:r>
              <a:rPr sz="2800" b="1" spc="-20" dirty="0">
                <a:latin typeface="Calibri"/>
                <a:cs typeface="Calibri"/>
              </a:rPr>
              <a:t>Pascal's </a:t>
            </a:r>
            <a:r>
              <a:rPr sz="2800" b="1" spc="-30" dirty="0">
                <a:latin typeface="Calibri"/>
                <a:cs typeface="Calibri"/>
              </a:rPr>
              <a:t>Triangle </a:t>
            </a:r>
            <a:r>
              <a:rPr sz="2800" b="1" spc="-40" dirty="0">
                <a:latin typeface="Calibri"/>
                <a:cs typeface="Calibri"/>
              </a:rPr>
              <a:t>is </a:t>
            </a:r>
            <a:r>
              <a:rPr sz="2800" b="1" spc="20" dirty="0">
                <a:latin typeface="Calibri"/>
                <a:cs typeface="Calibri"/>
              </a:rPr>
              <a:t>a </a:t>
            </a:r>
            <a:r>
              <a:rPr sz="2800" b="1" dirty="0">
                <a:latin typeface="Calibri"/>
                <a:cs typeface="Calibri"/>
              </a:rPr>
              <a:t>triangular </a:t>
            </a:r>
            <a:r>
              <a:rPr sz="2800" b="1" spc="-20" dirty="0">
                <a:latin typeface="Calibri"/>
                <a:cs typeface="Calibri"/>
              </a:rPr>
              <a:t>array </a:t>
            </a:r>
            <a:r>
              <a:rPr sz="2800" b="1" dirty="0">
                <a:latin typeface="Calibri"/>
                <a:cs typeface="Calibri"/>
              </a:rPr>
              <a:t>of </a:t>
            </a:r>
            <a:r>
              <a:rPr sz="2800" b="1" spc="-10" dirty="0">
                <a:latin typeface="Calibri"/>
                <a:cs typeface="Calibri"/>
              </a:rPr>
              <a:t>numbers </a:t>
            </a:r>
            <a:r>
              <a:rPr sz="2800" b="1" spc="-30" dirty="0">
                <a:latin typeface="Calibri"/>
                <a:cs typeface="Calibri"/>
              </a:rPr>
              <a:t>where </a:t>
            </a:r>
            <a:r>
              <a:rPr sz="2800" b="1" spc="-20" dirty="0">
                <a:latin typeface="Calibri"/>
                <a:cs typeface="Calibri"/>
              </a:rPr>
              <a:t> </a:t>
            </a:r>
            <a:r>
              <a:rPr sz="2800" b="1" spc="-10" dirty="0">
                <a:latin typeface="Calibri"/>
                <a:cs typeface="Calibri"/>
              </a:rPr>
              <a:t>each </a:t>
            </a:r>
            <a:r>
              <a:rPr sz="2800" b="1" spc="-20" dirty="0">
                <a:latin typeface="Calibri"/>
                <a:cs typeface="Calibri"/>
              </a:rPr>
              <a:t>number </a:t>
            </a:r>
            <a:r>
              <a:rPr sz="2800" b="1" spc="30" dirty="0">
                <a:latin typeface="Calibri"/>
                <a:cs typeface="Calibri"/>
              </a:rPr>
              <a:t>is the sum </a:t>
            </a:r>
            <a:r>
              <a:rPr sz="2800" b="1" dirty="0">
                <a:latin typeface="Calibri"/>
                <a:cs typeface="Calibri"/>
              </a:rPr>
              <a:t>of </a:t>
            </a:r>
            <a:r>
              <a:rPr sz="2800" b="1" spc="-20" dirty="0">
                <a:latin typeface="Calibri"/>
                <a:cs typeface="Calibri"/>
              </a:rPr>
              <a:t>the two </a:t>
            </a:r>
            <a:r>
              <a:rPr sz="2800" b="1" dirty="0">
                <a:latin typeface="Calibri"/>
                <a:cs typeface="Calibri"/>
              </a:rPr>
              <a:t>directly </a:t>
            </a:r>
            <a:r>
              <a:rPr sz="2800" b="1" spc="-10" dirty="0">
                <a:latin typeface="Calibri"/>
                <a:cs typeface="Calibri"/>
              </a:rPr>
              <a:t>above it. </a:t>
            </a:r>
            <a:r>
              <a:rPr sz="2800" b="1" dirty="0">
                <a:latin typeface="Calibri"/>
                <a:cs typeface="Calibri"/>
              </a:rPr>
              <a:t>It </a:t>
            </a:r>
            <a:r>
              <a:rPr sz="2800" b="1" spc="10" dirty="0">
                <a:latin typeface="Calibri"/>
                <a:cs typeface="Calibri"/>
              </a:rPr>
              <a:t> </a:t>
            </a:r>
            <a:r>
              <a:rPr sz="2800" b="1" dirty="0">
                <a:latin typeface="Calibri"/>
                <a:cs typeface="Calibri"/>
              </a:rPr>
              <a:t>begins</a:t>
            </a:r>
            <a:r>
              <a:rPr sz="2800" b="1" spc="20" dirty="0">
                <a:latin typeface="Calibri"/>
                <a:cs typeface="Calibri"/>
              </a:rPr>
              <a:t> </a:t>
            </a:r>
            <a:r>
              <a:rPr sz="2800" b="1" dirty="0">
                <a:latin typeface="Calibri"/>
                <a:cs typeface="Calibri"/>
              </a:rPr>
              <a:t>with</a:t>
            </a:r>
            <a:r>
              <a:rPr sz="2800" b="1" spc="-60" dirty="0">
                <a:latin typeface="Calibri"/>
                <a:cs typeface="Calibri"/>
              </a:rPr>
              <a:t> </a:t>
            </a:r>
            <a:r>
              <a:rPr sz="2800" b="1" spc="20" dirty="0">
                <a:latin typeface="Calibri"/>
                <a:cs typeface="Calibri"/>
              </a:rPr>
              <a:t>a</a:t>
            </a:r>
            <a:r>
              <a:rPr sz="2800" b="1" spc="-90" dirty="0">
                <a:latin typeface="Calibri"/>
                <a:cs typeface="Calibri"/>
              </a:rPr>
              <a:t> </a:t>
            </a:r>
            <a:r>
              <a:rPr sz="2800" b="1" spc="10" dirty="0">
                <a:latin typeface="Calibri"/>
                <a:cs typeface="Calibri"/>
              </a:rPr>
              <a:t>single</a:t>
            </a:r>
            <a:r>
              <a:rPr sz="2800" b="1" spc="-110" dirty="0">
                <a:latin typeface="Calibri"/>
                <a:cs typeface="Calibri"/>
              </a:rPr>
              <a:t> </a:t>
            </a:r>
            <a:r>
              <a:rPr sz="2800" b="1" spc="20" dirty="0">
                <a:latin typeface="Calibri"/>
                <a:cs typeface="Calibri"/>
              </a:rPr>
              <a:t>"1"</a:t>
            </a:r>
            <a:r>
              <a:rPr sz="2800" b="1" spc="-80" dirty="0">
                <a:latin typeface="Calibri"/>
                <a:cs typeface="Calibri"/>
              </a:rPr>
              <a:t> </a:t>
            </a:r>
            <a:r>
              <a:rPr sz="2800" b="1" spc="-10" dirty="0">
                <a:latin typeface="Calibri"/>
                <a:cs typeface="Calibri"/>
              </a:rPr>
              <a:t>at</a:t>
            </a:r>
            <a:r>
              <a:rPr sz="2800" b="1" spc="30" dirty="0">
                <a:latin typeface="Calibri"/>
                <a:cs typeface="Calibri"/>
              </a:rPr>
              <a:t> </a:t>
            </a:r>
            <a:r>
              <a:rPr sz="2800" b="1" spc="-20" dirty="0">
                <a:latin typeface="Calibri"/>
                <a:cs typeface="Calibri"/>
              </a:rPr>
              <a:t>the</a:t>
            </a:r>
            <a:r>
              <a:rPr sz="2800" b="1" spc="-100" dirty="0">
                <a:latin typeface="Calibri"/>
                <a:cs typeface="Calibri"/>
              </a:rPr>
              <a:t> </a:t>
            </a:r>
            <a:r>
              <a:rPr sz="2800" b="1" spc="-30" dirty="0">
                <a:latin typeface="Calibri"/>
                <a:cs typeface="Calibri"/>
              </a:rPr>
              <a:t>top.</a:t>
            </a:r>
            <a:r>
              <a:rPr sz="2800" b="1" spc="-50" dirty="0">
                <a:latin typeface="Calibri"/>
                <a:cs typeface="Calibri"/>
              </a:rPr>
              <a:t> </a:t>
            </a:r>
            <a:r>
              <a:rPr sz="2800" b="1" spc="40" dirty="0">
                <a:latin typeface="Calibri"/>
                <a:cs typeface="Calibri"/>
              </a:rPr>
              <a:t>The</a:t>
            </a:r>
            <a:r>
              <a:rPr sz="2800" b="1" spc="-130" dirty="0">
                <a:latin typeface="Calibri"/>
                <a:cs typeface="Calibri"/>
              </a:rPr>
              <a:t> </a:t>
            </a:r>
            <a:r>
              <a:rPr sz="2800" b="1" spc="-20" dirty="0">
                <a:latin typeface="Calibri"/>
                <a:cs typeface="Calibri"/>
              </a:rPr>
              <a:t>rows</a:t>
            </a:r>
            <a:r>
              <a:rPr sz="2800" b="1" spc="40" dirty="0">
                <a:latin typeface="Calibri"/>
                <a:cs typeface="Calibri"/>
              </a:rPr>
              <a:t> </a:t>
            </a:r>
            <a:r>
              <a:rPr sz="2800" b="1" dirty="0">
                <a:latin typeface="Calibri"/>
                <a:cs typeface="Calibri"/>
              </a:rPr>
              <a:t>correspond </a:t>
            </a:r>
            <a:r>
              <a:rPr sz="2800" b="1" spc="-600" dirty="0">
                <a:latin typeface="Calibri"/>
                <a:cs typeface="Calibri"/>
              </a:rPr>
              <a:t> </a:t>
            </a:r>
            <a:r>
              <a:rPr sz="2800" b="1" spc="-30" dirty="0">
                <a:latin typeface="Calibri"/>
                <a:cs typeface="Calibri"/>
              </a:rPr>
              <a:t>to</a:t>
            </a:r>
            <a:r>
              <a:rPr sz="2800" b="1" dirty="0">
                <a:latin typeface="Calibri"/>
                <a:cs typeface="Calibri"/>
              </a:rPr>
              <a:t> </a:t>
            </a:r>
            <a:r>
              <a:rPr sz="2800" b="1" spc="20" dirty="0">
                <a:latin typeface="Calibri"/>
                <a:cs typeface="Calibri"/>
              </a:rPr>
              <a:t>the</a:t>
            </a:r>
            <a:r>
              <a:rPr sz="2800" b="1" spc="-130" dirty="0">
                <a:latin typeface="Calibri"/>
                <a:cs typeface="Calibri"/>
              </a:rPr>
              <a:t> </a:t>
            </a:r>
            <a:r>
              <a:rPr sz="2800" b="1" spc="-20" dirty="0">
                <a:latin typeface="Calibri"/>
                <a:cs typeface="Calibri"/>
              </a:rPr>
              <a:t>coefficients</a:t>
            </a:r>
            <a:r>
              <a:rPr sz="2800" b="1" spc="20" dirty="0">
                <a:latin typeface="Calibri"/>
                <a:cs typeface="Calibri"/>
              </a:rPr>
              <a:t> </a:t>
            </a:r>
            <a:r>
              <a:rPr sz="2800" b="1" dirty="0">
                <a:latin typeface="Calibri"/>
                <a:cs typeface="Calibri"/>
              </a:rPr>
              <a:t>of</a:t>
            </a:r>
            <a:r>
              <a:rPr sz="2800" b="1" spc="10" dirty="0">
                <a:latin typeface="Calibri"/>
                <a:cs typeface="Calibri"/>
              </a:rPr>
              <a:t> </a:t>
            </a:r>
            <a:r>
              <a:rPr sz="2800" b="1" spc="20" dirty="0">
                <a:latin typeface="Calibri"/>
                <a:cs typeface="Calibri"/>
              </a:rPr>
              <a:t>the</a:t>
            </a:r>
            <a:r>
              <a:rPr sz="2800" b="1" spc="-130" dirty="0">
                <a:latin typeface="Calibri"/>
                <a:cs typeface="Calibri"/>
              </a:rPr>
              <a:t> </a:t>
            </a:r>
            <a:r>
              <a:rPr sz="2800" b="1" dirty="0">
                <a:latin typeface="Calibri"/>
                <a:cs typeface="Calibri"/>
              </a:rPr>
              <a:t>binomial</a:t>
            </a:r>
            <a:r>
              <a:rPr sz="2800" b="1" spc="10" dirty="0">
                <a:latin typeface="Calibri"/>
                <a:cs typeface="Calibri"/>
              </a:rPr>
              <a:t> </a:t>
            </a:r>
            <a:r>
              <a:rPr sz="2800" b="1" spc="-30" dirty="0">
                <a:latin typeface="Calibri"/>
                <a:cs typeface="Calibri"/>
              </a:rPr>
              <a:t>expansion.</a:t>
            </a:r>
            <a:endParaRPr sz="2800">
              <a:latin typeface="Calibri"/>
              <a:cs typeface="Calibri"/>
            </a:endParaRPr>
          </a:p>
          <a:p>
            <a:pPr marL="482600" indent="-457200">
              <a:spcBef>
                <a:spcPts val="1590"/>
              </a:spcBef>
              <a:buFont typeface="Arial MT"/>
              <a:buChar char="•"/>
              <a:tabLst>
                <a:tab pos="481330" algn="l"/>
                <a:tab pos="482600" algn="l"/>
              </a:tabLst>
            </a:pPr>
            <a:r>
              <a:rPr sz="2800" b="1" spc="-10" dirty="0">
                <a:latin typeface="Calibri"/>
                <a:cs typeface="Calibri"/>
              </a:rPr>
              <a:t>The</a:t>
            </a:r>
            <a:r>
              <a:rPr sz="2800" b="1" spc="-20" dirty="0">
                <a:latin typeface="Calibri"/>
                <a:cs typeface="Calibri"/>
              </a:rPr>
              <a:t> </a:t>
            </a:r>
            <a:r>
              <a:rPr sz="2800" b="1" spc="10" dirty="0">
                <a:latin typeface="Calibri"/>
                <a:cs typeface="Calibri"/>
              </a:rPr>
              <a:t>n</a:t>
            </a:r>
            <a:r>
              <a:rPr sz="2800" b="1" i="1" spc="10" dirty="0">
                <a:latin typeface="Calibri"/>
                <a:cs typeface="Calibri"/>
              </a:rPr>
              <a:t>n</a:t>
            </a:r>
            <a:r>
              <a:rPr sz="2800" b="1" spc="10" dirty="0">
                <a:latin typeface="Calibri"/>
                <a:cs typeface="Calibri"/>
              </a:rPr>
              <a:t>-th</a:t>
            </a:r>
            <a:r>
              <a:rPr sz="2800" b="1" spc="-110" dirty="0">
                <a:latin typeface="Calibri"/>
                <a:cs typeface="Calibri"/>
              </a:rPr>
              <a:t> </a:t>
            </a:r>
            <a:r>
              <a:rPr sz="2800" b="1" spc="-30" dirty="0">
                <a:latin typeface="Calibri"/>
                <a:cs typeface="Calibri"/>
              </a:rPr>
              <a:t>row</a:t>
            </a:r>
            <a:r>
              <a:rPr sz="2800" b="1" spc="-50" dirty="0">
                <a:latin typeface="Calibri"/>
                <a:cs typeface="Calibri"/>
              </a:rPr>
              <a:t> </a:t>
            </a:r>
            <a:r>
              <a:rPr sz="2800" b="1" spc="-10" dirty="0">
                <a:latin typeface="Calibri"/>
                <a:cs typeface="Calibri"/>
              </a:rPr>
              <a:t>represents</a:t>
            </a:r>
            <a:r>
              <a:rPr sz="2800" b="1" spc="40" dirty="0">
                <a:latin typeface="Calibri"/>
                <a:cs typeface="Calibri"/>
              </a:rPr>
              <a:t> </a:t>
            </a:r>
            <a:r>
              <a:rPr sz="2800" b="1" spc="-20" dirty="0">
                <a:latin typeface="Calibri"/>
                <a:cs typeface="Calibri"/>
              </a:rPr>
              <a:t>the</a:t>
            </a:r>
            <a:r>
              <a:rPr sz="2800" b="1" spc="40" dirty="0">
                <a:latin typeface="Calibri"/>
                <a:cs typeface="Calibri"/>
              </a:rPr>
              <a:t> </a:t>
            </a:r>
            <a:r>
              <a:rPr sz="2800" b="1" spc="-20" dirty="0">
                <a:latin typeface="Calibri"/>
                <a:cs typeface="Calibri"/>
              </a:rPr>
              <a:t>coefficients</a:t>
            </a:r>
            <a:r>
              <a:rPr sz="2800" b="1" spc="40" dirty="0">
                <a:latin typeface="Calibri"/>
                <a:cs typeface="Calibri"/>
              </a:rPr>
              <a:t> </a:t>
            </a:r>
            <a:r>
              <a:rPr sz="2800" b="1" dirty="0">
                <a:latin typeface="Calibri"/>
                <a:cs typeface="Calibri"/>
              </a:rPr>
              <a:t>of</a:t>
            </a:r>
            <a:r>
              <a:rPr sz="2800" b="1" spc="-30" dirty="0">
                <a:latin typeface="Calibri"/>
                <a:cs typeface="Calibri"/>
              </a:rPr>
              <a:t> </a:t>
            </a:r>
            <a:r>
              <a:rPr sz="2800" b="1" spc="-10" dirty="0">
                <a:latin typeface="Calibri"/>
                <a:cs typeface="Calibri"/>
              </a:rPr>
              <a:t>(a+b)n(</a:t>
            </a:r>
            <a:r>
              <a:rPr sz="2800" b="1" i="1" spc="-10" dirty="0">
                <a:latin typeface="Calibri"/>
                <a:cs typeface="Calibri"/>
              </a:rPr>
              <a:t>a</a:t>
            </a:r>
            <a:r>
              <a:rPr sz="2800" b="1" spc="-10" dirty="0">
                <a:latin typeface="Calibri"/>
                <a:cs typeface="Calibri"/>
              </a:rPr>
              <a:t>+</a:t>
            </a:r>
            <a:r>
              <a:rPr sz="2800" b="1" i="1" spc="-10" dirty="0">
                <a:latin typeface="Calibri"/>
                <a:cs typeface="Calibri"/>
              </a:rPr>
              <a:t>b</a:t>
            </a:r>
            <a:r>
              <a:rPr sz="2800" b="1" spc="-10" dirty="0">
                <a:latin typeface="Calibri"/>
                <a:cs typeface="Calibri"/>
              </a:rPr>
              <a:t>)</a:t>
            </a:r>
            <a:r>
              <a:rPr sz="2800" b="1" i="1" spc="-10" dirty="0">
                <a:latin typeface="Calibri"/>
                <a:cs typeface="Calibri"/>
              </a:rPr>
              <a:t>n</a:t>
            </a:r>
            <a:endParaRPr sz="2800">
              <a:latin typeface="Calibri"/>
              <a:cs typeface="Calibri"/>
            </a:endParaRPr>
          </a:p>
        </p:txBody>
      </p:sp>
      <p:sp>
        <p:nvSpPr>
          <p:cNvPr id="7" name="object 7"/>
          <p:cNvSpPr txBox="1"/>
          <p:nvPr/>
        </p:nvSpPr>
        <p:spPr>
          <a:xfrm>
            <a:off x="15340331" y="8516746"/>
            <a:ext cx="8990330" cy="4727961"/>
          </a:xfrm>
          <a:prstGeom prst="rect">
            <a:avLst/>
          </a:prstGeom>
        </p:spPr>
        <p:txBody>
          <a:bodyPr vert="horz" wrap="square" lIns="0" tIns="73660" rIns="0" bIns="0" rtlCol="0">
            <a:spAutoFit/>
          </a:bodyPr>
          <a:lstStyle/>
          <a:p>
            <a:pPr marL="482600" marR="10160" indent="-457200">
              <a:lnSpc>
                <a:spcPct val="90200"/>
              </a:lnSpc>
              <a:spcBef>
                <a:spcPts val="580"/>
              </a:spcBef>
              <a:buFont typeface="Arial MT"/>
              <a:buChar char="•"/>
              <a:tabLst>
                <a:tab pos="481330" algn="l"/>
                <a:tab pos="482600" algn="l"/>
              </a:tabLst>
            </a:pPr>
            <a:r>
              <a:rPr sz="2800" b="1" spc="30" dirty="0">
                <a:latin typeface="Calibri"/>
                <a:cs typeface="Calibri"/>
              </a:rPr>
              <a:t>the </a:t>
            </a:r>
            <a:r>
              <a:rPr sz="2800" b="1" spc="10" dirty="0">
                <a:latin typeface="Calibri"/>
                <a:cs typeface="Calibri"/>
              </a:rPr>
              <a:t>triangle </a:t>
            </a:r>
            <a:r>
              <a:rPr sz="2800" b="1" dirty="0">
                <a:latin typeface="Calibri"/>
                <a:cs typeface="Calibri"/>
              </a:rPr>
              <a:t>was </a:t>
            </a:r>
            <a:r>
              <a:rPr sz="2800" b="1" spc="10" dirty="0">
                <a:latin typeface="Calibri"/>
                <a:cs typeface="Calibri"/>
              </a:rPr>
              <a:t>named </a:t>
            </a:r>
            <a:r>
              <a:rPr sz="2800" b="1" dirty="0">
                <a:latin typeface="Calibri"/>
                <a:cs typeface="Calibri"/>
              </a:rPr>
              <a:t>after </a:t>
            </a:r>
            <a:r>
              <a:rPr sz="2800" b="1" spc="-10" dirty="0">
                <a:latin typeface="Calibri"/>
                <a:cs typeface="Calibri"/>
              </a:rPr>
              <a:t>Blaise Pascal, though </a:t>
            </a:r>
            <a:r>
              <a:rPr sz="2800" b="1" spc="30" dirty="0">
                <a:latin typeface="Calibri"/>
                <a:cs typeface="Calibri"/>
              </a:rPr>
              <a:t>it </a:t>
            </a:r>
            <a:r>
              <a:rPr sz="2800" b="1" dirty="0">
                <a:latin typeface="Calibri"/>
                <a:cs typeface="Calibri"/>
              </a:rPr>
              <a:t>was </a:t>
            </a:r>
            <a:r>
              <a:rPr sz="2800" b="1" spc="-610" dirty="0">
                <a:latin typeface="Calibri"/>
                <a:cs typeface="Calibri"/>
              </a:rPr>
              <a:t> </a:t>
            </a:r>
            <a:r>
              <a:rPr sz="2800" b="1" dirty="0">
                <a:latin typeface="Calibri"/>
                <a:cs typeface="Calibri"/>
              </a:rPr>
              <a:t>studied </a:t>
            </a:r>
            <a:r>
              <a:rPr sz="2800" b="1" spc="40" dirty="0">
                <a:latin typeface="Calibri"/>
                <a:cs typeface="Calibri"/>
              </a:rPr>
              <a:t>in </a:t>
            </a:r>
            <a:r>
              <a:rPr sz="2800" b="1" dirty="0">
                <a:latin typeface="Calibri"/>
                <a:cs typeface="Calibri"/>
              </a:rPr>
              <a:t>other cultures, </a:t>
            </a:r>
            <a:r>
              <a:rPr sz="2800" b="1" spc="-10" dirty="0">
                <a:latin typeface="Calibri"/>
                <a:cs typeface="Calibri"/>
              </a:rPr>
              <a:t>such as </a:t>
            </a:r>
            <a:r>
              <a:rPr sz="2800" b="1" spc="10" dirty="0">
                <a:latin typeface="Calibri"/>
                <a:cs typeface="Calibri"/>
              </a:rPr>
              <a:t>by </a:t>
            </a:r>
            <a:r>
              <a:rPr sz="2800" b="1" spc="-10" dirty="0">
                <a:latin typeface="Calibri"/>
                <a:cs typeface="Calibri"/>
              </a:rPr>
              <a:t>Chinese </a:t>
            </a:r>
            <a:r>
              <a:rPr sz="2800" b="1" dirty="0">
                <a:latin typeface="Calibri"/>
                <a:cs typeface="Calibri"/>
              </a:rPr>
              <a:t> </a:t>
            </a:r>
            <a:r>
              <a:rPr sz="2800" b="1" spc="-10" dirty="0">
                <a:latin typeface="Calibri"/>
                <a:cs typeface="Calibri"/>
              </a:rPr>
              <a:t>mathematician </a:t>
            </a:r>
            <a:r>
              <a:rPr sz="2800" b="1" spc="-30" dirty="0">
                <a:latin typeface="Calibri"/>
                <a:cs typeface="Calibri"/>
              </a:rPr>
              <a:t>Yang </a:t>
            </a:r>
            <a:r>
              <a:rPr sz="2800" b="1" spc="10" dirty="0">
                <a:latin typeface="Calibri"/>
                <a:cs typeface="Calibri"/>
              </a:rPr>
              <a:t>Hui </a:t>
            </a:r>
            <a:r>
              <a:rPr sz="2800" b="1" spc="40" dirty="0">
                <a:latin typeface="Calibri"/>
                <a:cs typeface="Calibri"/>
              </a:rPr>
              <a:t>and </a:t>
            </a:r>
            <a:r>
              <a:rPr sz="2800" b="1" dirty="0">
                <a:latin typeface="Calibri"/>
                <a:cs typeface="Calibri"/>
              </a:rPr>
              <a:t>Indian </a:t>
            </a:r>
            <a:r>
              <a:rPr sz="2800" b="1" spc="-10" dirty="0">
                <a:latin typeface="Calibri"/>
                <a:cs typeface="Calibri"/>
              </a:rPr>
              <a:t>scholars, centuries </a:t>
            </a:r>
            <a:r>
              <a:rPr sz="2800" b="1" dirty="0">
                <a:latin typeface="Calibri"/>
                <a:cs typeface="Calibri"/>
              </a:rPr>
              <a:t> </a:t>
            </a:r>
            <a:r>
              <a:rPr sz="2800" b="1" spc="-20" dirty="0">
                <a:latin typeface="Calibri"/>
                <a:cs typeface="Calibri"/>
              </a:rPr>
              <a:t>before</a:t>
            </a:r>
            <a:r>
              <a:rPr sz="2800" b="1" spc="30" dirty="0">
                <a:latin typeface="Calibri"/>
                <a:cs typeface="Calibri"/>
              </a:rPr>
              <a:t> </a:t>
            </a:r>
            <a:r>
              <a:rPr sz="2800" b="1" spc="-10" dirty="0">
                <a:latin typeface="Calibri"/>
                <a:cs typeface="Calibri"/>
              </a:rPr>
              <a:t>Pascal.</a:t>
            </a:r>
            <a:r>
              <a:rPr sz="2800" b="1" spc="-40" dirty="0">
                <a:latin typeface="Calibri"/>
                <a:cs typeface="Calibri"/>
              </a:rPr>
              <a:t> </a:t>
            </a:r>
            <a:r>
              <a:rPr sz="2800" b="1" spc="-20" dirty="0">
                <a:latin typeface="Calibri"/>
                <a:cs typeface="Calibri"/>
              </a:rPr>
              <a:t>Its</a:t>
            </a:r>
            <a:r>
              <a:rPr sz="2800" b="1" spc="30" dirty="0">
                <a:latin typeface="Calibri"/>
                <a:cs typeface="Calibri"/>
              </a:rPr>
              <a:t> </a:t>
            </a:r>
            <a:r>
              <a:rPr sz="2800" b="1" spc="-10" dirty="0">
                <a:latin typeface="Calibri"/>
                <a:cs typeface="Calibri"/>
              </a:rPr>
              <a:t>applications</a:t>
            </a:r>
            <a:r>
              <a:rPr sz="2800" b="1" spc="30" dirty="0">
                <a:latin typeface="Calibri"/>
                <a:cs typeface="Calibri"/>
              </a:rPr>
              <a:t> </a:t>
            </a:r>
            <a:r>
              <a:rPr sz="2800" b="1" spc="-20" dirty="0">
                <a:latin typeface="Calibri"/>
                <a:cs typeface="Calibri"/>
              </a:rPr>
              <a:t>extend</a:t>
            </a:r>
            <a:r>
              <a:rPr sz="2800" b="1" spc="-60" dirty="0">
                <a:latin typeface="Calibri"/>
                <a:cs typeface="Calibri"/>
              </a:rPr>
              <a:t> </a:t>
            </a:r>
            <a:r>
              <a:rPr sz="2800" b="1" spc="-10" dirty="0">
                <a:latin typeface="Calibri"/>
                <a:cs typeface="Calibri"/>
              </a:rPr>
              <a:t>across</a:t>
            </a:r>
            <a:r>
              <a:rPr sz="2800" b="1" spc="30" dirty="0">
                <a:latin typeface="Calibri"/>
                <a:cs typeface="Calibri"/>
              </a:rPr>
              <a:t> </a:t>
            </a:r>
            <a:r>
              <a:rPr sz="2800" b="1" spc="-10" dirty="0">
                <a:latin typeface="Calibri"/>
                <a:cs typeface="Calibri"/>
              </a:rPr>
              <a:t>mathematics </a:t>
            </a:r>
            <a:r>
              <a:rPr sz="2800" b="1" spc="-600" dirty="0">
                <a:latin typeface="Calibri"/>
                <a:cs typeface="Calibri"/>
              </a:rPr>
              <a:t> </a:t>
            </a:r>
            <a:r>
              <a:rPr sz="2800" b="1" spc="-10" dirty="0">
                <a:latin typeface="Calibri"/>
                <a:cs typeface="Calibri"/>
              </a:rPr>
              <a:t>and </a:t>
            </a:r>
            <a:r>
              <a:rPr sz="2800" b="1" dirty="0">
                <a:latin typeface="Calibri"/>
                <a:cs typeface="Calibri"/>
              </a:rPr>
              <a:t>computer </a:t>
            </a:r>
            <a:r>
              <a:rPr sz="2800" b="1" spc="-10" dirty="0">
                <a:latin typeface="Calibri"/>
                <a:cs typeface="Calibri"/>
              </a:rPr>
              <a:t>science, </a:t>
            </a:r>
            <a:r>
              <a:rPr sz="2800" b="1" dirty="0">
                <a:latin typeface="Calibri"/>
                <a:cs typeface="Calibri"/>
              </a:rPr>
              <a:t>including </a:t>
            </a:r>
            <a:r>
              <a:rPr sz="2800" b="1" spc="10" dirty="0">
                <a:latin typeface="Calibri"/>
                <a:cs typeface="Calibri"/>
              </a:rPr>
              <a:t>solving </a:t>
            </a:r>
            <a:r>
              <a:rPr sz="2800" b="1" spc="-20" dirty="0">
                <a:latin typeface="Calibri"/>
                <a:cs typeface="Calibri"/>
              </a:rPr>
              <a:t>binomial </a:t>
            </a:r>
            <a:r>
              <a:rPr sz="2800" b="1" spc="-10" dirty="0">
                <a:latin typeface="Calibri"/>
                <a:cs typeface="Calibri"/>
              </a:rPr>
              <a:t> expansions, </a:t>
            </a:r>
            <a:r>
              <a:rPr sz="2800" b="1" dirty="0">
                <a:latin typeface="Calibri"/>
                <a:cs typeface="Calibri"/>
              </a:rPr>
              <a:t>calculating </a:t>
            </a:r>
            <a:r>
              <a:rPr sz="2800" b="1" spc="-20" dirty="0">
                <a:latin typeface="Calibri"/>
                <a:cs typeface="Calibri"/>
              </a:rPr>
              <a:t>combinations </a:t>
            </a:r>
            <a:r>
              <a:rPr sz="2800" b="1" spc="40" dirty="0">
                <a:latin typeface="Calibri"/>
                <a:cs typeface="Calibri"/>
              </a:rPr>
              <a:t>in </a:t>
            </a:r>
            <a:r>
              <a:rPr sz="2800" b="1" spc="-20" dirty="0">
                <a:latin typeface="Calibri"/>
                <a:cs typeface="Calibri"/>
              </a:rPr>
              <a:t>probability, </a:t>
            </a:r>
            <a:r>
              <a:rPr sz="2800" b="1" spc="-10" dirty="0">
                <a:latin typeface="Calibri"/>
                <a:cs typeface="Calibri"/>
              </a:rPr>
              <a:t>and </a:t>
            </a:r>
            <a:r>
              <a:rPr sz="2800" b="1" dirty="0">
                <a:latin typeface="Calibri"/>
                <a:cs typeface="Calibri"/>
              </a:rPr>
              <a:t> </a:t>
            </a:r>
            <a:r>
              <a:rPr sz="2800" b="1" spc="-10" dirty="0">
                <a:latin typeface="Calibri"/>
                <a:cs typeface="Calibri"/>
              </a:rPr>
              <a:t>identifying </a:t>
            </a:r>
            <a:r>
              <a:rPr sz="2800" b="1" spc="10" dirty="0">
                <a:latin typeface="Calibri"/>
                <a:cs typeface="Calibri"/>
              </a:rPr>
              <a:t>number </a:t>
            </a:r>
            <a:r>
              <a:rPr sz="2800" b="1" spc="-10" dirty="0">
                <a:latin typeface="Calibri"/>
                <a:cs typeface="Calibri"/>
              </a:rPr>
              <a:t>sequences </a:t>
            </a:r>
            <a:r>
              <a:rPr sz="2800" b="1" dirty="0">
                <a:latin typeface="Calibri"/>
                <a:cs typeface="Calibri"/>
              </a:rPr>
              <a:t>like powers of </a:t>
            </a:r>
            <a:r>
              <a:rPr sz="2800" b="1" spc="20" dirty="0">
                <a:latin typeface="Calibri"/>
                <a:cs typeface="Calibri"/>
              </a:rPr>
              <a:t>2 </a:t>
            </a:r>
            <a:r>
              <a:rPr sz="2800" b="1" spc="-10" dirty="0">
                <a:latin typeface="Calibri"/>
                <a:cs typeface="Calibri"/>
              </a:rPr>
              <a:t>and </a:t>
            </a:r>
            <a:r>
              <a:rPr sz="2800" b="1" dirty="0">
                <a:latin typeface="Calibri"/>
                <a:cs typeface="Calibri"/>
              </a:rPr>
              <a:t> triangular</a:t>
            </a:r>
            <a:r>
              <a:rPr sz="2800" b="1" spc="10" dirty="0">
                <a:latin typeface="Calibri"/>
                <a:cs typeface="Calibri"/>
              </a:rPr>
              <a:t> </a:t>
            </a:r>
            <a:r>
              <a:rPr sz="2800" b="1" spc="-20" dirty="0">
                <a:latin typeface="Calibri"/>
                <a:cs typeface="Calibri"/>
              </a:rPr>
              <a:t>numbers.</a:t>
            </a:r>
            <a:r>
              <a:rPr sz="2800" b="1" spc="-40" dirty="0">
                <a:latin typeface="Calibri"/>
                <a:cs typeface="Calibri"/>
              </a:rPr>
              <a:t> </a:t>
            </a:r>
            <a:r>
              <a:rPr sz="2800" b="1" spc="10" dirty="0">
                <a:latin typeface="Calibri"/>
                <a:cs typeface="Calibri"/>
              </a:rPr>
              <a:t>It</a:t>
            </a:r>
            <a:r>
              <a:rPr sz="2800" b="1" spc="30" dirty="0">
                <a:latin typeface="Calibri"/>
                <a:cs typeface="Calibri"/>
              </a:rPr>
              <a:t> </a:t>
            </a:r>
            <a:r>
              <a:rPr sz="2800" b="1" spc="-10" dirty="0">
                <a:latin typeface="Calibri"/>
                <a:cs typeface="Calibri"/>
              </a:rPr>
              <a:t>also</a:t>
            </a:r>
            <a:r>
              <a:rPr sz="2800" b="1" spc="-60" dirty="0">
                <a:latin typeface="Calibri"/>
                <a:cs typeface="Calibri"/>
              </a:rPr>
              <a:t> </a:t>
            </a:r>
            <a:r>
              <a:rPr sz="2800" b="1" spc="10" dirty="0">
                <a:latin typeface="Calibri"/>
                <a:cs typeface="Calibri"/>
              </a:rPr>
              <a:t>aids</a:t>
            </a:r>
            <a:r>
              <a:rPr sz="2800" b="1" spc="40" dirty="0">
                <a:latin typeface="Calibri"/>
                <a:cs typeface="Calibri"/>
              </a:rPr>
              <a:t> </a:t>
            </a:r>
            <a:r>
              <a:rPr sz="2800" b="1" spc="-40" dirty="0">
                <a:latin typeface="Calibri"/>
                <a:cs typeface="Calibri"/>
              </a:rPr>
              <a:t>in</a:t>
            </a:r>
            <a:r>
              <a:rPr sz="2800" b="1" spc="90" dirty="0">
                <a:latin typeface="Calibri"/>
                <a:cs typeface="Calibri"/>
              </a:rPr>
              <a:t> </a:t>
            </a:r>
            <a:r>
              <a:rPr sz="2800" b="1" spc="-10" dirty="0">
                <a:latin typeface="Calibri"/>
                <a:cs typeface="Calibri"/>
              </a:rPr>
              <a:t>algorithms</a:t>
            </a:r>
            <a:r>
              <a:rPr sz="2800" b="1" spc="40" dirty="0">
                <a:latin typeface="Calibri"/>
                <a:cs typeface="Calibri"/>
              </a:rPr>
              <a:t> </a:t>
            </a:r>
            <a:r>
              <a:rPr sz="2800" b="1" spc="-20" dirty="0">
                <a:latin typeface="Calibri"/>
                <a:cs typeface="Calibri"/>
              </a:rPr>
              <a:t>related</a:t>
            </a:r>
            <a:r>
              <a:rPr sz="2800" b="1" spc="-60" dirty="0">
                <a:latin typeface="Calibri"/>
                <a:cs typeface="Calibri"/>
              </a:rPr>
              <a:t> </a:t>
            </a:r>
            <a:r>
              <a:rPr sz="2800" b="1" spc="-30" dirty="0">
                <a:latin typeface="Calibri"/>
                <a:cs typeface="Calibri"/>
              </a:rPr>
              <a:t>to </a:t>
            </a:r>
            <a:r>
              <a:rPr sz="2800" b="1" spc="-20" dirty="0">
                <a:latin typeface="Calibri"/>
                <a:cs typeface="Calibri"/>
              </a:rPr>
              <a:t> </a:t>
            </a:r>
            <a:r>
              <a:rPr sz="2800" b="1" dirty="0">
                <a:latin typeface="Calibri"/>
                <a:cs typeface="Calibri"/>
              </a:rPr>
              <a:t>dynamic </a:t>
            </a:r>
            <a:r>
              <a:rPr sz="2800" b="1" spc="-10" dirty="0">
                <a:latin typeface="Calibri"/>
                <a:cs typeface="Calibri"/>
              </a:rPr>
              <a:t>programming and combinatorial problems. </a:t>
            </a:r>
            <a:r>
              <a:rPr sz="2800" b="1" dirty="0">
                <a:latin typeface="Calibri"/>
                <a:cs typeface="Calibri"/>
              </a:rPr>
              <a:t> </a:t>
            </a:r>
            <a:r>
              <a:rPr sz="2800" b="1" spc="-20" dirty="0">
                <a:latin typeface="Calibri"/>
                <a:cs typeface="Calibri"/>
              </a:rPr>
              <a:t>Patterns </a:t>
            </a:r>
            <a:r>
              <a:rPr sz="2800" b="1" spc="40" dirty="0">
                <a:latin typeface="Calibri"/>
                <a:cs typeface="Calibri"/>
              </a:rPr>
              <a:t>in </a:t>
            </a:r>
            <a:r>
              <a:rPr sz="2800" b="1" spc="-20" dirty="0">
                <a:latin typeface="Calibri"/>
                <a:cs typeface="Calibri"/>
              </a:rPr>
              <a:t>the </a:t>
            </a:r>
            <a:r>
              <a:rPr sz="2800" b="1" spc="-10" dirty="0">
                <a:latin typeface="Calibri"/>
                <a:cs typeface="Calibri"/>
              </a:rPr>
              <a:t>triangle </a:t>
            </a:r>
            <a:r>
              <a:rPr sz="2800" b="1" dirty="0">
                <a:latin typeface="Calibri"/>
                <a:cs typeface="Calibri"/>
              </a:rPr>
              <a:t>can </a:t>
            </a:r>
            <a:r>
              <a:rPr sz="2800" b="1" spc="-20" dirty="0">
                <a:latin typeface="Calibri"/>
                <a:cs typeface="Calibri"/>
              </a:rPr>
              <a:t>even </a:t>
            </a:r>
            <a:r>
              <a:rPr sz="2800" b="1" dirty="0">
                <a:latin typeface="Calibri"/>
                <a:cs typeface="Calibri"/>
              </a:rPr>
              <a:t>help </a:t>
            </a:r>
            <a:r>
              <a:rPr sz="2800" b="1" spc="-10" dirty="0">
                <a:latin typeface="Calibri"/>
                <a:cs typeface="Calibri"/>
              </a:rPr>
              <a:t>discover prime </a:t>
            </a:r>
            <a:r>
              <a:rPr sz="2800" b="1" dirty="0">
                <a:latin typeface="Calibri"/>
                <a:cs typeface="Calibri"/>
              </a:rPr>
              <a:t> </a:t>
            </a:r>
            <a:r>
              <a:rPr sz="2800" b="1" spc="-10" dirty="0">
                <a:latin typeface="Calibri"/>
                <a:cs typeface="Calibri"/>
              </a:rPr>
              <a:t>numbers and connections </a:t>
            </a:r>
            <a:r>
              <a:rPr sz="2800" b="1" spc="-30" dirty="0">
                <a:latin typeface="Calibri"/>
                <a:cs typeface="Calibri"/>
              </a:rPr>
              <a:t>to </a:t>
            </a:r>
            <a:r>
              <a:rPr sz="2800" b="1" spc="30" dirty="0">
                <a:latin typeface="Calibri"/>
                <a:cs typeface="Calibri"/>
              </a:rPr>
              <a:t>the </a:t>
            </a:r>
            <a:r>
              <a:rPr sz="2800" b="1" dirty="0">
                <a:latin typeface="Calibri"/>
                <a:cs typeface="Calibri"/>
              </a:rPr>
              <a:t>Fibonacci </a:t>
            </a:r>
            <a:r>
              <a:rPr sz="2800" b="1" spc="-10" dirty="0">
                <a:latin typeface="Calibri"/>
                <a:cs typeface="Calibri"/>
              </a:rPr>
              <a:t>sequence, </a:t>
            </a:r>
            <a:r>
              <a:rPr sz="2800" b="1" dirty="0">
                <a:latin typeface="Calibri"/>
                <a:cs typeface="Calibri"/>
              </a:rPr>
              <a:t> making</a:t>
            </a:r>
            <a:r>
              <a:rPr sz="2800" b="1" spc="-40" dirty="0">
                <a:latin typeface="Calibri"/>
                <a:cs typeface="Calibri"/>
              </a:rPr>
              <a:t> </a:t>
            </a:r>
            <a:r>
              <a:rPr sz="2800" b="1" spc="30" dirty="0">
                <a:latin typeface="Calibri"/>
                <a:cs typeface="Calibri"/>
              </a:rPr>
              <a:t>it</a:t>
            </a:r>
            <a:r>
              <a:rPr sz="2800" b="1" spc="-120" dirty="0">
                <a:latin typeface="Calibri"/>
                <a:cs typeface="Calibri"/>
              </a:rPr>
              <a:t> </a:t>
            </a:r>
            <a:r>
              <a:rPr sz="2800" b="1" spc="20" dirty="0">
                <a:latin typeface="Calibri"/>
                <a:cs typeface="Calibri"/>
              </a:rPr>
              <a:t>a</a:t>
            </a:r>
            <a:r>
              <a:rPr sz="2800" b="1" spc="60" dirty="0">
                <a:latin typeface="Calibri"/>
                <a:cs typeface="Calibri"/>
              </a:rPr>
              <a:t> </a:t>
            </a:r>
            <a:r>
              <a:rPr sz="2800" b="1" spc="-20" dirty="0">
                <a:latin typeface="Calibri"/>
                <a:cs typeface="Calibri"/>
              </a:rPr>
              <a:t>versatile</a:t>
            </a:r>
            <a:r>
              <a:rPr sz="2800" b="1" spc="30" dirty="0">
                <a:latin typeface="Calibri"/>
                <a:cs typeface="Calibri"/>
              </a:rPr>
              <a:t> </a:t>
            </a:r>
            <a:r>
              <a:rPr sz="2800" b="1" spc="-20" dirty="0">
                <a:latin typeface="Calibri"/>
                <a:cs typeface="Calibri"/>
              </a:rPr>
              <a:t>tool</a:t>
            </a:r>
            <a:r>
              <a:rPr sz="2800" b="1" spc="10" dirty="0">
                <a:latin typeface="Calibri"/>
                <a:cs typeface="Calibri"/>
              </a:rPr>
              <a:t> </a:t>
            </a:r>
            <a:r>
              <a:rPr sz="2800" b="1" spc="40" dirty="0">
                <a:latin typeface="Calibri"/>
                <a:cs typeface="Calibri"/>
              </a:rPr>
              <a:t>in</a:t>
            </a:r>
            <a:r>
              <a:rPr sz="2800" b="1" spc="-60" dirty="0">
                <a:latin typeface="Calibri"/>
                <a:cs typeface="Calibri"/>
              </a:rPr>
              <a:t> </a:t>
            </a:r>
            <a:r>
              <a:rPr sz="2800" b="1" spc="-10" dirty="0">
                <a:latin typeface="Calibri"/>
                <a:cs typeface="Calibri"/>
              </a:rPr>
              <a:t>various</a:t>
            </a:r>
            <a:r>
              <a:rPr sz="2800" b="1" spc="30" dirty="0">
                <a:latin typeface="Calibri"/>
                <a:cs typeface="Calibri"/>
              </a:rPr>
              <a:t> </a:t>
            </a:r>
            <a:r>
              <a:rPr sz="2800" b="1" dirty="0">
                <a:latin typeface="Calibri"/>
                <a:cs typeface="Calibri"/>
              </a:rPr>
              <a:t>fields.</a:t>
            </a:r>
            <a:endParaRPr sz="28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151" y="548716"/>
            <a:ext cx="6577330" cy="2741776"/>
          </a:xfrm>
          <a:prstGeom prst="rect">
            <a:avLst/>
          </a:prstGeom>
        </p:spPr>
        <p:txBody>
          <a:bodyPr vert="horz" wrap="square" lIns="0" tIns="33020" rIns="0" bIns="0" rtlCol="0" anchor="ctr">
            <a:spAutoFit/>
          </a:bodyPr>
          <a:lstStyle/>
          <a:p>
            <a:pPr marL="25400">
              <a:lnSpc>
                <a:spcPct val="100000"/>
              </a:lnSpc>
              <a:spcBef>
                <a:spcPts val="260"/>
              </a:spcBef>
            </a:pPr>
            <a:r>
              <a:rPr spc="-40" dirty="0">
                <a:solidFill>
                  <a:srgbClr val="000000"/>
                </a:solidFill>
              </a:rPr>
              <a:t>Pascal</a:t>
            </a:r>
            <a:r>
              <a:rPr spc="-190" dirty="0">
                <a:solidFill>
                  <a:srgbClr val="000000"/>
                </a:solidFill>
              </a:rPr>
              <a:t> </a:t>
            </a:r>
            <a:r>
              <a:rPr spc="-80" dirty="0">
                <a:solidFill>
                  <a:srgbClr val="000000"/>
                </a:solidFill>
              </a:rPr>
              <a:t>Triangle</a:t>
            </a:r>
            <a:endParaRPr/>
          </a:p>
        </p:txBody>
      </p:sp>
      <p:sp>
        <p:nvSpPr>
          <p:cNvPr id="3" name="object 3"/>
          <p:cNvSpPr txBox="1"/>
          <p:nvPr/>
        </p:nvSpPr>
        <p:spPr>
          <a:xfrm>
            <a:off x="1835151" y="3607561"/>
            <a:ext cx="20687030" cy="8741111"/>
          </a:xfrm>
          <a:prstGeom prst="rect">
            <a:avLst/>
          </a:prstGeom>
        </p:spPr>
        <p:txBody>
          <a:bodyPr vert="horz" wrap="square" lIns="0" tIns="97790" rIns="0" bIns="0" rtlCol="0">
            <a:spAutoFit/>
          </a:bodyPr>
          <a:lstStyle/>
          <a:p>
            <a:pPr marL="482600" marR="10160" indent="-458470">
              <a:lnSpc>
                <a:spcPct val="90200"/>
              </a:lnSpc>
              <a:spcBef>
                <a:spcPts val="770"/>
              </a:spcBef>
              <a:buFont typeface="Arial MT"/>
              <a:buChar char="•"/>
              <a:tabLst>
                <a:tab pos="618490" algn="l"/>
                <a:tab pos="619760" algn="l"/>
              </a:tabLst>
            </a:pPr>
            <a:r>
              <a:rPr sz="3600" dirty="0"/>
              <a:t>	</a:t>
            </a:r>
            <a:r>
              <a:rPr sz="4800" spc="-20" dirty="0">
                <a:latin typeface="Calibri"/>
                <a:cs typeface="Calibri"/>
              </a:rPr>
              <a:t>Pascal's </a:t>
            </a:r>
            <a:r>
              <a:rPr sz="4800" spc="-40" dirty="0">
                <a:latin typeface="Calibri"/>
                <a:cs typeface="Calibri"/>
              </a:rPr>
              <a:t>Triangle </a:t>
            </a:r>
            <a:r>
              <a:rPr sz="4800" spc="-20" dirty="0">
                <a:latin typeface="Calibri"/>
                <a:cs typeface="Calibri"/>
              </a:rPr>
              <a:t>has </a:t>
            </a:r>
            <a:r>
              <a:rPr sz="4800" spc="-30" dirty="0">
                <a:latin typeface="Calibri"/>
                <a:cs typeface="Calibri"/>
              </a:rPr>
              <a:t>numerous </a:t>
            </a:r>
            <a:r>
              <a:rPr sz="4800" spc="-20" dirty="0">
                <a:latin typeface="Calibri"/>
                <a:cs typeface="Calibri"/>
              </a:rPr>
              <a:t>applications across </a:t>
            </a:r>
            <a:r>
              <a:rPr sz="4800" spc="-30" dirty="0">
                <a:latin typeface="Calibri"/>
                <a:cs typeface="Calibri"/>
              </a:rPr>
              <a:t>various </a:t>
            </a:r>
            <a:r>
              <a:rPr sz="4800" dirty="0">
                <a:latin typeface="Calibri"/>
                <a:cs typeface="Calibri"/>
              </a:rPr>
              <a:t>fields. In </a:t>
            </a:r>
            <a:r>
              <a:rPr sz="4800" spc="-20" dirty="0">
                <a:latin typeface="Calibri"/>
                <a:cs typeface="Calibri"/>
              </a:rPr>
              <a:t>probability </a:t>
            </a:r>
            <a:r>
              <a:rPr sz="4800" spc="-10" dirty="0">
                <a:latin typeface="Calibri"/>
                <a:cs typeface="Calibri"/>
              </a:rPr>
              <a:t> </a:t>
            </a:r>
            <a:r>
              <a:rPr sz="4800" spc="-50" dirty="0">
                <a:latin typeface="Calibri"/>
                <a:cs typeface="Calibri"/>
              </a:rPr>
              <a:t>theory,</a:t>
            </a:r>
            <a:r>
              <a:rPr sz="4800" spc="-40" dirty="0">
                <a:latin typeface="Calibri"/>
                <a:cs typeface="Calibri"/>
              </a:rPr>
              <a:t> </a:t>
            </a:r>
            <a:r>
              <a:rPr sz="4800" spc="-30" dirty="0">
                <a:latin typeface="Calibri"/>
                <a:cs typeface="Calibri"/>
              </a:rPr>
              <a:t>it</a:t>
            </a:r>
            <a:r>
              <a:rPr sz="4800" dirty="0">
                <a:latin typeface="Calibri"/>
                <a:cs typeface="Calibri"/>
              </a:rPr>
              <a:t> helps</a:t>
            </a:r>
            <a:r>
              <a:rPr sz="4800" spc="40" dirty="0">
                <a:latin typeface="Calibri"/>
                <a:cs typeface="Calibri"/>
              </a:rPr>
              <a:t> </a:t>
            </a:r>
            <a:r>
              <a:rPr sz="4800" spc="-10" dirty="0">
                <a:latin typeface="Calibri"/>
                <a:cs typeface="Calibri"/>
              </a:rPr>
              <a:t>determine</a:t>
            </a:r>
            <a:r>
              <a:rPr sz="4800" spc="-30" dirty="0">
                <a:latin typeface="Calibri"/>
                <a:cs typeface="Calibri"/>
              </a:rPr>
              <a:t> </a:t>
            </a:r>
            <a:r>
              <a:rPr sz="4800" spc="-40" dirty="0">
                <a:latin typeface="Calibri"/>
                <a:cs typeface="Calibri"/>
              </a:rPr>
              <a:t>outcomes</a:t>
            </a:r>
            <a:r>
              <a:rPr sz="4800" spc="50" dirty="0">
                <a:latin typeface="Calibri"/>
                <a:cs typeface="Calibri"/>
              </a:rPr>
              <a:t> </a:t>
            </a:r>
            <a:r>
              <a:rPr sz="4800" spc="-30" dirty="0">
                <a:latin typeface="Calibri"/>
                <a:cs typeface="Calibri"/>
              </a:rPr>
              <a:t>in</a:t>
            </a:r>
            <a:r>
              <a:rPr sz="4800" spc="-20" dirty="0">
                <a:latin typeface="Calibri"/>
                <a:cs typeface="Calibri"/>
              </a:rPr>
              <a:t> </a:t>
            </a:r>
            <a:r>
              <a:rPr sz="4800" dirty="0">
                <a:latin typeface="Calibri"/>
                <a:cs typeface="Calibri"/>
              </a:rPr>
              <a:t>scenarios</a:t>
            </a:r>
            <a:r>
              <a:rPr sz="4800" spc="-110" dirty="0">
                <a:latin typeface="Calibri"/>
                <a:cs typeface="Calibri"/>
              </a:rPr>
              <a:t> </a:t>
            </a:r>
            <a:r>
              <a:rPr sz="4800" spc="-10" dirty="0">
                <a:latin typeface="Calibri"/>
                <a:cs typeface="Calibri"/>
              </a:rPr>
              <a:t>with</a:t>
            </a:r>
            <a:r>
              <a:rPr sz="4800" spc="-20" dirty="0">
                <a:latin typeface="Calibri"/>
                <a:cs typeface="Calibri"/>
              </a:rPr>
              <a:t> </a:t>
            </a:r>
            <a:r>
              <a:rPr sz="4800" spc="-40" dirty="0">
                <a:latin typeface="Calibri"/>
                <a:cs typeface="Calibri"/>
              </a:rPr>
              <a:t>two</a:t>
            </a:r>
            <a:r>
              <a:rPr sz="4800" spc="-10" dirty="0">
                <a:latin typeface="Calibri"/>
                <a:cs typeface="Calibri"/>
              </a:rPr>
              <a:t> results,</a:t>
            </a:r>
            <a:r>
              <a:rPr sz="4800" spc="-40" dirty="0">
                <a:latin typeface="Calibri"/>
                <a:cs typeface="Calibri"/>
              </a:rPr>
              <a:t> </a:t>
            </a:r>
            <a:r>
              <a:rPr sz="4800" spc="-10" dirty="0">
                <a:latin typeface="Calibri"/>
                <a:cs typeface="Calibri"/>
              </a:rPr>
              <a:t>such </a:t>
            </a:r>
            <a:r>
              <a:rPr sz="4800" spc="-30" dirty="0">
                <a:latin typeface="Calibri"/>
                <a:cs typeface="Calibri"/>
              </a:rPr>
              <a:t>as</a:t>
            </a:r>
            <a:r>
              <a:rPr sz="4800" spc="30" dirty="0">
                <a:latin typeface="Calibri"/>
                <a:cs typeface="Calibri"/>
              </a:rPr>
              <a:t> </a:t>
            </a:r>
            <a:r>
              <a:rPr sz="4800" spc="-40" dirty="0">
                <a:latin typeface="Calibri"/>
                <a:cs typeface="Calibri"/>
              </a:rPr>
              <a:t>coin </a:t>
            </a:r>
            <a:r>
              <a:rPr sz="4800" spc="-30" dirty="0">
                <a:latin typeface="Calibri"/>
                <a:cs typeface="Calibri"/>
              </a:rPr>
              <a:t> </a:t>
            </a:r>
            <a:r>
              <a:rPr sz="4800" spc="-10" dirty="0">
                <a:latin typeface="Calibri"/>
                <a:cs typeface="Calibri"/>
              </a:rPr>
              <a:t>tosses. </a:t>
            </a:r>
            <a:r>
              <a:rPr sz="4800" dirty="0">
                <a:latin typeface="Calibri"/>
                <a:cs typeface="Calibri"/>
              </a:rPr>
              <a:t>In </a:t>
            </a:r>
            <a:r>
              <a:rPr sz="4800" spc="-30" dirty="0">
                <a:latin typeface="Calibri"/>
                <a:cs typeface="Calibri"/>
              </a:rPr>
              <a:t>combinatorics, </a:t>
            </a:r>
            <a:r>
              <a:rPr sz="4800" spc="40" dirty="0">
                <a:latin typeface="Calibri"/>
                <a:cs typeface="Calibri"/>
              </a:rPr>
              <a:t>it </a:t>
            </a:r>
            <a:r>
              <a:rPr sz="4800" spc="-30" dirty="0">
                <a:latin typeface="Calibri"/>
                <a:cs typeface="Calibri"/>
              </a:rPr>
              <a:t>facilitates counting </a:t>
            </a:r>
            <a:r>
              <a:rPr sz="4800" spc="-10" dirty="0">
                <a:latin typeface="Calibri"/>
                <a:cs typeface="Calibri"/>
              </a:rPr>
              <a:t>combinations </a:t>
            </a:r>
            <a:r>
              <a:rPr sz="4800" spc="-20" dirty="0">
                <a:latin typeface="Calibri"/>
                <a:cs typeface="Calibri"/>
              </a:rPr>
              <a:t>and arrangements, </a:t>
            </a:r>
            <a:r>
              <a:rPr sz="4800" spc="-10" dirty="0">
                <a:latin typeface="Calibri"/>
                <a:cs typeface="Calibri"/>
              </a:rPr>
              <a:t> allowing</a:t>
            </a:r>
            <a:r>
              <a:rPr sz="4800" spc="-20" dirty="0">
                <a:latin typeface="Calibri"/>
                <a:cs typeface="Calibri"/>
              </a:rPr>
              <a:t> </a:t>
            </a:r>
            <a:r>
              <a:rPr sz="4800" spc="-40" dirty="0">
                <a:latin typeface="Calibri"/>
                <a:cs typeface="Calibri"/>
              </a:rPr>
              <a:t>for</a:t>
            </a:r>
            <a:r>
              <a:rPr sz="4800" spc="-30" dirty="0">
                <a:latin typeface="Calibri"/>
                <a:cs typeface="Calibri"/>
              </a:rPr>
              <a:t> </a:t>
            </a:r>
            <a:r>
              <a:rPr sz="4800" spc="-20" dirty="0">
                <a:latin typeface="Calibri"/>
                <a:cs typeface="Calibri"/>
              </a:rPr>
              <a:t>efficient</a:t>
            </a:r>
            <a:r>
              <a:rPr sz="4800" spc="30" dirty="0">
                <a:latin typeface="Calibri"/>
                <a:cs typeface="Calibri"/>
              </a:rPr>
              <a:t> </a:t>
            </a:r>
            <a:r>
              <a:rPr sz="4800" spc="-20" dirty="0">
                <a:latin typeface="Calibri"/>
                <a:cs typeface="Calibri"/>
              </a:rPr>
              <a:t>calculations</a:t>
            </a:r>
            <a:r>
              <a:rPr sz="4800" spc="60" dirty="0">
                <a:latin typeface="Calibri"/>
                <a:cs typeface="Calibri"/>
              </a:rPr>
              <a:t> </a:t>
            </a:r>
            <a:r>
              <a:rPr sz="4800" dirty="0">
                <a:latin typeface="Calibri"/>
                <a:cs typeface="Calibri"/>
              </a:rPr>
              <a:t>of</a:t>
            </a:r>
            <a:r>
              <a:rPr sz="4800" spc="20" dirty="0">
                <a:latin typeface="Calibri"/>
                <a:cs typeface="Calibri"/>
              </a:rPr>
              <a:t> </a:t>
            </a:r>
            <a:r>
              <a:rPr sz="4800" spc="-40" dirty="0">
                <a:latin typeface="Calibri"/>
                <a:cs typeface="Calibri"/>
              </a:rPr>
              <a:t>how</a:t>
            </a:r>
            <a:r>
              <a:rPr sz="4800" dirty="0">
                <a:latin typeface="Calibri"/>
                <a:cs typeface="Calibri"/>
              </a:rPr>
              <a:t> </a:t>
            </a:r>
            <a:r>
              <a:rPr sz="4800" spc="-40" dirty="0">
                <a:latin typeface="Calibri"/>
                <a:cs typeface="Calibri"/>
              </a:rPr>
              <a:t>many</a:t>
            </a:r>
            <a:r>
              <a:rPr sz="4800" spc="60" dirty="0">
                <a:latin typeface="Calibri"/>
                <a:cs typeface="Calibri"/>
              </a:rPr>
              <a:t> </a:t>
            </a:r>
            <a:r>
              <a:rPr sz="4800" spc="-70" dirty="0">
                <a:latin typeface="Calibri"/>
                <a:cs typeface="Calibri"/>
              </a:rPr>
              <a:t>ways</a:t>
            </a:r>
            <a:r>
              <a:rPr sz="4800" spc="70" dirty="0">
                <a:latin typeface="Calibri"/>
                <a:cs typeface="Calibri"/>
              </a:rPr>
              <a:t> </a:t>
            </a:r>
            <a:r>
              <a:rPr sz="4800" spc="-60" dirty="0">
                <a:latin typeface="Calibri"/>
                <a:cs typeface="Calibri"/>
              </a:rPr>
              <a:t>to</a:t>
            </a:r>
            <a:r>
              <a:rPr sz="4800" spc="10" dirty="0">
                <a:latin typeface="Calibri"/>
                <a:cs typeface="Calibri"/>
              </a:rPr>
              <a:t> </a:t>
            </a:r>
            <a:r>
              <a:rPr sz="4800" dirty="0">
                <a:latin typeface="Calibri"/>
                <a:cs typeface="Calibri"/>
              </a:rPr>
              <a:t>choose</a:t>
            </a:r>
            <a:r>
              <a:rPr sz="4800" spc="170" dirty="0">
                <a:latin typeface="Calibri"/>
                <a:cs typeface="Calibri"/>
              </a:rPr>
              <a:t> </a:t>
            </a:r>
            <a:r>
              <a:rPr sz="4800" spc="-10" dirty="0">
                <a:latin typeface="Calibri"/>
                <a:cs typeface="Calibri"/>
              </a:rPr>
              <a:t>k</a:t>
            </a:r>
            <a:r>
              <a:rPr sz="4800" i="1" spc="-10" dirty="0">
                <a:latin typeface="Calibri"/>
                <a:cs typeface="Calibri"/>
              </a:rPr>
              <a:t>k</a:t>
            </a:r>
            <a:r>
              <a:rPr sz="4800" i="1" spc="10" dirty="0">
                <a:latin typeface="Calibri"/>
                <a:cs typeface="Calibri"/>
              </a:rPr>
              <a:t> </a:t>
            </a:r>
            <a:r>
              <a:rPr sz="4800" spc="-20" dirty="0">
                <a:latin typeface="Calibri"/>
                <a:cs typeface="Calibri"/>
              </a:rPr>
              <a:t>items</a:t>
            </a:r>
            <a:r>
              <a:rPr sz="4800" spc="60" dirty="0">
                <a:latin typeface="Calibri"/>
                <a:cs typeface="Calibri"/>
              </a:rPr>
              <a:t> </a:t>
            </a:r>
            <a:r>
              <a:rPr sz="4800" spc="-40" dirty="0">
                <a:latin typeface="Calibri"/>
                <a:cs typeface="Calibri"/>
              </a:rPr>
              <a:t>from</a:t>
            </a:r>
            <a:r>
              <a:rPr sz="4800" spc="50" dirty="0">
                <a:latin typeface="Calibri"/>
                <a:cs typeface="Calibri"/>
              </a:rPr>
              <a:t> </a:t>
            </a:r>
            <a:r>
              <a:rPr sz="4800" spc="-10" dirty="0">
                <a:latin typeface="Calibri"/>
                <a:cs typeface="Calibri"/>
              </a:rPr>
              <a:t>n</a:t>
            </a:r>
            <a:r>
              <a:rPr sz="4800" i="1" spc="-10" dirty="0">
                <a:latin typeface="Calibri"/>
                <a:cs typeface="Calibri"/>
              </a:rPr>
              <a:t>n</a:t>
            </a:r>
            <a:r>
              <a:rPr sz="4800" spc="-10" dirty="0">
                <a:latin typeface="Calibri"/>
                <a:cs typeface="Calibri"/>
              </a:rPr>
              <a:t>. </a:t>
            </a:r>
            <a:r>
              <a:rPr sz="4800" dirty="0">
                <a:latin typeface="Calibri"/>
                <a:cs typeface="Calibri"/>
              </a:rPr>
              <a:t> It</a:t>
            </a:r>
            <a:r>
              <a:rPr sz="4800" spc="110" dirty="0">
                <a:latin typeface="Calibri"/>
                <a:cs typeface="Calibri"/>
              </a:rPr>
              <a:t> </a:t>
            </a:r>
            <a:r>
              <a:rPr sz="4800" spc="-20" dirty="0">
                <a:latin typeface="Calibri"/>
                <a:cs typeface="Calibri"/>
              </a:rPr>
              <a:t>also</a:t>
            </a:r>
            <a:r>
              <a:rPr sz="4800" spc="110" dirty="0">
                <a:latin typeface="Calibri"/>
                <a:cs typeface="Calibri"/>
              </a:rPr>
              <a:t> </a:t>
            </a:r>
            <a:r>
              <a:rPr sz="4800" spc="-30" dirty="0">
                <a:latin typeface="Calibri"/>
                <a:cs typeface="Calibri"/>
              </a:rPr>
              <a:t>assists</a:t>
            </a:r>
            <a:r>
              <a:rPr sz="4800" spc="150" dirty="0">
                <a:latin typeface="Calibri"/>
                <a:cs typeface="Calibri"/>
              </a:rPr>
              <a:t> </a:t>
            </a:r>
            <a:r>
              <a:rPr sz="4800" spc="-30" dirty="0">
                <a:latin typeface="Calibri"/>
                <a:cs typeface="Calibri"/>
              </a:rPr>
              <a:t>in</a:t>
            </a:r>
            <a:r>
              <a:rPr sz="4800" spc="110" dirty="0">
                <a:latin typeface="Calibri"/>
                <a:cs typeface="Calibri"/>
              </a:rPr>
              <a:t> </a:t>
            </a:r>
            <a:r>
              <a:rPr sz="4800" spc="-20" dirty="0">
                <a:latin typeface="Calibri"/>
                <a:cs typeface="Calibri"/>
              </a:rPr>
              <a:t>algebra</a:t>
            </a:r>
            <a:r>
              <a:rPr sz="4800" spc="170" dirty="0">
                <a:latin typeface="Calibri"/>
                <a:cs typeface="Calibri"/>
              </a:rPr>
              <a:t> </a:t>
            </a:r>
            <a:r>
              <a:rPr sz="4800" spc="-40" dirty="0">
                <a:latin typeface="Calibri"/>
                <a:cs typeface="Calibri"/>
              </a:rPr>
              <a:t>for</a:t>
            </a:r>
            <a:r>
              <a:rPr sz="4800" spc="70" dirty="0">
                <a:latin typeface="Calibri"/>
                <a:cs typeface="Calibri"/>
              </a:rPr>
              <a:t> </a:t>
            </a:r>
            <a:r>
              <a:rPr sz="4800" spc="-10" dirty="0">
                <a:latin typeface="Calibri"/>
                <a:cs typeface="Calibri"/>
              </a:rPr>
              <a:t>binomial</a:t>
            </a:r>
            <a:r>
              <a:rPr sz="4800" spc="180" dirty="0">
                <a:latin typeface="Calibri"/>
                <a:cs typeface="Calibri"/>
              </a:rPr>
              <a:t> </a:t>
            </a:r>
            <a:r>
              <a:rPr sz="4800" spc="-20" dirty="0">
                <a:latin typeface="Calibri"/>
                <a:cs typeface="Calibri"/>
              </a:rPr>
              <a:t>expansions,</a:t>
            </a:r>
            <a:r>
              <a:rPr sz="4800" spc="90" dirty="0">
                <a:latin typeface="Calibri"/>
                <a:cs typeface="Calibri"/>
              </a:rPr>
              <a:t> </a:t>
            </a:r>
            <a:r>
              <a:rPr sz="4800" spc="-30" dirty="0">
                <a:latin typeface="Calibri"/>
                <a:cs typeface="Calibri"/>
              </a:rPr>
              <a:t>where</a:t>
            </a:r>
            <a:r>
              <a:rPr sz="4800" spc="250" dirty="0">
                <a:latin typeface="Calibri"/>
                <a:cs typeface="Calibri"/>
              </a:rPr>
              <a:t> </a:t>
            </a:r>
            <a:r>
              <a:rPr sz="4800" spc="-40" dirty="0">
                <a:latin typeface="Calibri"/>
                <a:cs typeface="Calibri"/>
              </a:rPr>
              <a:t>each</a:t>
            </a:r>
            <a:r>
              <a:rPr sz="4800" spc="100" dirty="0">
                <a:latin typeface="Calibri"/>
                <a:cs typeface="Calibri"/>
              </a:rPr>
              <a:t> </a:t>
            </a:r>
            <a:r>
              <a:rPr sz="4800" spc="-10" dirty="0">
                <a:latin typeface="Calibri"/>
                <a:cs typeface="Calibri"/>
              </a:rPr>
              <a:t>number </a:t>
            </a:r>
            <a:r>
              <a:rPr sz="4800" dirty="0">
                <a:latin typeface="Calibri"/>
                <a:cs typeface="Calibri"/>
              </a:rPr>
              <a:t> </a:t>
            </a:r>
            <a:r>
              <a:rPr sz="4800" spc="-20" dirty="0">
                <a:latin typeface="Calibri"/>
                <a:cs typeface="Calibri"/>
              </a:rPr>
              <a:t>corresponds </a:t>
            </a:r>
            <a:r>
              <a:rPr sz="4800" spc="10" dirty="0">
                <a:latin typeface="Calibri"/>
                <a:cs typeface="Calibri"/>
              </a:rPr>
              <a:t>to </a:t>
            </a:r>
            <a:r>
              <a:rPr sz="4800" spc="-30" dirty="0">
                <a:latin typeface="Calibri"/>
                <a:cs typeface="Calibri"/>
              </a:rPr>
              <a:t>coefficients in </a:t>
            </a:r>
            <a:r>
              <a:rPr sz="4800" spc="-10" dirty="0">
                <a:latin typeface="Calibri"/>
                <a:cs typeface="Calibri"/>
              </a:rPr>
              <a:t>polynomial expressions. </a:t>
            </a:r>
            <a:r>
              <a:rPr sz="4800" spc="-40" dirty="0">
                <a:latin typeface="Calibri"/>
                <a:cs typeface="Calibri"/>
              </a:rPr>
              <a:t>Additionally, </a:t>
            </a:r>
            <a:r>
              <a:rPr sz="4800" spc="-10" dirty="0">
                <a:latin typeface="Calibri"/>
                <a:cs typeface="Calibri"/>
              </a:rPr>
              <a:t>Fibonacci </a:t>
            </a:r>
            <a:r>
              <a:rPr sz="4800" dirty="0">
                <a:latin typeface="Calibri"/>
                <a:cs typeface="Calibri"/>
              </a:rPr>
              <a:t> </a:t>
            </a:r>
            <a:r>
              <a:rPr sz="4800" spc="-10" dirty="0">
                <a:latin typeface="Calibri"/>
                <a:cs typeface="Calibri"/>
              </a:rPr>
              <a:t>numbers </a:t>
            </a:r>
            <a:r>
              <a:rPr sz="4800" dirty="0">
                <a:latin typeface="Calibri"/>
                <a:cs typeface="Calibri"/>
              </a:rPr>
              <a:t>can </a:t>
            </a:r>
            <a:r>
              <a:rPr sz="4800" spc="10" dirty="0">
                <a:latin typeface="Calibri"/>
                <a:cs typeface="Calibri"/>
              </a:rPr>
              <a:t>be </a:t>
            </a:r>
            <a:r>
              <a:rPr sz="4800" spc="-20" dirty="0">
                <a:latin typeface="Calibri"/>
                <a:cs typeface="Calibri"/>
              </a:rPr>
              <a:t>derived </a:t>
            </a:r>
            <a:r>
              <a:rPr sz="4800" dirty="0">
                <a:latin typeface="Calibri"/>
                <a:cs typeface="Calibri"/>
              </a:rPr>
              <a:t>from specific </a:t>
            </a:r>
            <a:r>
              <a:rPr sz="4800" spc="-10" dirty="0">
                <a:latin typeface="Calibri"/>
                <a:cs typeface="Calibri"/>
              </a:rPr>
              <a:t>diagonals </a:t>
            </a:r>
            <a:r>
              <a:rPr sz="4800" spc="-30" dirty="0">
                <a:latin typeface="Calibri"/>
                <a:cs typeface="Calibri"/>
              </a:rPr>
              <a:t>in </a:t>
            </a:r>
            <a:r>
              <a:rPr sz="4800" spc="-20" dirty="0">
                <a:latin typeface="Calibri"/>
                <a:cs typeface="Calibri"/>
              </a:rPr>
              <a:t>Pascal's </a:t>
            </a:r>
            <a:r>
              <a:rPr sz="4800" spc="-40" dirty="0">
                <a:latin typeface="Calibri"/>
                <a:cs typeface="Calibri"/>
              </a:rPr>
              <a:t>Triangle, </a:t>
            </a:r>
            <a:r>
              <a:rPr sz="4800" spc="-10" dirty="0">
                <a:latin typeface="Calibri"/>
                <a:cs typeface="Calibri"/>
              </a:rPr>
              <a:t>linking </a:t>
            </a:r>
            <a:r>
              <a:rPr sz="4800" spc="40" dirty="0">
                <a:latin typeface="Calibri"/>
                <a:cs typeface="Calibri"/>
              </a:rPr>
              <a:t>it </a:t>
            </a:r>
            <a:r>
              <a:rPr sz="4800" spc="-60" dirty="0">
                <a:latin typeface="Calibri"/>
                <a:cs typeface="Calibri"/>
              </a:rPr>
              <a:t>to </a:t>
            </a:r>
            <a:r>
              <a:rPr sz="4800" spc="-50" dirty="0">
                <a:latin typeface="Calibri"/>
                <a:cs typeface="Calibri"/>
              </a:rPr>
              <a:t> </a:t>
            </a:r>
            <a:r>
              <a:rPr sz="4800" spc="-10" dirty="0">
                <a:latin typeface="Calibri"/>
                <a:cs typeface="Calibri"/>
              </a:rPr>
              <a:t>number</a:t>
            </a:r>
            <a:r>
              <a:rPr sz="4800" spc="-60" dirty="0">
                <a:latin typeface="Calibri"/>
                <a:cs typeface="Calibri"/>
              </a:rPr>
              <a:t> </a:t>
            </a:r>
            <a:r>
              <a:rPr sz="4800" spc="-50" dirty="0">
                <a:latin typeface="Calibri"/>
                <a:cs typeface="Calibri"/>
              </a:rPr>
              <a:t>theory.</a:t>
            </a:r>
            <a:r>
              <a:rPr sz="4800" spc="100" dirty="0">
                <a:latin typeface="Calibri"/>
                <a:cs typeface="Calibri"/>
              </a:rPr>
              <a:t> </a:t>
            </a:r>
            <a:r>
              <a:rPr sz="4800" dirty="0">
                <a:latin typeface="Calibri"/>
                <a:cs typeface="Calibri"/>
              </a:rPr>
              <a:t>In</a:t>
            </a:r>
            <a:r>
              <a:rPr sz="4800" spc="-30" dirty="0">
                <a:latin typeface="Calibri"/>
                <a:cs typeface="Calibri"/>
              </a:rPr>
              <a:t> </a:t>
            </a:r>
            <a:r>
              <a:rPr sz="4800" spc="-40" dirty="0">
                <a:latin typeface="Calibri"/>
                <a:cs typeface="Calibri"/>
              </a:rPr>
              <a:t>computer</a:t>
            </a:r>
            <a:r>
              <a:rPr sz="4800" spc="-50" dirty="0">
                <a:latin typeface="Calibri"/>
                <a:cs typeface="Calibri"/>
              </a:rPr>
              <a:t> </a:t>
            </a:r>
            <a:r>
              <a:rPr sz="4800" dirty="0">
                <a:latin typeface="Calibri"/>
                <a:cs typeface="Calibri"/>
              </a:rPr>
              <a:t>science,</a:t>
            </a:r>
            <a:r>
              <a:rPr sz="4800" spc="-30" dirty="0">
                <a:latin typeface="Calibri"/>
                <a:cs typeface="Calibri"/>
              </a:rPr>
              <a:t> </a:t>
            </a:r>
            <a:r>
              <a:rPr sz="4800" spc="-10" dirty="0">
                <a:latin typeface="Calibri"/>
                <a:cs typeface="Calibri"/>
              </a:rPr>
              <a:t>algorithms</a:t>
            </a:r>
            <a:r>
              <a:rPr sz="4800" spc="30" dirty="0">
                <a:latin typeface="Calibri"/>
                <a:cs typeface="Calibri"/>
              </a:rPr>
              <a:t> </a:t>
            </a:r>
            <a:r>
              <a:rPr sz="4800" spc="-40" dirty="0">
                <a:latin typeface="Calibri"/>
                <a:cs typeface="Calibri"/>
              </a:rPr>
              <a:t>for</a:t>
            </a:r>
            <a:r>
              <a:rPr sz="4800" spc="-60" dirty="0">
                <a:latin typeface="Calibri"/>
                <a:cs typeface="Calibri"/>
              </a:rPr>
              <a:t> </a:t>
            </a:r>
            <a:r>
              <a:rPr sz="4800" spc="-30" dirty="0">
                <a:latin typeface="Calibri"/>
                <a:cs typeface="Calibri"/>
              </a:rPr>
              <a:t>generating</a:t>
            </a:r>
            <a:r>
              <a:rPr sz="4800" spc="-40" dirty="0">
                <a:latin typeface="Calibri"/>
                <a:cs typeface="Calibri"/>
              </a:rPr>
              <a:t> </a:t>
            </a:r>
            <a:r>
              <a:rPr sz="4800" spc="-30" dirty="0">
                <a:latin typeface="Calibri"/>
                <a:cs typeface="Calibri"/>
              </a:rPr>
              <a:t>combinations </a:t>
            </a:r>
            <a:r>
              <a:rPr sz="4800" spc="-20" dirty="0">
                <a:latin typeface="Calibri"/>
                <a:cs typeface="Calibri"/>
              </a:rPr>
              <a:t> often</a:t>
            </a:r>
            <a:r>
              <a:rPr sz="4800" dirty="0">
                <a:latin typeface="Calibri"/>
                <a:cs typeface="Calibri"/>
              </a:rPr>
              <a:t> </a:t>
            </a:r>
            <a:r>
              <a:rPr sz="4800" spc="-40" dirty="0">
                <a:latin typeface="Calibri"/>
                <a:cs typeface="Calibri"/>
              </a:rPr>
              <a:t>utilize</a:t>
            </a:r>
            <a:r>
              <a:rPr sz="4800" spc="140" dirty="0">
                <a:latin typeface="Calibri"/>
                <a:cs typeface="Calibri"/>
              </a:rPr>
              <a:t> </a:t>
            </a:r>
            <a:r>
              <a:rPr sz="4800" spc="-10" dirty="0">
                <a:latin typeface="Calibri"/>
                <a:cs typeface="Calibri"/>
              </a:rPr>
              <a:t>principles</a:t>
            </a:r>
            <a:r>
              <a:rPr sz="4800" spc="-100" dirty="0">
                <a:latin typeface="Calibri"/>
                <a:cs typeface="Calibri"/>
              </a:rPr>
              <a:t> </a:t>
            </a:r>
            <a:r>
              <a:rPr sz="4800" dirty="0">
                <a:latin typeface="Calibri"/>
                <a:cs typeface="Calibri"/>
              </a:rPr>
              <a:t>from</a:t>
            </a:r>
            <a:r>
              <a:rPr sz="4800" spc="-120" dirty="0">
                <a:latin typeface="Calibri"/>
                <a:cs typeface="Calibri"/>
              </a:rPr>
              <a:t> </a:t>
            </a:r>
            <a:r>
              <a:rPr sz="4800" spc="-10" dirty="0">
                <a:latin typeface="Calibri"/>
                <a:cs typeface="Calibri"/>
              </a:rPr>
              <a:t>this</a:t>
            </a:r>
            <a:r>
              <a:rPr sz="4800" spc="50" dirty="0">
                <a:latin typeface="Calibri"/>
                <a:cs typeface="Calibri"/>
              </a:rPr>
              <a:t> </a:t>
            </a:r>
            <a:r>
              <a:rPr sz="4800" spc="-10" dirty="0">
                <a:latin typeface="Calibri"/>
                <a:cs typeface="Calibri"/>
              </a:rPr>
              <a:t>triangle</a:t>
            </a:r>
            <a:r>
              <a:rPr sz="4800" spc="-20" dirty="0">
                <a:latin typeface="Calibri"/>
                <a:cs typeface="Calibri"/>
              </a:rPr>
              <a:t> </a:t>
            </a:r>
            <a:r>
              <a:rPr sz="4800" spc="-40" dirty="0">
                <a:latin typeface="Calibri"/>
                <a:cs typeface="Calibri"/>
              </a:rPr>
              <a:t>for</a:t>
            </a:r>
            <a:r>
              <a:rPr sz="4800" spc="-50" dirty="0">
                <a:latin typeface="Calibri"/>
                <a:cs typeface="Calibri"/>
              </a:rPr>
              <a:t> </a:t>
            </a:r>
            <a:r>
              <a:rPr sz="4800" spc="-40" dirty="0">
                <a:latin typeface="Calibri"/>
                <a:cs typeface="Calibri"/>
              </a:rPr>
              <a:t>efficiency. </a:t>
            </a:r>
            <a:r>
              <a:rPr sz="4800" spc="-10" dirty="0">
                <a:latin typeface="Calibri"/>
                <a:cs typeface="Calibri"/>
              </a:rPr>
              <a:t>Furthermore,</a:t>
            </a:r>
            <a:r>
              <a:rPr sz="4800" spc="-20" dirty="0">
                <a:latin typeface="Calibri"/>
                <a:cs typeface="Calibri"/>
              </a:rPr>
              <a:t> </a:t>
            </a:r>
            <a:r>
              <a:rPr sz="4800" spc="-30" dirty="0">
                <a:latin typeface="Calibri"/>
                <a:cs typeface="Calibri"/>
              </a:rPr>
              <a:t>it</a:t>
            </a:r>
            <a:r>
              <a:rPr sz="4800" spc="10" dirty="0">
                <a:latin typeface="Calibri"/>
                <a:cs typeface="Calibri"/>
              </a:rPr>
              <a:t> </a:t>
            </a:r>
            <a:r>
              <a:rPr sz="4800" spc="-40" dirty="0">
                <a:latin typeface="Calibri"/>
                <a:cs typeface="Calibri"/>
              </a:rPr>
              <a:t>plays</a:t>
            </a:r>
            <a:r>
              <a:rPr sz="4800" spc="50" dirty="0">
                <a:latin typeface="Calibri"/>
                <a:cs typeface="Calibri"/>
              </a:rPr>
              <a:t> </a:t>
            </a:r>
            <a:r>
              <a:rPr sz="4800" dirty="0">
                <a:latin typeface="Calibri"/>
                <a:cs typeface="Calibri"/>
              </a:rPr>
              <a:t>a</a:t>
            </a:r>
            <a:r>
              <a:rPr sz="4800" spc="-80" dirty="0">
                <a:latin typeface="Calibri"/>
                <a:cs typeface="Calibri"/>
              </a:rPr>
              <a:t> </a:t>
            </a:r>
            <a:r>
              <a:rPr sz="4800" spc="-20" dirty="0">
                <a:latin typeface="Calibri"/>
                <a:cs typeface="Calibri"/>
              </a:rPr>
              <a:t>role </a:t>
            </a:r>
            <a:r>
              <a:rPr sz="4800" spc="-1050" dirty="0">
                <a:latin typeface="Calibri"/>
                <a:cs typeface="Calibri"/>
              </a:rPr>
              <a:t> </a:t>
            </a:r>
            <a:r>
              <a:rPr sz="4800" spc="-30" dirty="0">
                <a:latin typeface="Calibri"/>
                <a:cs typeface="Calibri"/>
              </a:rPr>
              <a:t>in </a:t>
            </a:r>
            <a:r>
              <a:rPr sz="4800" spc="-10" dirty="0">
                <a:latin typeface="Calibri"/>
                <a:cs typeface="Calibri"/>
              </a:rPr>
              <a:t>game </a:t>
            </a:r>
            <a:r>
              <a:rPr sz="4800" spc="-20" dirty="0">
                <a:latin typeface="Calibri"/>
                <a:cs typeface="Calibri"/>
              </a:rPr>
              <a:t>theory and </a:t>
            </a:r>
            <a:r>
              <a:rPr sz="4800" spc="-40" dirty="0">
                <a:latin typeface="Calibri"/>
                <a:cs typeface="Calibri"/>
              </a:rPr>
              <a:t>statistics </a:t>
            </a:r>
            <a:r>
              <a:rPr sz="4800" spc="10" dirty="0">
                <a:latin typeface="Calibri"/>
                <a:cs typeface="Calibri"/>
              </a:rPr>
              <a:t>by </a:t>
            </a:r>
            <a:r>
              <a:rPr sz="4800" dirty="0">
                <a:latin typeface="Calibri"/>
                <a:cs typeface="Calibri"/>
              </a:rPr>
              <a:t>aiding </a:t>
            </a:r>
            <a:r>
              <a:rPr sz="4800" spc="-30" dirty="0">
                <a:latin typeface="Calibri"/>
                <a:cs typeface="Calibri"/>
              </a:rPr>
              <a:t>in </a:t>
            </a:r>
            <a:r>
              <a:rPr sz="4800" spc="-10" dirty="0">
                <a:latin typeface="Calibri"/>
                <a:cs typeface="Calibri"/>
              </a:rPr>
              <a:t>evaluating possible </a:t>
            </a:r>
            <a:r>
              <a:rPr sz="4800" spc="-20" dirty="0">
                <a:latin typeface="Calibri"/>
                <a:cs typeface="Calibri"/>
              </a:rPr>
              <a:t>outcomes </a:t>
            </a:r>
            <a:r>
              <a:rPr sz="4800" spc="30" dirty="0">
                <a:latin typeface="Calibri"/>
                <a:cs typeface="Calibri"/>
              </a:rPr>
              <a:t>and </a:t>
            </a:r>
            <a:r>
              <a:rPr sz="4800" spc="40" dirty="0">
                <a:latin typeface="Calibri"/>
                <a:cs typeface="Calibri"/>
              </a:rPr>
              <a:t> </a:t>
            </a:r>
            <a:r>
              <a:rPr sz="4800" spc="-30" dirty="0">
                <a:latin typeface="Calibri"/>
                <a:cs typeface="Calibri"/>
              </a:rPr>
              <a:t>calculating</a:t>
            </a:r>
            <a:r>
              <a:rPr sz="4800" spc="100" dirty="0">
                <a:latin typeface="Calibri"/>
                <a:cs typeface="Calibri"/>
              </a:rPr>
              <a:t> </a:t>
            </a:r>
            <a:r>
              <a:rPr sz="4800" spc="-30" dirty="0">
                <a:latin typeface="Calibri"/>
                <a:cs typeface="Calibri"/>
              </a:rPr>
              <a:t>distributions</a:t>
            </a:r>
            <a:r>
              <a:rPr sz="4800" spc="50" dirty="0">
                <a:latin typeface="Calibri"/>
                <a:cs typeface="Calibri"/>
              </a:rPr>
              <a:t> </a:t>
            </a:r>
            <a:r>
              <a:rPr sz="4800" spc="-40" dirty="0">
                <a:latin typeface="Calibri"/>
                <a:cs typeface="Calibri"/>
              </a:rPr>
              <a:t>for</a:t>
            </a:r>
            <a:r>
              <a:rPr sz="4800" spc="-50" dirty="0">
                <a:latin typeface="Calibri"/>
                <a:cs typeface="Calibri"/>
              </a:rPr>
              <a:t> </a:t>
            </a:r>
            <a:r>
              <a:rPr sz="4800" spc="-10" dirty="0">
                <a:latin typeface="Calibri"/>
                <a:cs typeface="Calibri"/>
              </a:rPr>
              <a:t>binomially</a:t>
            </a:r>
            <a:r>
              <a:rPr sz="4800" spc="50" dirty="0">
                <a:latin typeface="Calibri"/>
                <a:cs typeface="Calibri"/>
              </a:rPr>
              <a:t> </a:t>
            </a:r>
            <a:r>
              <a:rPr sz="4800" spc="-30" dirty="0">
                <a:latin typeface="Calibri"/>
                <a:cs typeface="Calibri"/>
              </a:rPr>
              <a:t>distributed</a:t>
            </a:r>
            <a:r>
              <a:rPr sz="4800" spc="10" dirty="0">
                <a:latin typeface="Calibri"/>
                <a:cs typeface="Calibri"/>
              </a:rPr>
              <a:t> </a:t>
            </a:r>
            <a:r>
              <a:rPr sz="4800" spc="-10" dirty="0">
                <a:latin typeface="Calibri"/>
                <a:cs typeface="Calibri"/>
              </a:rPr>
              <a:t>random</a:t>
            </a:r>
            <a:r>
              <a:rPr sz="4800" spc="-120" dirty="0">
                <a:latin typeface="Calibri"/>
                <a:cs typeface="Calibri"/>
              </a:rPr>
              <a:t> </a:t>
            </a:r>
            <a:r>
              <a:rPr sz="4800" spc="-10" dirty="0">
                <a:latin typeface="Calibri"/>
                <a:cs typeface="Calibri"/>
              </a:rPr>
              <a:t>variables.</a:t>
            </a:r>
            <a:r>
              <a:rPr sz="4800" spc="-40" dirty="0">
                <a:latin typeface="Calibri"/>
                <a:cs typeface="Calibri"/>
              </a:rPr>
              <a:t> </a:t>
            </a:r>
            <a:r>
              <a:rPr sz="4800" spc="-20" dirty="0">
                <a:latin typeface="Calibri"/>
                <a:cs typeface="Calibri"/>
              </a:rPr>
              <a:t>Overall, </a:t>
            </a:r>
            <a:r>
              <a:rPr sz="4800" spc="-10" dirty="0">
                <a:latin typeface="Calibri"/>
                <a:cs typeface="Calibri"/>
              </a:rPr>
              <a:t> </a:t>
            </a:r>
            <a:r>
              <a:rPr sz="4800" spc="-20" dirty="0">
                <a:latin typeface="Calibri"/>
                <a:cs typeface="Calibri"/>
              </a:rPr>
              <a:t>Pascal's</a:t>
            </a:r>
            <a:r>
              <a:rPr sz="4800" spc="-110" dirty="0">
                <a:latin typeface="Calibri"/>
                <a:cs typeface="Calibri"/>
              </a:rPr>
              <a:t> </a:t>
            </a:r>
            <a:r>
              <a:rPr sz="4800" spc="-40" dirty="0">
                <a:latin typeface="Calibri"/>
                <a:cs typeface="Calibri"/>
              </a:rPr>
              <a:t>Triangle</a:t>
            </a:r>
            <a:r>
              <a:rPr sz="4800" spc="-10" dirty="0">
                <a:latin typeface="Calibri"/>
                <a:cs typeface="Calibri"/>
              </a:rPr>
              <a:t> serves</a:t>
            </a:r>
            <a:r>
              <a:rPr sz="4800" spc="60" dirty="0">
                <a:latin typeface="Calibri"/>
                <a:cs typeface="Calibri"/>
              </a:rPr>
              <a:t> </a:t>
            </a:r>
            <a:r>
              <a:rPr sz="4800" spc="-30" dirty="0">
                <a:latin typeface="Calibri"/>
                <a:cs typeface="Calibri"/>
              </a:rPr>
              <a:t>as</a:t>
            </a:r>
            <a:r>
              <a:rPr sz="4800" spc="60" dirty="0">
                <a:latin typeface="Calibri"/>
                <a:cs typeface="Calibri"/>
              </a:rPr>
              <a:t> </a:t>
            </a:r>
            <a:r>
              <a:rPr sz="4800" dirty="0">
                <a:latin typeface="Calibri"/>
                <a:cs typeface="Calibri"/>
              </a:rPr>
              <a:t>a</a:t>
            </a:r>
            <a:r>
              <a:rPr sz="4800" spc="-70" dirty="0">
                <a:latin typeface="Calibri"/>
                <a:cs typeface="Calibri"/>
              </a:rPr>
              <a:t> </a:t>
            </a:r>
            <a:r>
              <a:rPr sz="4800" spc="-20" dirty="0">
                <a:latin typeface="Calibri"/>
                <a:cs typeface="Calibri"/>
              </a:rPr>
              <a:t>foundational</a:t>
            </a:r>
            <a:r>
              <a:rPr sz="4800" spc="-70" dirty="0">
                <a:latin typeface="Calibri"/>
                <a:cs typeface="Calibri"/>
              </a:rPr>
              <a:t> </a:t>
            </a:r>
            <a:r>
              <a:rPr sz="4800" dirty="0">
                <a:latin typeface="Calibri"/>
                <a:cs typeface="Calibri"/>
              </a:rPr>
              <a:t>concept</a:t>
            </a:r>
            <a:r>
              <a:rPr sz="4800" spc="-130" dirty="0">
                <a:latin typeface="Calibri"/>
                <a:cs typeface="Calibri"/>
              </a:rPr>
              <a:t> </a:t>
            </a:r>
            <a:r>
              <a:rPr sz="4800" spc="-10" dirty="0">
                <a:latin typeface="Calibri"/>
                <a:cs typeface="Calibri"/>
              </a:rPr>
              <a:t>that</a:t>
            </a:r>
            <a:r>
              <a:rPr sz="4800" spc="30" dirty="0">
                <a:latin typeface="Calibri"/>
                <a:cs typeface="Calibri"/>
              </a:rPr>
              <a:t> </a:t>
            </a:r>
            <a:r>
              <a:rPr sz="4800" spc="-40" dirty="0">
                <a:latin typeface="Calibri"/>
                <a:cs typeface="Calibri"/>
              </a:rPr>
              <a:t>demonstrates</a:t>
            </a:r>
            <a:r>
              <a:rPr sz="4800" spc="60" dirty="0">
                <a:latin typeface="Calibri"/>
                <a:cs typeface="Calibri"/>
              </a:rPr>
              <a:t> </a:t>
            </a:r>
            <a:r>
              <a:rPr sz="4800" spc="-10" dirty="0">
                <a:latin typeface="Calibri"/>
                <a:cs typeface="Calibri"/>
              </a:rPr>
              <a:t>its</a:t>
            </a:r>
            <a:r>
              <a:rPr sz="4800" spc="50" dirty="0">
                <a:latin typeface="Calibri"/>
                <a:cs typeface="Calibri"/>
              </a:rPr>
              <a:t> </a:t>
            </a:r>
            <a:r>
              <a:rPr sz="4800" spc="-40" dirty="0">
                <a:latin typeface="Calibri"/>
                <a:cs typeface="Calibri"/>
              </a:rPr>
              <a:t>versatility </a:t>
            </a:r>
            <a:r>
              <a:rPr sz="4800" spc="-1050" dirty="0">
                <a:latin typeface="Calibri"/>
                <a:cs typeface="Calibri"/>
              </a:rPr>
              <a:t> </a:t>
            </a:r>
            <a:r>
              <a:rPr sz="4800" spc="-20" dirty="0">
                <a:latin typeface="Calibri"/>
                <a:cs typeface="Calibri"/>
              </a:rPr>
              <a:t>and importance</a:t>
            </a:r>
            <a:r>
              <a:rPr sz="4800" spc="-30" dirty="0">
                <a:latin typeface="Calibri"/>
                <a:cs typeface="Calibri"/>
              </a:rPr>
              <a:t> in</a:t>
            </a:r>
            <a:r>
              <a:rPr sz="4800" spc="-20" dirty="0">
                <a:latin typeface="Calibri"/>
                <a:cs typeface="Calibri"/>
              </a:rPr>
              <a:t> </a:t>
            </a:r>
            <a:r>
              <a:rPr sz="4800" spc="10" dirty="0">
                <a:latin typeface="Calibri"/>
                <a:cs typeface="Calibri"/>
              </a:rPr>
              <a:t>both</a:t>
            </a:r>
            <a:r>
              <a:rPr sz="4800" spc="-10" dirty="0">
                <a:latin typeface="Calibri"/>
                <a:cs typeface="Calibri"/>
              </a:rPr>
              <a:t> </a:t>
            </a:r>
            <a:r>
              <a:rPr sz="4800" spc="-30" dirty="0">
                <a:latin typeface="Calibri"/>
                <a:cs typeface="Calibri"/>
              </a:rPr>
              <a:t>theoretical</a:t>
            </a:r>
            <a:r>
              <a:rPr sz="4800" spc="50" dirty="0">
                <a:latin typeface="Calibri"/>
                <a:cs typeface="Calibri"/>
              </a:rPr>
              <a:t> </a:t>
            </a:r>
            <a:r>
              <a:rPr sz="4800" spc="-20" dirty="0">
                <a:latin typeface="Calibri"/>
                <a:cs typeface="Calibri"/>
              </a:rPr>
              <a:t>and </a:t>
            </a:r>
            <a:r>
              <a:rPr sz="4800" spc="-40" dirty="0">
                <a:latin typeface="Calibri"/>
                <a:cs typeface="Calibri"/>
              </a:rPr>
              <a:t>practical</a:t>
            </a:r>
            <a:r>
              <a:rPr sz="4800" spc="50" dirty="0">
                <a:latin typeface="Calibri"/>
                <a:cs typeface="Calibri"/>
              </a:rPr>
              <a:t> </a:t>
            </a:r>
            <a:r>
              <a:rPr sz="4800" spc="-20" dirty="0">
                <a:latin typeface="Calibri"/>
                <a:cs typeface="Calibri"/>
              </a:rPr>
              <a:t>applications.</a:t>
            </a:r>
            <a:endParaRPr sz="48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151" y="548716"/>
            <a:ext cx="4593590" cy="2741776"/>
          </a:xfrm>
          <a:prstGeom prst="rect">
            <a:avLst/>
          </a:prstGeom>
        </p:spPr>
        <p:txBody>
          <a:bodyPr vert="horz" wrap="square" lIns="0" tIns="33020" rIns="0" bIns="0" rtlCol="0" anchor="ctr">
            <a:spAutoFit/>
          </a:bodyPr>
          <a:lstStyle/>
          <a:p>
            <a:pPr marL="25400">
              <a:lnSpc>
                <a:spcPct val="100000"/>
              </a:lnSpc>
              <a:spcBef>
                <a:spcPts val="260"/>
              </a:spcBef>
            </a:pPr>
            <a:r>
              <a:rPr spc="-50" dirty="0">
                <a:solidFill>
                  <a:srgbClr val="000000"/>
                </a:solidFill>
              </a:rPr>
              <a:t>Salesforce</a:t>
            </a:r>
            <a:endParaRPr/>
          </a:p>
        </p:txBody>
      </p:sp>
      <p:sp>
        <p:nvSpPr>
          <p:cNvPr id="3" name="object 3"/>
          <p:cNvSpPr txBox="1"/>
          <p:nvPr/>
        </p:nvSpPr>
        <p:spPr>
          <a:xfrm>
            <a:off x="1997075" y="3588511"/>
            <a:ext cx="20488910" cy="7889339"/>
          </a:xfrm>
          <a:prstGeom prst="rect">
            <a:avLst/>
          </a:prstGeom>
        </p:spPr>
        <p:txBody>
          <a:bodyPr vert="horz" wrap="square" lIns="0" tIns="101600" rIns="0" bIns="0" rtlCol="0">
            <a:spAutoFit/>
          </a:bodyPr>
          <a:lstStyle/>
          <a:p>
            <a:pPr marL="321310" marR="10160" indent="-295910">
              <a:lnSpc>
                <a:spcPct val="91800"/>
              </a:lnSpc>
              <a:spcBef>
                <a:spcPts val="800"/>
              </a:spcBef>
            </a:pPr>
            <a:r>
              <a:rPr sz="5500" spc="10" dirty="0">
                <a:latin typeface="Calibri"/>
                <a:cs typeface="Calibri"/>
              </a:rPr>
              <a:t>Salesforce</a:t>
            </a:r>
            <a:r>
              <a:rPr sz="5500" spc="60" dirty="0">
                <a:latin typeface="Calibri"/>
                <a:cs typeface="Calibri"/>
              </a:rPr>
              <a:t> </a:t>
            </a:r>
            <a:r>
              <a:rPr sz="5500" spc="-20" dirty="0">
                <a:latin typeface="Calibri"/>
                <a:cs typeface="Calibri"/>
              </a:rPr>
              <a:t>is</a:t>
            </a:r>
            <a:r>
              <a:rPr sz="5500" spc="60" dirty="0">
                <a:latin typeface="Calibri"/>
                <a:cs typeface="Calibri"/>
              </a:rPr>
              <a:t> </a:t>
            </a:r>
            <a:r>
              <a:rPr sz="5500" spc="20" dirty="0">
                <a:latin typeface="Calibri"/>
                <a:cs typeface="Calibri"/>
              </a:rPr>
              <a:t>a</a:t>
            </a:r>
            <a:r>
              <a:rPr sz="5500" spc="160" dirty="0">
                <a:latin typeface="Calibri"/>
                <a:cs typeface="Calibri"/>
              </a:rPr>
              <a:t> </a:t>
            </a:r>
            <a:r>
              <a:rPr sz="5500" spc="20" dirty="0">
                <a:latin typeface="Calibri"/>
                <a:cs typeface="Calibri"/>
              </a:rPr>
              <a:t>leading</a:t>
            </a:r>
            <a:r>
              <a:rPr sz="5500" spc="60" dirty="0">
                <a:latin typeface="Calibri"/>
                <a:cs typeface="Calibri"/>
              </a:rPr>
              <a:t> </a:t>
            </a:r>
            <a:r>
              <a:rPr sz="5500" spc="40" dirty="0">
                <a:latin typeface="Calibri"/>
                <a:cs typeface="Calibri"/>
              </a:rPr>
              <a:t>cloud-based</a:t>
            </a:r>
            <a:r>
              <a:rPr sz="5500" spc="50" dirty="0">
                <a:latin typeface="Calibri"/>
                <a:cs typeface="Calibri"/>
              </a:rPr>
              <a:t> </a:t>
            </a:r>
            <a:r>
              <a:rPr sz="5500" spc="30" dirty="0">
                <a:latin typeface="Calibri"/>
                <a:cs typeface="Calibri"/>
              </a:rPr>
              <a:t>customer</a:t>
            </a:r>
            <a:r>
              <a:rPr sz="5500" spc="-10" dirty="0">
                <a:latin typeface="Calibri"/>
                <a:cs typeface="Calibri"/>
              </a:rPr>
              <a:t> </a:t>
            </a:r>
            <a:r>
              <a:rPr sz="5500" spc="10" dirty="0">
                <a:latin typeface="Calibri"/>
                <a:cs typeface="Calibri"/>
              </a:rPr>
              <a:t>relationship</a:t>
            </a:r>
            <a:r>
              <a:rPr sz="5500" spc="200" dirty="0">
                <a:latin typeface="Calibri"/>
                <a:cs typeface="Calibri"/>
              </a:rPr>
              <a:t> </a:t>
            </a:r>
            <a:r>
              <a:rPr sz="5500" spc="20" dirty="0">
                <a:latin typeface="Calibri"/>
                <a:cs typeface="Calibri"/>
              </a:rPr>
              <a:t>management </a:t>
            </a:r>
            <a:r>
              <a:rPr sz="5500" spc="-1220" dirty="0">
                <a:latin typeface="Calibri"/>
                <a:cs typeface="Calibri"/>
              </a:rPr>
              <a:t> </a:t>
            </a:r>
            <a:r>
              <a:rPr sz="5500" spc="60" dirty="0">
                <a:latin typeface="Calibri"/>
                <a:cs typeface="Calibri"/>
              </a:rPr>
              <a:t>(CRM)</a:t>
            </a:r>
            <a:r>
              <a:rPr sz="5500" spc="-90" dirty="0">
                <a:latin typeface="Calibri"/>
                <a:cs typeface="Calibri"/>
              </a:rPr>
              <a:t> </a:t>
            </a:r>
            <a:r>
              <a:rPr sz="5500" spc="20" dirty="0">
                <a:latin typeface="Calibri"/>
                <a:cs typeface="Calibri"/>
              </a:rPr>
              <a:t>platform </a:t>
            </a:r>
            <a:r>
              <a:rPr sz="5500" spc="30" dirty="0">
                <a:latin typeface="Calibri"/>
                <a:cs typeface="Calibri"/>
              </a:rPr>
              <a:t>that</a:t>
            </a:r>
            <a:r>
              <a:rPr sz="5500" spc="40" dirty="0">
                <a:latin typeface="Calibri"/>
                <a:cs typeface="Calibri"/>
              </a:rPr>
              <a:t> </a:t>
            </a:r>
            <a:r>
              <a:rPr sz="5500" spc="10" dirty="0">
                <a:latin typeface="Calibri"/>
                <a:cs typeface="Calibri"/>
              </a:rPr>
              <a:t>enables</a:t>
            </a:r>
            <a:r>
              <a:rPr sz="5500" spc="170" dirty="0">
                <a:latin typeface="Calibri"/>
                <a:cs typeface="Calibri"/>
              </a:rPr>
              <a:t> </a:t>
            </a:r>
            <a:r>
              <a:rPr sz="5500" spc="30" dirty="0">
                <a:latin typeface="Calibri"/>
                <a:cs typeface="Calibri"/>
              </a:rPr>
              <a:t>businesses</a:t>
            </a:r>
            <a:r>
              <a:rPr sz="5500" spc="20" dirty="0">
                <a:latin typeface="Calibri"/>
                <a:cs typeface="Calibri"/>
              </a:rPr>
              <a:t> </a:t>
            </a:r>
            <a:r>
              <a:rPr sz="5500" spc="-10" dirty="0">
                <a:latin typeface="Calibri"/>
                <a:cs typeface="Calibri"/>
              </a:rPr>
              <a:t>to</a:t>
            </a:r>
            <a:r>
              <a:rPr sz="5500" spc="20" dirty="0">
                <a:latin typeface="Calibri"/>
                <a:cs typeface="Calibri"/>
              </a:rPr>
              <a:t> efficiently</a:t>
            </a:r>
            <a:r>
              <a:rPr sz="5500" spc="-20" dirty="0">
                <a:latin typeface="Calibri"/>
                <a:cs typeface="Calibri"/>
              </a:rPr>
              <a:t> </a:t>
            </a:r>
            <a:r>
              <a:rPr sz="5500" spc="20" dirty="0">
                <a:latin typeface="Calibri"/>
                <a:cs typeface="Calibri"/>
              </a:rPr>
              <a:t>manage </a:t>
            </a:r>
            <a:r>
              <a:rPr sz="5500" spc="30" dirty="0">
                <a:latin typeface="Calibri"/>
                <a:cs typeface="Calibri"/>
              </a:rPr>
              <a:t> </a:t>
            </a:r>
            <a:r>
              <a:rPr sz="5500" spc="20" dirty="0">
                <a:latin typeface="Calibri"/>
                <a:cs typeface="Calibri"/>
              </a:rPr>
              <a:t>customer</a:t>
            </a:r>
            <a:r>
              <a:rPr sz="5500" spc="-20" dirty="0">
                <a:latin typeface="Calibri"/>
                <a:cs typeface="Calibri"/>
              </a:rPr>
              <a:t> </a:t>
            </a:r>
            <a:r>
              <a:rPr sz="5500" spc="20" dirty="0">
                <a:latin typeface="Calibri"/>
                <a:cs typeface="Calibri"/>
              </a:rPr>
              <a:t>interactions,</a:t>
            </a:r>
            <a:r>
              <a:rPr sz="5500" spc="70" dirty="0">
                <a:latin typeface="Calibri"/>
                <a:cs typeface="Calibri"/>
              </a:rPr>
              <a:t> </a:t>
            </a:r>
            <a:r>
              <a:rPr sz="5500" dirty="0">
                <a:latin typeface="Calibri"/>
                <a:cs typeface="Calibri"/>
              </a:rPr>
              <a:t>sales</a:t>
            </a:r>
            <a:r>
              <a:rPr sz="5500" spc="30" dirty="0">
                <a:latin typeface="Calibri"/>
                <a:cs typeface="Calibri"/>
              </a:rPr>
              <a:t> processes,</a:t>
            </a:r>
            <a:r>
              <a:rPr sz="5500" spc="80" dirty="0">
                <a:latin typeface="Calibri"/>
                <a:cs typeface="Calibri"/>
              </a:rPr>
              <a:t> </a:t>
            </a:r>
            <a:r>
              <a:rPr sz="5500" spc="10" dirty="0">
                <a:latin typeface="Calibri"/>
                <a:cs typeface="Calibri"/>
              </a:rPr>
              <a:t>and</a:t>
            </a:r>
            <a:r>
              <a:rPr sz="5500" spc="40" dirty="0">
                <a:latin typeface="Calibri"/>
                <a:cs typeface="Calibri"/>
              </a:rPr>
              <a:t> </a:t>
            </a:r>
            <a:r>
              <a:rPr sz="5500" spc="20" dirty="0">
                <a:latin typeface="Calibri"/>
                <a:cs typeface="Calibri"/>
              </a:rPr>
              <a:t>marketing</a:t>
            </a:r>
            <a:r>
              <a:rPr sz="5500" spc="40" dirty="0">
                <a:latin typeface="Calibri"/>
                <a:cs typeface="Calibri"/>
              </a:rPr>
              <a:t> </a:t>
            </a:r>
            <a:r>
              <a:rPr sz="5500" spc="-20" dirty="0">
                <a:latin typeface="Calibri"/>
                <a:cs typeface="Calibri"/>
              </a:rPr>
              <a:t>efforts.</a:t>
            </a:r>
            <a:r>
              <a:rPr sz="5500" spc="50" dirty="0">
                <a:latin typeface="Calibri"/>
                <a:cs typeface="Calibri"/>
              </a:rPr>
              <a:t> </a:t>
            </a:r>
            <a:r>
              <a:rPr sz="5500" spc="20" dirty="0">
                <a:latin typeface="Calibri"/>
                <a:cs typeface="Calibri"/>
              </a:rPr>
              <a:t>Initially </a:t>
            </a:r>
            <a:r>
              <a:rPr sz="5500" spc="-1210" dirty="0">
                <a:latin typeface="Calibri"/>
                <a:cs typeface="Calibri"/>
              </a:rPr>
              <a:t> </a:t>
            </a:r>
            <a:r>
              <a:rPr sz="5500" spc="30" dirty="0">
                <a:latin typeface="Calibri"/>
                <a:cs typeface="Calibri"/>
              </a:rPr>
              <a:t>designed</a:t>
            </a:r>
            <a:r>
              <a:rPr sz="5500" spc="80" dirty="0">
                <a:latin typeface="Calibri"/>
                <a:cs typeface="Calibri"/>
              </a:rPr>
              <a:t> </a:t>
            </a:r>
            <a:r>
              <a:rPr sz="5500" spc="-20" dirty="0">
                <a:latin typeface="Calibri"/>
                <a:cs typeface="Calibri"/>
              </a:rPr>
              <a:t>for</a:t>
            </a:r>
            <a:r>
              <a:rPr sz="5500" spc="160" dirty="0">
                <a:latin typeface="Calibri"/>
                <a:cs typeface="Calibri"/>
              </a:rPr>
              <a:t> </a:t>
            </a:r>
            <a:r>
              <a:rPr sz="5500" spc="10" dirty="0">
                <a:latin typeface="Calibri"/>
                <a:cs typeface="Calibri"/>
              </a:rPr>
              <a:t>sales</a:t>
            </a:r>
            <a:r>
              <a:rPr sz="5500" spc="220" dirty="0">
                <a:latin typeface="Calibri"/>
                <a:cs typeface="Calibri"/>
              </a:rPr>
              <a:t> </a:t>
            </a:r>
            <a:r>
              <a:rPr sz="5500" spc="20" dirty="0">
                <a:latin typeface="Calibri"/>
                <a:cs typeface="Calibri"/>
              </a:rPr>
              <a:t>automation,</a:t>
            </a:r>
            <a:r>
              <a:rPr sz="5500" spc="-20" dirty="0">
                <a:latin typeface="Calibri"/>
                <a:cs typeface="Calibri"/>
              </a:rPr>
              <a:t> </a:t>
            </a:r>
            <a:r>
              <a:rPr sz="5500" dirty="0">
                <a:latin typeface="Calibri"/>
                <a:cs typeface="Calibri"/>
              </a:rPr>
              <a:t>Salesforce</a:t>
            </a:r>
            <a:r>
              <a:rPr sz="5500" spc="80" dirty="0">
                <a:latin typeface="Calibri"/>
                <a:cs typeface="Calibri"/>
              </a:rPr>
              <a:t> </a:t>
            </a:r>
            <a:r>
              <a:rPr sz="5500" spc="60" dirty="0">
                <a:latin typeface="Calibri"/>
                <a:cs typeface="Calibri"/>
              </a:rPr>
              <a:t>has</a:t>
            </a:r>
            <a:r>
              <a:rPr sz="5500" spc="70" dirty="0">
                <a:latin typeface="Calibri"/>
                <a:cs typeface="Calibri"/>
              </a:rPr>
              <a:t> </a:t>
            </a:r>
            <a:r>
              <a:rPr sz="5500" spc="20" dirty="0">
                <a:latin typeface="Calibri"/>
                <a:cs typeface="Calibri"/>
              </a:rPr>
              <a:t>expanded</a:t>
            </a:r>
            <a:r>
              <a:rPr sz="5500" spc="90" dirty="0">
                <a:latin typeface="Calibri"/>
                <a:cs typeface="Calibri"/>
              </a:rPr>
              <a:t> </a:t>
            </a:r>
            <a:r>
              <a:rPr sz="5500" spc="10" dirty="0">
                <a:latin typeface="Calibri"/>
                <a:cs typeface="Calibri"/>
              </a:rPr>
              <a:t>its </a:t>
            </a:r>
            <a:r>
              <a:rPr sz="5500" spc="20" dirty="0">
                <a:latin typeface="Calibri"/>
                <a:cs typeface="Calibri"/>
              </a:rPr>
              <a:t> capabilities</a:t>
            </a:r>
            <a:r>
              <a:rPr sz="5500" spc="30" dirty="0">
                <a:latin typeface="Calibri"/>
                <a:cs typeface="Calibri"/>
              </a:rPr>
              <a:t> </a:t>
            </a:r>
            <a:r>
              <a:rPr sz="5500" spc="-10" dirty="0">
                <a:latin typeface="Calibri"/>
                <a:cs typeface="Calibri"/>
              </a:rPr>
              <a:t>to</a:t>
            </a:r>
            <a:r>
              <a:rPr sz="5500" spc="30" dirty="0">
                <a:latin typeface="Calibri"/>
                <a:cs typeface="Calibri"/>
              </a:rPr>
              <a:t> encompass</a:t>
            </a:r>
            <a:r>
              <a:rPr sz="5500" spc="190" dirty="0">
                <a:latin typeface="Calibri"/>
                <a:cs typeface="Calibri"/>
              </a:rPr>
              <a:t> </a:t>
            </a:r>
            <a:r>
              <a:rPr sz="5500" spc="20" dirty="0">
                <a:latin typeface="Calibri"/>
                <a:cs typeface="Calibri"/>
              </a:rPr>
              <a:t>a</a:t>
            </a:r>
            <a:r>
              <a:rPr sz="5500" dirty="0">
                <a:latin typeface="Calibri"/>
                <a:cs typeface="Calibri"/>
              </a:rPr>
              <a:t> </a:t>
            </a:r>
            <a:r>
              <a:rPr sz="5500" spc="40" dirty="0">
                <a:latin typeface="Calibri"/>
                <a:cs typeface="Calibri"/>
              </a:rPr>
              <a:t>wide </a:t>
            </a:r>
            <a:r>
              <a:rPr sz="5500" dirty="0">
                <a:latin typeface="Calibri"/>
                <a:cs typeface="Calibri"/>
              </a:rPr>
              <a:t>range</a:t>
            </a:r>
            <a:r>
              <a:rPr sz="5500" spc="50" dirty="0">
                <a:latin typeface="Calibri"/>
                <a:cs typeface="Calibri"/>
              </a:rPr>
              <a:t> </a:t>
            </a:r>
            <a:r>
              <a:rPr sz="5500" spc="-20" dirty="0">
                <a:latin typeface="Calibri"/>
                <a:cs typeface="Calibri"/>
              </a:rPr>
              <a:t>of</a:t>
            </a:r>
            <a:r>
              <a:rPr sz="5500" spc="60" dirty="0">
                <a:latin typeface="Calibri"/>
                <a:cs typeface="Calibri"/>
              </a:rPr>
              <a:t> </a:t>
            </a:r>
            <a:r>
              <a:rPr sz="5500" spc="20" dirty="0">
                <a:latin typeface="Calibri"/>
                <a:cs typeface="Calibri"/>
              </a:rPr>
              <a:t>functionalities</a:t>
            </a:r>
            <a:r>
              <a:rPr sz="5500" spc="30" dirty="0">
                <a:latin typeface="Calibri"/>
                <a:cs typeface="Calibri"/>
              </a:rPr>
              <a:t> that</a:t>
            </a:r>
            <a:r>
              <a:rPr sz="5500" spc="60" dirty="0">
                <a:latin typeface="Calibri"/>
                <a:cs typeface="Calibri"/>
              </a:rPr>
              <a:t> </a:t>
            </a:r>
            <a:r>
              <a:rPr sz="5500" spc="30" dirty="0">
                <a:latin typeface="Calibri"/>
                <a:cs typeface="Calibri"/>
              </a:rPr>
              <a:t>support </a:t>
            </a:r>
            <a:r>
              <a:rPr sz="5500" spc="-1220" dirty="0">
                <a:latin typeface="Calibri"/>
                <a:cs typeface="Calibri"/>
              </a:rPr>
              <a:t> </a:t>
            </a:r>
            <a:r>
              <a:rPr sz="5500" spc="20" dirty="0">
                <a:latin typeface="Calibri"/>
                <a:cs typeface="Calibri"/>
              </a:rPr>
              <a:t>various </a:t>
            </a:r>
            <a:r>
              <a:rPr sz="5500" spc="30" dirty="0">
                <a:latin typeface="Calibri"/>
                <a:cs typeface="Calibri"/>
              </a:rPr>
              <a:t>business</a:t>
            </a:r>
            <a:r>
              <a:rPr sz="5500" spc="170" dirty="0">
                <a:latin typeface="Calibri"/>
                <a:cs typeface="Calibri"/>
              </a:rPr>
              <a:t> </a:t>
            </a:r>
            <a:r>
              <a:rPr sz="5500" spc="20" dirty="0">
                <a:latin typeface="Calibri"/>
                <a:cs typeface="Calibri"/>
              </a:rPr>
              <a:t>needs </a:t>
            </a:r>
            <a:r>
              <a:rPr sz="5500" spc="30" dirty="0">
                <a:latin typeface="Calibri"/>
                <a:cs typeface="Calibri"/>
              </a:rPr>
              <a:t>across</a:t>
            </a:r>
            <a:r>
              <a:rPr sz="5500" spc="20" dirty="0">
                <a:latin typeface="Calibri"/>
                <a:cs typeface="Calibri"/>
              </a:rPr>
              <a:t> industries.</a:t>
            </a:r>
            <a:r>
              <a:rPr sz="5500" spc="50" dirty="0">
                <a:latin typeface="Calibri"/>
                <a:cs typeface="Calibri"/>
              </a:rPr>
              <a:t> </a:t>
            </a:r>
            <a:r>
              <a:rPr sz="5500" spc="-10" dirty="0">
                <a:latin typeface="Calibri"/>
                <a:cs typeface="Calibri"/>
              </a:rPr>
              <a:t>The</a:t>
            </a:r>
            <a:r>
              <a:rPr sz="5500" spc="30" dirty="0">
                <a:latin typeface="Calibri"/>
                <a:cs typeface="Calibri"/>
              </a:rPr>
              <a:t> </a:t>
            </a:r>
            <a:r>
              <a:rPr sz="5500" spc="10" dirty="0">
                <a:latin typeface="Calibri"/>
                <a:cs typeface="Calibri"/>
              </a:rPr>
              <a:t>platform</a:t>
            </a:r>
            <a:r>
              <a:rPr sz="5500" spc="30" dirty="0">
                <a:latin typeface="Calibri"/>
                <a:cs typeface="Calibri"/>
              </a:rPr>
              <a:t> </a:t>
            </a:r>
            <a:r>
              <a:rPr sz="5500" spc="-20" dirty="0">
                <a:latin typeface="Calibri"/>
                <a:cs typeface="Calibri"/>
              </a:rPr>
              <a:t>offers </a:t>
            </a:r>
            <a:r>
              <a:rPr sz="5500" spc="-10" dirty="0">
                <a:latin typeface="Calibri"/>
                <a:cs typeface="Calibri"/>
              </a:rPr>
              <a:t> </a:t>
            </a:r>
            <a:r>
              <a:rPr sz="5500" spc="20" dirty="0">
                <a:latin typeface="Calibri"/>
                <a:cs typeface="Calibri"/>
              </a:rPr>
              <a:t>comprehensive</a:t>
            </a:r>
            <a:r>
              <a:rPr sz="5500" spc="30" dirty="0">
                <a:latin typeface="Calibri"/>
                <a:cs typeface="Calibri"/>
              </a:rPr>
              <a:t> </a:t>
            </a:r>
            <a:r>
              <a:rPr sz="5500" spc="10" dirty="0">
                <a:latin typeface="Calibri"/>
                <a:cs typeface="Calibri"/>
              </a:rPr>
              <a:t>tools</a:t>
            </a:r>
            <a:r>
              <a:rPr sz="5500" spc="20" dirty="0">
                <a:latin typeface="Calibri"/>
                <a:cs typeface="Calibri"/>
              </a:rPr>
              <a:t> for</a:t>
            </a:r>
            <a:r>
              <a:rPr sz="5500" spc="-20" dirty="0">
                <a:latin typeface="Calibri"/>
                <a:cs typeface="Calibri"/>
              </a:rPr>
              <a:t> </a:t>
            </a:r>
            <a:r>
              <a:rPr sz="5500" dirty="0">
                <a:latin typeface="Calibri"/>
                <a:cs typeface="Calibri"/>
              </a:rPr>
              <a:t>contact</a:t>
            </a:r>
            <a:r>
              <a:rPr sz="5500" spc="40" dirty="0">
                <a:latin typeface="Calibri"/>
                <a:cs typeface="Calibri"/>
              </a:rPr>
              <a:t> </a:t>
            </a:r>
            <a:r>
              <a:rPr sz="5500" spc="60" dirty="0">
                <a:latin typeface="Calibri"/>
                <a:cs typeface="Calibri"/>
              </a:rPr>
              <a:t>and</a:t>
            </a:r>
            <a:r>
              <a:rPr sz="5500" spc="30" dirty="0">
                <a:latin typeface="Calibri"/>
                <a:cs typeface="Calibri"/>
              </a:rPr>
              <a:t> account</a:t>
            </a:r>
            <a:r>
              <a:rPr sz="5500" spc="50" dirty="0">
                <a:latin typeface="Calibri"/>
                <a:cs typeface="Calibri"/>
              </a:rPr>
              <a:t> </a:t>
            </a:r>
            <a:r>
              <a:rPr sz="5500" spc="30" dirty="0">
                <a:latin typeface="Calibri"/>
                <a:cs typeface="Calibri"/>
              </a:rPr>
              <a:t>management, </a:t>
            </a:r>
            <a:r>
              <a:rPr sz="5500" spc="40" dirty="0">
                <a:latin typeface="Calibri"/>
                <a:cs typeface="Calibri"/>
              </a:rPr>
              <a:t> opportunity</a:t>
            </a:r>
            <a:r>
              <a:rPr sz="5500" spc="-20" dirty="0">
                <a:latin typeface="Calibri"/>
                <a:cs typeface="Calibri"/>
              </a:rPr>
              <a:t> </a:t>
            </a:r>
            <a:r>
              <a:rPr sz="5500" spc="10" dirty="0">
                <a:latin typeface="Calibri"/>
                <a:cs typeface="Calibri"/>
              </a:rPr>
              <a:t>tracking,</a:t>
            </a:r>
            <a:r>
              <a:rPr sz="5500" spc="60" dirty="0">
                <a:latin typeface="Calibri"/>
                <a:cs typeface="Calibri"/>
              </a:rPr>
              <a:t> </a:t>
            </a:r>
            <a:r>
              <a:rPr sz="5500" spc="30" dirty="0">
                <a:latin typeface="Calibri"/>
                <a:cs typeface="Calibri"/>
              </a:rPr>
              <a:t>lead management,</a:t>
            </a:r>
            <a:r>
              <a:rPr sz="5500" spc="70" dirty="0">
                <a:latin typeface="Calibri"/>
                <a:cs typeface="Calibri"/>
              </a:rPr>
              <a:t> </a:t>
            </a:r>
            <a:r>
              <a:rPr sz="5500" spc="60" dirty="0">
                <a:latin typeface="Calibri"/>
                <a:cs typeface="Calibri"/>
              </a:rPr>
              <a:t>and</a:t>
            </a:r>
            <a:r>
              <a:rPr sz="5500" spc="30" dirty="0">
                <a:latin typeface="Calibri"/>
                <a:cs typeface="Calibri"/>
              </a:rPr>
              <a:t> </a:t>
            </a:r>
            <a:r>
              <a:rPr sz="5500" spc="10" dirty="0">
                <a:latin typeface="Calibri"/>
                <a:cs typeface="Calibri"/>
              </a:rPr>
              <a:t>sales</a:t>
            </a:r>
            <a:r>
              <a:rPr sz="5500" spc="20" dirty="0">
                <a:latin typeface="Calibri"/>
                <a:cs typeface="Calibri"/>
              </a:rPr>
              <a:t> </a:t>
            </a:r>
            <a:r>
              <a:rPr sz="5500" spc="10" dirty="0">
                <a:latin typeface="Calibri"/>
                <a:cs typeface="Calibri"/>
              </a:rPr>
              <a:t>forecasting, </a:t>
            </a:r>
            <a:r>
              <a:rPr sz="5500" spc="20" dirty="0">
                <a:latin typeface="Calibri"/>
                <a:cs typeface="Calibri"/>
              </a:rPr>
              <a:t> allowing</a:t>
            </a:r>
            <a:r>
              <a:rPr sz="5500" spc="60" dirty="0">
                <a:latin typeface="Calibri"/>
                <a:cs typeface="Calibri"/>
              </a:rPr>
              <a:t> </a:t>
            </a:r>
            <a:r>
              <a:rPr sz="5500" dirty="0">
                <a:latin typeface="Calibri"/>
                <a:cs typeface="Calibri"/>
              </a:rPr>
              <a:t>organizations</a:t>
            </a:r>
            <a:r>
              <a:rPr sz="5500" spc="50" dirty="0">
                <a:latin typeface="Calibri"/>
                <a:cs typeface="Calibri"/>
              </a:rPr>
              <a:t> </a:t>
            </a:r>
            <a:r>
              <a:rPr sz="5500" spc="-20" dirty="0">
                <a:latin typeface="Calibri"/>
                <a:cs typeface="Calibri"/>
              </a:rPr>
              <a:t>to</a:t>
            </a:r>
            <a:r>
              <a:rPr sz="5500" spc="60" dirty="0">
                <a:latin typeface="Calibri"/>
                <a:cs typeface="Calibri"/>
              </a:rPr>
              <a:t> </a:t>
            </a:r>
            <a:r>
              <a:rPr sz="5500" spc="30" dirty="0">
                <a:latin typeface="Calibri"/>
                <a:cs typeface="Calibri"/>
              </a:rPr>
              <a:t>streamline</a:t>
            </a:r>
            <a:r>
              <a:rPr sz="5500" spc="60" dirty="0">
                <a:latin typeface="Calibri"/>
                <a:cs typeface="Calibri"/>
              </a:rPr>
              <a:t> </a:t>
            </a:r>
            <a:r>
              <a:rPr sz="5500" spc="10" dirty="0">
                <a:latin typeface="Calibri"/>
                <a:cs typeface="Calibri"/>
              </a:rPr>
              <a:t>their </a:t>
            </a:r>
            <a:r>
              <a:rPr sz="5500" spc="40" dirty="0">
                <a:latin typeface="Calibri"/>
                <a:cs typeface="Calibri"/>
              </a:rPr>
              <a:t>sales</a:t>
            </a:r>
            <a:r>
              <a:rPr sz="5500" spc="50" dirty="0">
                <a:latin typeface="Calibri"/>
                <a:cs typeface="Calibri"/>
              </a:rPr>
              <a:t> </a:t>
            </a:r>
            <a:r>
              <a:rPr sz="5500" spc="20" dirty="0">
                <a:latin typeface="Calibri"/>
                <a:cs typeface="Calibri"/>
              </a:rPr>
              <a:t>processes</a:t>
            </a:r>
            <a:r>
              <a:rPr sz="5500" spc="60" dirty="0">
                <a:latin typeface="Calibri"/>
                <a:cs typeface="Calibri"/>
              </a:rPr>
              <a:t> </a:t>
            </a:r>
            <a:r>
              <a:rPr sz="5500" spc="10" dirty="0">
                <a:latin typeface="Calibri"/>
                <a:cs typeface="Calibri"/>
              </a:rPr>
              <a:t>and </a:t>
            </a:r>
            <a:r>
              <a:rPr sz="5500" spc="20" dirty="0">
                <a:latin typeface="Calibri"/>
                <a:cs typeface="Calibri"/>
              </a:rPr>
              <a:t> </a:t>
            </a:r>
            <a:r>
              <a:rPr sz="5500" spc="40" dirty="0">
                <a:latin typeface="Calibri"/>
                <a:cs typeface="Calibri"/>
              </a:rPr>
              <a:t>enhance</a:t>
            </a:r>
            <a:r>
              <a:rPr sz="5500" spc="20" dirty="0">
                <a:latin typeface="Calibri"/>
                <a:cs typeface="Calibri"/>
              </a:rPr>
              <a:t> </a:t>
            </a:r>
            <a:r>
              <a:rPr sz="5500" spc="-10" dirty="0">
                <a:latin typeface="Calibri"/>
                <a:cs typeface="Calibri"/>
              </a:rPr>
              <a:t>productivity.</a:t>
            </a:r>
            <a:endParaRPr sz="55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012752"/>
            <a:ext cx="8557260" cy="2741776"/>
          </a:xfrm>
          <a:prstGeom prst="rect">
            <a:avLst/>
          </a:prstGeom>
        </p:spPr>
        <p:txBody>
          <a:bodyPr vert="horz" wrap="square" lIns="0" tIns="33020" rIns="0" bIns="0" rtlCol="0" anchor="ctr">
            <a:spAutoFit/>
          </a:bodyPr>
          <a:lstStyle/>
          <a:p>
            <a:pPr marL="25400">
              <a:lnSpc>
                <a:spcPct val="100000"/>
              </a:lnSpc>
              <a:spcBef>
                <a:spcPts val="260"/>
              </a:spcBef>
            </a:pPr>
            <a:r>
              <a:rPr spc="-80" dirty="0">
                <a:solidFill>
                  <a:srgbClr val="000000"/>
                </a:solidFill>
              </a:rPr>
              <a:t>Types</a:t>
            </a:r>
            <a:r>
              <a:rPr spc="-110" dirty="0">
                <a:solidFill>
                  <a:srgbClr val="000000"/>
                </a:solidFill>
              </a:rPr>
              <a:t> </a:t>
            </a:r>
            <a:r>
              <a:rPr spc="-40" dirty="0">
                <a:solidFill>
                  <a:srgbClr val="000000"/>
                </a:solidFill>
              </a:rPr>
              <a:t>of </a:t>
            </a:r>
            <a:r>
              <a:rPr spc="-50" dirty="0">
                <a:solidFill>
                  <a:srgbClr val="000000"/>
                </a:solidFill>
              </a:rPr>
              <a:t>Salesforce</a:t>
            </a:r>
            <a:endParaRPr dirty="0"/>
          </a:p>
        </p:txBody>
      </p:sp>
      <p:sp>
        <p:nvSpPr>
          <p:cNvPr id="3" name="object 3"/>
          <p:cNvSpPr txBox="1"/>
          <p:nvPr/>
        </p:nvSpPr>
        <p:spPr>
          <a:xfrm>
            <a:off x="1835151" y="5486401"/>
            <a:ext cx="19805650" cy="5996642"/>
          </a:xfrm>
          <a:prstGeom prst="rect">
            <a:avLst/>
          </a:prstGeom>
        </p:spPr>
        <p:txBody>
          <a:bodyPr vert="horz" wrap="square" lIns="0" tIns="73660" rIns="0" bIns="0" rtlCol="0">
            <a:spAutoFit/>
          </a:bodyPr>
          <a:lstStyle/>
          <a:p>
            <a:pPr marL="482600" marR="1207770" indent="-458470" algn="just">
              <a:lnSpc>
                <a:spcPts val="3460"/>
              </a:lnSpc>
              <a:spcBef>
                <a:spcPts val="580"/>
              </a:spcBef>
              <a:buFont typeface="Arial MT"/>
              <a:buChar char="•"/>
              <a:tabLst>
                <a:tab pos="483870" algn="l"/>
              </a:tabLst>
            </a:pPr>
            <a:r>
              <a:rPr sz="4000" b="1" spc="40" dirty="0">
                <a:latin typeface="Calibri"/>
                <a:cs typeface="Calibri"/>
              </a:rPr>
              <a:t>Sales </a:t>
            </a:r>
            <a:r>
              <a:rPr sz="4000" b="1" spc="30" dirty="0">
                <a:latin typeface="Calibri"/>
                <a:cs typeface="Calibri"/>
              </a:rPr>
              <a:t>Cloud</a:t>
            </a:r>
            <a:r>
              <a:rPr sz="4000" spc="30" dirty="0">
                <a:latin typeface="Calibri"/>
                <a:cs typeface="Calibri"/>
              </a:rPr>
              <a:t>: </a:t>
            </a:r>
            <a:r>
              <a:rPr sz="4000" spc="10" dirty="0">
                <a:latin typeface="Calibri"/>
                <a:cs typeface="Calibri"/>
              </a:rPr>
              <a:t>This flagship </a:t>
            </a:r>
            <a:r>
              <a:rPr sz="4000" spc="30" dirty="0">
                <a:latin typeface="Calibri"/>
                <a:cs typeface="Calibri"/>
              </a:rPr>
              <a:t>solution focuses </a:t>
            </a:r>
            <a:r>
              <a:rPr sz="4000" spc="10" dirty="0">
                <a:latin typeface="Calibri"/>
                <a:cs typeface="Calibri"/>
              </a:rPr>
              <a:t>on </a:t>
            </a:r>
            <a:r>
              <a:rPr sz="4000" spc="20" dirty="0">
                <a:latin typeface="Calibri"/>
                <a:cs typeface="Calibri"/>
              </a:rPr>
              <a:t>sales </a:t>
            </a:r>
            <a:r>
              <a:rPr sz="4000" spc="30" dirty="0">
                <a:latin typeface="Calibri"/>
                <a:cs typeface="Calibri"/>
              </a:rPr>
              <a:t>automation, enabling </a:t>
            </a:r>
            <a:r>
              <a:rPr sz="4000" spc="20" dirty="0">
                <a:latin typeface="Calibri"/>
                <a:cs typeface="Calibri"/>
              </a:rPr>
              <a:t>organizations to manage </a:t>
            </a:r>
            <a:r>
              <a:rPr sz="4000" spc="30" dirty="0">
                <a:latin typeface="Calibri"/>
                <a:cs typeface="Calibri"/>
              </a:rPr>
              <a:t>their </a:t>
            </a:r>
            <a:r>
              <a:rPr sz="4000" spc="20" dirty="0">
                <a:latin typeface="Calibri"/>
                <a:cs typeface="Calibri"/>
              </a:rPr>
              <a:t>entire sales </a:t>
            </a:r>
            <a:r>
              <a:rPr sz="4000" spc="30" dirty="0">
                <a:latin typeface="Calibri"/>
                <a:cs typeface="Calibri"/>
              </a:rPr>
              <a:t> </a:t>
            </a:r>
            <a:r>
              <a:rPr sz="4000" spc="10" dirty="0">
                <a:latin typeface="Calibri"/>
                <a:cs typeface="Calibri"/>
              </a:rPr>
              <a:t>lifecycle </a:t>
            </a:r>
            <a:r>
              <a:rPr sz="4000" spc="20" dirty="0">
                <a:latin typeface="Calibri"/>
                <a:cs typeface="Calibri"/>
              </a:rPr>
              <a:t>from </a:t>
            </a:r>
            <a:r>
              <a:rPr sz="4000" spc="40" dirty="0">
                <a:latin typeface="Calibri"/>
                <a:cs typeface="Calibri"/>
              </a:rPr>
              <a:t>lead </a:t>
            </a:r>
            <a:r>
              <a:rPr sz="4000" spc="10" dirty="0">
                <a:latin typeface="Calibri"/>
                <a:cs typeface="Calibri"/>
              </a:rPr>
              <a:t>generation </a:t>
            </a:r>
            <a:r>
              <a:rPr sz="4000" spc="20" dirty="0">
                <a:latin typeface="Calibri"/>
                <a:cs typeface="Calibri"/>
              </a:rPr>
              <a:t>to </a:t>
            </a:r>
            <a:r>
              <a:rPr sz="4000" spc="30" dirty="0">
                <a:latin typeface="Calibri"/>
                <a:cs typeface="Calibri"/>
              </a:rPr>
              <a:t>deal closure. </a:t>
            </a:r>
            <a:r>
              <a:rPr sz="4000" dirty="0">
                <a:latin typeface="Calibri"/>
                <a:cs typeface="Calibri"/>
              </a:rPr>
              <a:t>Key features </a:t>
            </a:r>
            <a:r>
              <a:rPr sz="4000" spc="20" dirty="0">
                <a:latin typeface="Calibri"/>
                <a:cs typeface="Calibri"/>
              </a:rPr>
              <a:t>include </a:t>
            </a:r>
            <a:r>
              <a:rPr sz="4000" spc="40" dirty="0">
                <a:latin typeface="Calibri"/>
                <a:cs typeface="Calibri"/>
              </a:rPr>
              <a:t>account </a:t>
            </a:r>
            <a:r>
              <a:rPr sz="4000" spc="10" dirty="0">
                <a:latin typeface="Calibri"/>
                <a:cs typeface="Calibri"/>
              </a:rPr>
              <a:t>and contact </a:t>
            </a:r>
            <a:r>
              <a:rPr sz="4000" spc="30" dirty="0">
                <a:latin typeface="Calibri"/>
                <a:cs typeface="Calibri"/>
              </a:rPr>
              <a:t>management, opportunity </a:t>
            </a:r>
            <a:r>
              <a:rPr sz="4000" spc="40" dirty="0">
                <a:latin typeface="Calibri"/>
                <a:cs typeface="Calibri"/>
              </a:rPr>
              <a:t> </a:t>
            </a:r>
            <a:r>
              <a:rPr sz="4000" spc="20" dirty="0">
                <a:latin typeface="Calibri"/>
                <a:cs typeface="Calibri"/>
              </a:rPr>
              <a:t>tracking,</a:t>
            </a:r>
            <a:r>
              <a:rPr sz="4000" spc="10" dirty="0">
                <a:latin typeface="Calibri"/>
                <a:cs typeface="Calibri"/>
              </a:rPr>
              <a:t> </a:t>
            </a:r>
            <a:r>
              <a:rPr sz="4000" spc="60" dirty="0">
                <a:latin typeface="Calibri"/>
                <a:cs typeface="Calibri"/>
              </a:rPr>
              <a:t>and</a:t>
            </a:r>
            <a:r>
              <a:rPr sz="4000" spc="30" dirty="0">
                <a:latin typeface="Calibri"/>
                <a:cs typeface="Calibri"/>
              </a:rPr>
              <a:t> </a:t>
            </a:r>
            <a:r>
              <a:rPr sz="4000" spc="20" dirty="0">
                <a:latin typeface="Calibri"/>
                <a:cs typeface="Calibri"/>
              </a:rPr>
              <a:t>sales</a:t>
            </a:r>
            <a:r>
              <a:rPr sz="4000" spc="10" dirty="0">
                <a:latin typeface="Calibri"/>
                <a:cs typeface="Calibri"/>
              </a:rPr>
              <a:t> </a:t>
            </a:r>
            <a:r>
              <a:rPr sz="4000" spc="20" dirty="0">
                <a:latin typeface="Calibri"/>
                <a:cs typeface="Calibri"/>
              </a:rPr>
              <a:t>forecasting, which</a:t>
            </a:r>
            <a:r>
              <a:rPr sz="4000" spc="30" dirty="0">
                <a:latin typeface="Calibri"/>
                <a:cs typeface="Calibri"/>
              </a:rPr>
              <a:t> </a:t>
            </a:r>
            <a:r>
              <a:rPr sz="4000" spc="40" dirty="0">
                <a:latin typeface="Calibri"/>
                <a:cs typeface="Calibri"/>
              </a:rPr>
              <a:t>help</a:t>
            </a:r>
            <a:r>
              <a:rPr sz="4000" spc="30" dirty="0">
                <a:latin typeface="Calibri"/>
                <a:cs typeface="Calibri"/>
              </a:rPr>
              <a:t> </a:t>
            </a:r>
            <a:r>
              <a:rPr sz="4000" spc="10" dirty="0">
                <a:latin typeface="Calibri"/>
                <a:cs typeface="Calibri"/>
              </a:rPr>
              <a:t>increase</a:t>
            </a:r>
            <a:r>
              <a:rPr sz="4000" spc="130" dirty="0">
                <a:latin typeface="Calibri"/>
                <a:cs typeface="Calibri"/>
              </a:rPr>
              <a:t> </a:t>
            </a:r>
            <a:r>
              <a:rPr sz="4000" spc="20" dirty="0">
                <a:latin typeface="Calibri"/>
                <a:cs typeface="Calibri"/>
              </a:rPr>
              <a:t>efficiency</a:t>
            </a:r>
            <a:r>
              <a:rPr sz="4000" spc="-40" dirty="0">
                <a:latin typeface="Calibri"/>
                <a:cs typeface="Calibri"/>
              </a:rPr>
              <a:t> </a:t>
            </a:r>
            <a:r>
              <a:rPr sz="4000" spc="10" dirty="0">
                <a:latin typeface="Calibri"/>
                <a:cs typeface="Calibri"/>
              </a:rPr>
              <a:t>and</a:t>
            </a:r>
            <a:r>
              <a:rPr sz="4000" spc="40" dirty="0">
                <a:latin typeface="Calibri"/>
                <a:cs typeface="Calibri"/>
              </a:rPr>
              <a:t> </a:t>
            </a:r>
            <a:r>
              <a:rPr sz="4000" spc="20" dirty="0">
                <a:latin typeface="Calibri"/>
                <a:cs typeface="Calibri"/>
              </a:rPr>
              <a:t>drive</a:t>
            </a:r>
            <a:r>
              <a:rPr sz="4000" spc="120" dirty="0">
                <a:latin typeface="Calibri"/>
                <a:cs typeface="Calibri"/>
              </a:rPr>
              <a:t> </a:t>
            </a:r>
            <a:r>
              <a:rPr sz="4000" spc="20" dirty="0">
                <a:latin typeface="Calibri"/>
                <a:cs typeface="Calibri"/>
              </a:rPr>
              <a:t>revenue</a:t>
            </a:r>
            <a:r>
              <a:rPr sz="4000" spc="120" dirty="0">
                <a:latin typeface="Calibri"/>
                <a:cs typeface="Calibri"/>
              </a:rPr>
              <a:t> </a:t>
            </a:r>
            <a:r>
              <a:rPr sz="4000" spc="30" dirty="0">
                <a:latin typeface="Calibri"/>
                <a:cs typeface="Calibri"/>
              </a:rPr>
              <a:t>growth.</a:t>
            </a:r>
            <a:endParaRPr sz="4000" dirty="0">
              <a:latin typeface="Calibri"/>
              <a:cs typeface="Calibri"/>
            </a:endParaRPr>
          </a:p>
          <a:p>
            <a:pPr marL="482600" marR="40640" indent="-458470" algn="just">
              <a:lnSpc>
                <a:spcPts val="3460"/>
              </a:lnSpc>
              <a:spcBef>
                <a:spcPts val="2090"/>
              </a:spcBef>
              <a:buFont typeface="Arial MT"/>
              <a:buChar char="•"/>
              <a:tabLst>
                <a:tab pos="483870" algn="l"/>
              </a:tabLst>
            </a:pPr>
            <a:r>
              <a:rPr sz="4000" b="1" spc="40" dirty="0">
                <a:latin typeface="Calibri"/>
                <a:cs typeface="Calibri"/>
              </a:rPr>
              <a:t>Service </a:t>
            </a:r>
            <a:r>
              <a:rPr sz="4000" b="1" spc="30" dirty="0">
                <a:latin typeface="Calibri"/>
                <a:cs typeface="Calibri"/>
              </a:rPr>
              <a:t>Cloud</a:t>
            </a:r>
            <a:r>
              <a:rPr sz="4000" spc="30" dirty="0">
                <a:latin typeface="Calibri"/>
                <a:cs typeface="Calibri"/>
              </a:rPr>
              <a:t>: </a:t>
            </a:r>
            <a:r>
              <a:rPr sz="4000" spc="20" dirty="0">
                <a:latin typeface="Calibri"/>
                <a:cs typeface="Calibri"/>
              </a:rPr>
              <a:t>Designed </a:t>
            </a:r>
            <a:r>
              <a:rPr sz="4000" spc="40" dirty="0">
                <a:latin typeface="Calibri"/>
                <a:cs typeface="Calibri"/>
              </a:rPr>
              <a:t>for </a:t>
            </a:r>
            <a:r>
              <a:rPr sz="4000" spc="20" dirty="0">
                <a:latin typeface="Calibri"/>
                <a:cs typeface="Calibri"/>
              </a:rPr>
              <a:t>customer </a:t>
            </a:r>
            <a:r>
              <a:rPr sz="4000" spc="30" dirty="0">
                <a:latin typeface="Calibri"/>
                <a:cs typeface="Calibri"/>
              </a:rPr>
              <a:t>service </a:t>
            </a:r>
            <a:r>
              <a:rPr sz="4000" spc="20" dirty="0">
                <a:latin typeface="Calibri"/>
                <a:cs typeface="Calibri"/>
              </a:rPr>
              <a:t>excellence, </a:t>
            </a:r>
            <a:r>
              <a:rPr sz="4000" spc="40" dirty="0">
                <a:latin typeface="Calibri"/>
                <a:cs typeface="Calibri"/>
              </a:rPr>
              <a:t>Service </a:t>
            </a:r>
            <a:r>
              <a:rPr sz="4000" spc="10" dirty="0">
                <a:latin typeface="Calibri"/>
                <a:cs typeface="Calibri"/>
              </a:rPr>
              <a:t>Cloud </a:t>
            </a:r>
            <a:r>
              <a:rPr sz="4000" spc="20" dirty="0">
                <a:latin typeface="Calibri"/>
                <a:cs typeface="Calibri"/>
              </a:rPr>
              <a:t>provides </a:t>
            </a:r>
            <a:r>
              <a:rPr sz="4000" spc="40" dirty="0">
                <a:latin typeface="Calibri"/>
                <a:cs typeface="Calibri"/>
              </a:rPr>
              <a:t>tools </a:t>
            </a:r>
            <a:r>
              <a:rPr sz="4000" spc="-10" dirty="0">
                <a:latin typeface="Calibri"/>
                <a:cs typeface="Calibri"/>
              </a:rPr>
              <a:t>for </a:t>
            </a:r>
            <a:r>
              <a:rPr sz="4000" spc="10" dirty="0">
                <a:latin typeface="Calibri"/>
                <a:cs typeface="Calibri"/>
              </a:rPr>
              <a:t>case </a:t>
            </a:r>
            <a:r>
              <a:rPr sz="4000" spc="30" dirty="0">
                <a:latin typeface="Calibri"/>
                <a:cs typeface="Calibri"/>
              </a:rPr>
              <a:t>management, </a:t>
            </a:r>
            <a:r>
              <a:rPr sz="4000" spc="40" dirty="0">
                <a:latin typeface="Calibri"/>
                <a:cs typeface="Calibri"/>
              </a:rPr>
              <a:t>omnichannel </a:t>
            </a:r>
            <a:r>
              <a:rPr sz="4000" spc="50" dirty="0">
                <a:latin typeface="Calibri"/>
                <a:cs typeface="Calibri"/>
              </a:rPr>
              <a:t> </a:t>
            </a:r>
            <a:r>
              <a:rPr sz="4000" spc="40" dirty="0">
                <a:latin typeface="Calibri"/>
                <a:cs typeface="Calibri"/>
              </a:rPr>
              <a:t>support, </a:t>
            </a:r>
            <a:r>
              <a:rPr sz="4000" spc="10" dirty="0">
                <a:latin typeface="Calibri"/>
                <a:cs typeface="Calibri"/>
              </a:rPr>
              <a:t>and </a:t>
            </a:r>
            <a:r>
              <a:rPr sz="4000" spc="30" dirty="0">
                <a:latin typeface="Calibri"/>
                <a:cs typeface="Calibri"/>
              </a:rPr>
              <a:t>knowledge </a:t>
            </a:r>
            <a:r>
              <a:rPr sz="4000" dirty="0">
                <a:latin typeface="Calibri"/>
                <a:cs typeface="Calibri"/>
              </a:rPr>
              <a:t>base </a:t>
            </a:r>
            <a:r>
              <a:rPr sz="4000" spc="20" dirty="0">
                <a:latin typeface="Calibri"/>
                <a:cs typeface="Calibri"/>
              </a:rPr>
              <a:t>creation. </a:t>
            </a:r>
            <a:r>
              <a:rPr sz="4000" spc="60" dirty="0">
                <a:latin typeface="Calibri"/>
                <a:cs typeface="Calibri"/>
              </a:rPr>
              <a:t>It </a:t>
            </a:r>
            <a:r>
              <a:rPr sz="4000" spc="30" dirty="0">
                <a:latin typeface="Calibri"/>
                <a:cs typeface="Calibri"/>
              </a:rPr>
              <a:t>empowers businesses </a:t>
            </a:r>
            <a:r>
              <a:rPr sz="4000" spc="20" dirty="0">
                <a:latin typeface="Calibri"/>
                <a:cs typeface="Calibri"/>
              </a:rPr>
              <a:t>to enhance customer experiences by streamlining </a:t>
            </a:r>
            <a:r>
              <a:rPr sz="4000" spc="30" dirty="0">
                <a:latin typeface="Calibri"/>
                <a:cs typeface="Calibri"/>
              </a:rPr>
              <a:t>service </a:t>
            </a:r>
            <a:r>
              <a:rPr sz="4000" spc="40" dirty="0">
                <a:latin typeface="Calibri"/>
                <a:cs typeface="Calibri"/>
              </a:rPr>
              <a:t> </a:t>
            </a:r>
            <a:r>
              <a:rPr sz="4000" spc="30" dirty="0">
                <a:latin typeface="Calibri"/>
                <a:cs typeface="Calibri"/>
              </a:rPr>
              <a:t>operations</a:t>
            </a:r>
            <a:r>
              <a:rPr sz="4000" dirty="0">
                <a:latin typeface="Calibri"/>
                <a:cs typeface="Calibri"/>
              </a:rPr>
              <a:t> </a:t>
            </a:r>
            <a:r>
              <a:rPr sz="4000" spc="10" dirty="0">
                <a:latin typeface="Calibri"/>
                <a:cs typeface="Calibri"/>
              </a:rPr>
              <a:t>and</a:t>
            </a:r>
            <a:r>
              <a:rPr sz="4000" spc="30" dirty="0">
                <a:latin typeface="Calibri"/>
                <a:cs typeface="Calibri"/>
              </a:rPr>
              <a:t> </a:t>
            </a:r>
            <a:r>
              <a:rPr sz="4000" spc="20" dirty="0">
                <a:latin typeface="Calibri"/>
                <a:cs typeface="Calibri"/>
              </a:rPr>
              <a:t>improving</a:t>
            </a:r>
            <a:r>
              <a:rPr sz="4000" spc="50" dirty="0">
                <a:latin typeface="Calibri"/>
                <a:cs typeface="Calibri"/>
              </a:rPr>
              <a:t> </a:t>
            </a:r>
            <a:r>
              <a:rPr sz="4000" spc="30" dirty="0">
                <a:latin typeface="Calibri"/>
                <a:cs typeface="Calibri"/>
              </a:rPr>
              <a:t>agent </a:t>
            </a:r>
            <a:r>
              <a:rPr sz="4000" spc="20" dirty="0">
                <a:latin typeface="Calibri"/>
                <a:cs typeface="Calibri"/>
              </a:rPr>
              <a:t>productivity</a:t>
            </a:r>
            <a:r>
              <a:rPr sz="4000" spc="100" dirty="0">
                <a:latin typeface="Calibri"/>
                <a:cs typeface="Calibri"/>
              </a:rPr>
              <a:t> </a:t>
            </a:r>
            <a:r>
              <a:rPr sz="4000" spc="30" dirty="0">
                <a:latin typeface="Calibri"/>
                <a:cs typeface="Calibri"/>
              </a:rPr>
              <a:t>through</a:t>
            </a:r>
            <a:r>
              <a:rPr sz="4000" spc="40" dirty="0">
                <a:latin typeface="Calibri"/>
                <a:cs typeface="Calibri"/>
              </a:rPr>
              <a:t> </a:t>
            </a:r>
            <a:r>
              <a:rPr sz="4000" spc="30" dirty="0">
                <a:latin typeface="Calibri"/>
                <a:cs typeface="Calibri"/>
              </a:rPr>
              <a:t>automation</a:t>
            </a:r>
            <a:r>
              <a:rPr sz="4000" spc="40" dirty="0">
                <a:latin typeface="Calibri"/>
                <a:cs typeface="Calibri"/>
              </a:rPr>
              <a:t> </a:t>
            </a:r>
            <a:r>
              <a:rPr sz="4000" spc="10" dirty="0">
                <a:latin typeface="Calibri"/>
                <a:cs typeface="Calibri"/>
              </a:rPr>
              <a:t>and</a:t>
            </a:r>
            <a:r>
              <a:rPr sz="4000" spc="30" dirty="0">
                <a:latin typeface="Calibri"/>
                <a:cs typeface="Calibri"/>
              </a:rPr>
              <a:t> </a:t>
            </a:r>
            <a:r>
              <a:rPr sz="4000" spc="50" dirty="0">
                <a:latin typeface="Calibri"/>
                <a:cs typeface="Calibri"/>
              </a:rPr>
              <a:t>AI-driven</a:t>
            </a:r>
            <a:r>
              <a:rPr sz="4000" spc="30" dirty="0">
                <a:latin typeface="Calibri"/>
                <a:cs typeface="Calibri"/>
              </a:rPr>
              <a:t> </a:t>
            </a:r>
            <a:r>
              <a:rPr sz="4000" spc="10" dirty="0">
                <a:latin typeface="Calibri"/>
                <a:cs typeface="Calibri"/>
              </a:rPr>
              <a:t>insights.</a:t>
            </a:r>
            <a:endParaRPr sz="4000" dirty="0">
              <a:latin typeface="Calibri"/>
              <a:cs typeface="Calibri"/>
            </a:endParaRPr>
          </a:p>
          <a:p>
            <a:pPr marL="482600" marR="106680" indent="-458470">
              <a:lnSpc>
                <a:spcPts val="3460"/>
              </a:lnSpc>
              <a:spcBef>
                <a:spcPts val="1938"/>
              </a:spcBef>
              <a:buFont typeface="Arial MT"/>
              <a:buChar char="•"/>
              <a:tabLst>
                <a:tab pos="482600" algn="l"/>
                <a:tab pos="483870" algn="l"/>
              </a:tabLst>
            </a:pPr>
            <a:r>
              <a:rPr sz="4000" b="1" spc="30" dirty="0">
                <a:latin typeface="Calibri"/>
                <a:cs typeface="Calibri"/>
              </a:rPr>
              <a:t>Marketing</a:t>
            </a:r>
            <a:r>
              <a:rPr sz="4000" b="1" spc="-100" dirty="0">
                <a:latin typeface="Calibri"/>
                <a:cs typeface="Calibri"/>
              </a:rPr>
              <a:t> </a:t>
            </a:r>
            <a:r>
              <a:rPr sz="4000" b="1" spc="30" dirty="0">
                <a:latin typeface="Calibri"/>
                <a:cs typeface="Calibri"/>
              </a:rPr>
              <a:t>Cloud</a:t>
            </a:r>
            <a:r>
              <a:rPr sz="4000" spc="30" dirty="0">
                <a:latin typeface="Calibri"/>
                <a:cs typeface="Calibri"/>
              </a:rPr>
              <a:t>:</a:t>
            </a:r>
            <a:r>
              <a:rPr sz="4000" spc="100" dirty="0">
                <a:latin typeface="Calibri"/>
                <a:cs typeface="Calibri"/>
              </a:rPr>
              <a:t> </a:t>
            </a:r>
            <a:r>
              <a:rPr sz="4000" spc="10" dirty="0">
                <a:latin typeface="Calibri"/>
                <a:cs typeface="Calibri"/>
              </a:rPr>
              <a:t>This</a:t>
            </a:r>
            <a:r>
              <a:rPr sz="4000" spc="20" dirty="0">
                <a:latin typeface="Calibri"/>
                <a:cs typeface="Calibri"/>
              </a:rPr>
              <a:t> platform</a:t>
            </a:r>
            <a:r>
              <a:rPr sz="4000" spc="80" dirty="0">
                <a:latin typeface="Calibri"/>
                <a:cs typeface="Calibri"/>
              </a:rPr>
              <a:t> </a:t>
            </a:r>
            <a:r>
              <a:rPr sz="4000" spc="30" dirty="0">
                <a:latin typeface="Calibri"/>
                <a:cs typeface="Calibri"/>
              </a:rPr>
              <a:t>connects</a:t>
            </a:r>
            <a:r>
              <a:rPr sz="4000" spc="160" dirty="0">
                <a:latin typeface="Calibri"/>
                <a:cs typeface="Calibri"/>
              </a:rPr>
              <a:t> </a:t>
            </a:r>
            <a:r>
              <a:rPr sz="4000" spc="30" dirty="0">
                <a:latin typeface="Calibri"/>
                <a:cs typeface="Calibri"/>
              </a:rPr>
              <a:t>companies</a:t>
            </a:r>
            <a:r>
              <a:rPr sz="4000" spc="10" dirty="0">
                <a:latin typeface="Calibri"/>
                <a:cs typeface="Calibri"/>
              </a:rPr>
              <a:t> </a:t>
            </a:r>
            <a:r>
              <a:rPr sz="4000" spc="20" dirty="0">
                <a:latin typeface="Calibri"/>
                <a:cs typeface="Calibri"/>
              </a:rPr>
              <a:t>with</a:t>
            </a:r>
            <a:r>
              <a:rPr sz="4000" spc="40" dirty="0">
                <a:latin typeface="Calibri"/>
                <a:cs typeface="Calibri"/>
              </a:rPr>
              <a:t> </a:t>
            </a:r>
            <a:r>
              <a:rPr sz="4000" spc="30" dirty="0">
                <a:latin typeface="Calibri"/>
                <a:cs typeface="Calibri"/>
              </a:rPr>
              <a:t>customers</a:t>
            </a:r>
            <a:r>
              <a:rPr sz="4000" spc="20" dirty="0">
                <a:latin typeface="Calibri"/>
                <a:cs typeface="Calibri"/>
              </a:rPr>
              <a:t> across multiple</a:t>
            </a:r>
            <a:r>
              <a:rPr sz="4000" spc="-30" dirty="0">
                <a:latin typeface="Calibri"/>
                <a:cs typeface="Calibri"/>
              </a:rPr>
              <a:t> </a:t>
            </a:r>
            <a:r>
              <a:rPr sz="4000" spc="40" dirty="0">
                <a:latin typeface="Calibri"/>
                <a:cs typeface="Calibri"/>
              </a:rPr>
              <a:t>channels,</a:t>
            </a:r>
            <a:r>
              <a:rPr sz="4000" spc="20" dirty="0">
                <a:latin typeface="Calibri"/>
                <a:cs typeface="Calibri"/>
              </a:rPr>
              <a:t> allowing</a:t>
            </a:r>
            <a:r>
              <a:rPr sz="4000" spc="60" dirty="0">
                <a:latin typeface="Calibri"/>
                <a:cs typeface="Calibri"/>
              </a:rPr>
              <a:t> </a:t>
            </a:r>
            <a:r>
              <a:rPr sz="4000" spc="40" dirty="0">
                <a:latin typeface="Calibri"/>
                <a:cs typeface="Calibri"/>
              </a:rPr>
              <a:t>for</a:t>
            </a:r>
            <a:r>
              <a:rPr sz="4000" dirty="0">
                <a:latin typeface="Calibri"/>
                <a:cs typeface="Calibri"/>
              </a:rPr>
              <a:t> </a:t>
            </a:r>
            <a:r>
              <a:rPr sz="4000" spc="20" dirty="0">
                <a:latin typeface="Calibri"/>
                <a:cs typeface="Calibri"/>
              </a:rPr>
              <a:t>personalized </a:t>
            </a:r>
            <a:r>
              <a:rPr sz="4000" spc="30" dirty="0">
                <a:latin typeface="Calibri"/>
                <a:cs typeface="Calibri"/>
              </a:rPr>
              <a:t> </a:t>
            </a:r>
            <a:r>
              <a:rPr sz="4000" spc="10" dirty="0">
                <a:latin typeface="Calibri"/>
                <a:cs typeface="Calibri"/>
              </a:rPr>
              <a:t>marketing</a:t>
            </a:r>
            <a:r>
              <a:rPr sz="4000" spc="80" dirty="0">
                <a:latin typeface="Calibri"/>
                <a:cs typeface="Calibri"/>
              </a:rPr>
              <a:t> </a:t>
            </a:r>
            <a:r>
              <a:rPr sz="4000" spc="30" dirty="0">
                <a:latin typeface="Calibri"/>
                <a:cs typeface="Calibri"/>
              </a:rPr>
              <a:t>campaigns.</a:t>
            </a:r>
            <a:r>
              <a:rPr sz="4000" spc="20" dirty="0">
                <a:latin typeface="Calibri"/>
                <a:cs typeface="Calibri"/>
              </a:rPr>
              <a:t> </a:t>
            </a:r>
            <a:r>
              <a:rPr sz="4000" spc="-10" dirty="0">
                <a:latin typeface="Calibri"/>
                <a:cs typeface="Calibri"/>
              </a:rPr>
              <a:t>It</a:t>
            </a:r>
            <a:r>
              <a:rPr sz="4000" spc="60" dirty="0">
                <a:latin typeface="Calibri"/>
                <a:cs typeface="Calibri"/>
              </a:rPr>
              <a:t> </a:t>
            </a:r>
            <a:r>
              <a:rPr sz="4000" spc="30" dirty="0">
                <a:latin typeface="Calibri"/>
                <a:cs typeface="Calibri"/>
              </a:rPr>
              <a:t>includes</a:t>
            </a:r>
            <a:r>
              <a:rPr sz="4000" spc="40" dirty="0">
                <a:latin typeface="Calibri"/>
                <a:cs typeface="Calibri"/>
              </a:rPr>
              <a:t> </a:t>
            </a:r>
            <a:r>
              <a:rPr sz="4000" spc="10" dirty="0">
                <a:latin typeface="Calibri"/>
                <a:cs typeface="Calibri"/>
              </a:rPr>
              <a:t>features</a:t>
            </a:r>
            <a:r>
              <a:rPr sz="4000" spc="40" dirty="0">
                <a:latin typeface="Calibri"/>
                <a:cs typeface="Calibri"/>
              </a:rPr>
              <a:t> for</a:t>
            </a:r>
            <a:r>
              <a:rPr sz="4000" spc="20" dirty="0">
                <a:latin typeface="Calibri"/>
                <a:cs typeface="Calibri"/>
              </a:rPr>
              <a:t> </a:t>
            </a:r>
            <a:r>
              <a:rPr sz="4000" spc="40" dirty="0">
                <a:latin typeface="Calibri"/>
                <a:cs typeface="Calibri"/>
              </a:rPr>
              <a:t>email</a:t>
            </a:r>
            <a:r>
              <a:rPr sz="4000" spc="-60" dirty="0">
                <a:latin typeface="Calibri"/>
                <a:cs typeface="Calibri"/>
              </a:rPr>
              <a:t> </a:t>
            </a:r>
            <a:r>
              <a:rPr sz="4000" spc="30" dirty="0">
                <a:latin typeface="Calibri"/>
                <a:cs typeface="Calibri"/>
              </a:rPr>
              <a:t>marketing,</a:t>
            </a:r>
            <a:r>
              <a:rPr sz="4000" spc="40" dirty="0">
                <a:latin typeface="Calibri"/>
                <a:cs typeface="Calibri"/>
              </a:rPr>
              <a:t> </a:t>
            </a:r>
            <a:r>
              <a:rPr sz="4000" spc="30" dirty="0">
                <a:latin typeface="Calibri"/>
                <a:cs typeface="Calibri"/>
              </a:rPr>
              <a:t>social</a:t>
            </a:r>
            <a:r>
              <a:rPr sz="4000" spc="100" dirty="0">
                <a:latin typeface="Calibri"/>
                <a:cs typeface="Calibri"/>
              </a:rPr>
              <a:t> </a:t>
            </a:r>
            <a:r>
              <a:rPr sz="4000" spc="10" dirty="0">
                <a:latin typeface="Calibri"/>
                <a:cs typeface="Calibri"/>
              </a:rPr>
              <a:t>media</a:t>
            </a:r>
            <a:r>
              <a:rPr sz="4000" spc="60" dirty="0">
                <a:latin typeface="Calibri"/>
                <a:cs typeface="Calibri"/>
              </a:rPr>
              <a:t> </a:t>
            </a:r>
            <a:r>
              <a:rPr sz="4000" spc="20" dirty="0">
                <a:latin typeface="Calibri"/>
                <a:cs typeface="Calibri"/>
              </a:rPr>
              <a:t>engagement,</a:t>
            </a:r>
            <a:r>
              <a:rPr sz="4000" spc="40" dirty="0">
                <a:latin typeface="Calibri"/>
                <a:cs typeface="Calibri"/>
              </a:rPr>
              <a:t> </a:t>
            </a:r>
            <a:r>
              <a:rPr sz="4000" spc="60" dirty="0">
                <a:latin typeface="Calibri"/>
                <a:cs typeface="Calibri"/>
              </a:rPr>
              <a:t>and </a:t>
            </a:r>
            <a:r>
              <a:rPr sz="4000" spc="20" dirty="0">
                <a:latin typeface="Calibri"/>
                <a:cs typeface="Calibri"/>
              </a:rPr>
              <a:t>customer </a:t>
            </a:r>
            <a:r>
              <a:rPr sz="4000" spc="30" dirty="0">
                <a:latin typeface="Calibri"/>
                <a:cs typeface="Calibri"/>
              </a:rPr>
              <a:t>journey</a:t>
            </a:r>
            <a:r>
              <a:rPr sz="4000" spc="-10" dirty="0">
                <a:latin typeface="Calibri"/>
                <a:cs typeface="Calibri"/>
              </a:rPr>
              <a:t> </a:t>
            </a:r>
            <a:r>
              <a:rPr sz="4000" spc="30" dirty="0">
                <a:latin typeface="Calibri"/>
                <a:cs typeface="Calibri"/>
              </a:rPr>
              <a:t>mapping, </a:t>
            </a:r>
            <a:r>
              <a:rPr sz="4000" spc="-680" dirty="0">
                <a:latin typeface="Calibri"/>
                <a:cs typeface="Calibri"/>
              </a:rPr>
              <a:t> </a:t>
            </a:r>
            <a:r>
              <a:rPr sz="4000" spc="20" dirty="0">
                <a:latin typeface="Calibri"/>
                <a:cs typeface="Calibri"/>
              </a:rPr>
              <a:t>enabling</a:t>
            </a:r>
            <a:r>
              <a:rPr sz="4000" spc="50" dirty="0">
                <a:latin typeface="Calibri"/>
                <a:cs typeface="Calibri"/>
              </a:rPr>
              <a:t> </a:t>
            </a:r>
            <a:r>
              <a:rPr sz="4000" spc="30" dirty="0">
                <a:latin typeface="Calibri"/>
                <a:cs typeface="Calibri"/>
              </a:rPr>
              <a:t>businesses</a:t>
            </a:r>
            <a:r>
              <a:rPr sz="4000" spc="10" dirty="0">
                <a:latin typeface="Calibri"/>
                <a:cs typeface="Calibri"/>
              </a:rPr>
              <a:t> </a:t>
            </a:r>
            <a:r>
              <a:rPr sz="4000" spc="20" dirty="0">
                <a:latin typeface="Calibri"/>
                <a:cs typeface="Calibri"/>
              </a:rPr>
              <a:t>to</a:t>
            </a:r>
            <a:r>
              <a:rPr sz="4000" spc="40" dirty="0">
                <a:latin typeface="Calibri"/>
                <a:cs typeface="Calibri"/>
              </a:rPr>
              <a:t> </a:t>
            </a:r>
            <a:r>
              <a:rPr sz="4000" spc="10" dirty="0">
                <a:latin typeface="Calibri"/>
                <a:cs typeface="Calibri"/>
              </a:rPr>
              <a:t>optimize</a:t>
            </a:r>
            <a:r>
              <a:rPr sz="4000" spc="120" dirty="0">
                <a:latin typeface="Calibri"/>
                <a:cs typeface="Calibri"/>
              </a:rPr>
              <a:t> </a:t>
            </a:r>
            <a:r>
              <a:rPr sz="4000" dirty="0">
                <a:latin typeface="Calibri"/>
                <a:cs typeface="Calibri"/>
              </a:rPr>
              <a:t>their</a:t>
            </a:r>
            <a:r>
              <a:rPr sz="4000" spc="140" dirty="0">
                <a:latin typeface="Calibri"/>
                <a:cs typeface="Calibri"/>
              </a:rPr>
              <a:t> </a:t>
            </a:r>
            <a:r>
              <a:rPr sz="4000" spc="10" dirty="0">
                <a:latin typeface="Calibri"/>
                <a:cs typeface="Calibri"/>
              </a:rPr>
              <a:t>marketing</a:t>
            </a:r>
            <a:r>
              <a:rPr sz="4000" spc="60" dirty="0">
                <a:latin typeface="Calibri"/>
                <a:cs typeface="Calibri"/>
              </a:rPr>
              <a:t> </a:t>
            </a:r>
            <a:r>
              <a:rPr sz="4000" spc="20" dirty="0">
                <a:latin typeface="Calibri"/>
                <a:cs typeface="Calibri"/>
              </a:rPr>
              <a:t>efforts</a:t>
            </a:r>
            <a:r>
              <a:rPr sz="4000" dirty="0">
                <a:latin typeface="Calibri"/>
                <a:cs typeface="Calibri"/>
              </a:rPr>
              <a:t> </a:t>
            </a:r>
            <a:r>
              <a:rPr sz="4000" spc="20" dirty="0">
                <a:latin typeface="Calibri"/>
                <a:cs typeface="Calibri"/>
              </a:rPr>
              <a:t>based</a:t>
            </a:r>
            <a:r>
              <a:rPr sz="4000" spc="50" dirty="0">
                <a:latin typeface="Calibri"/>
                <a:cs typeface="Calibri"/>
              </a:rPr>
              <a:t> </a:t>
            </a:r>
            <a:r>
              <a:rPr sz="4000" spc="90" dirty="0">
                <a:latin typeface="Calibri"/>
                <a:cs typeface="Calibri"/>
              </a:rPr>
              <a:t>on</a:t>
            </a:r>
            <a:r>
              <a:rPr sz="4000" spc="40" dirty="0">
                <a:latin typeface="Calibri"/>
                <a:cs typeface="Calibri"/>
              </a:rPr>
              <a:t> data-driven </a:t>
            </a:r>
            <a:r>
              <a:rPr sz="4000" spc="10" dirty="0">
                <a:latin typeface="Calibri"/>
                <a:cs typeface="Calibri"/>
              </a:rPr>
              <a:t>insights.</a:t>
            </a:r>
            <a:endParaRPr sz="40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alesforce.com offerings- Services by Salesforce - Javatpoint">
            <a:extLst>
              <a:ext uri="{FF2B5EF4-FFF2-40B4-BE49-F238E27FC236}">
                <a16:creationId xmlns:a16="http://schemas.microsoft.com/office/drawing/2014/main" id="{EB154EAD-CA3F-E63A-48D0-28CE8F6BB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778" r="2" b="10913"/>
          <a:stretch/>
        </p:blipFill>
        <p:spPr bwMode="auto">
          <a:xfrm>
            <a:off x="2" y="20"/>
            <a:ext cx="19339284" cy="137159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076A7E-0881-320E-F617-B605582E41A5}"/>
              </a:ext>
            </a:extLst>
          </p:cNvPr>
          <p:cNvSpPr txBox="1"/>
          <p:nvPr/>
        </p:nvSpPr>
        <p:spPr>
          <a:xfrm>
            <a:off x="14173200" y="1219200"/>
            <a:ext cx="9168656" cy="7485524"/>
          </a:xfrm>
          <a:prstGeom prst="rect">
            <a:avLst/>
          </a:prstGeom>
        </p:spPr>
        <p:txBody>
          <a:bodyPr vert="horz" lIns="182880" tIns="91440" rIns="182880" bIns="91440" rtlCol="0">
            <a:noAutofit/>
          </a:bodyPr>
          <a:lstStyle/>
          <a:p>
            <a:pPr marL="482600" marR="165100" indent="-457200">
              <a:lnSpc>
                <a:spcPct val="90000"/>
              </a:lnSpc>
              <a:spcBef>
                <a:spcPts val="2080"/>
              </a:spcBef>
              <a:buFont typeface="Arial" panose="020B0604020202020204" pitchFamily="34" charset="0"/>
              <a:buChar char="•"/>
              <a:tabLst>
                <a:tab pos="482600" algn="l"/>
                <a:tab pos="483870" algn="l"/>
              </a:tabLst>
            </a:pPr>
            <a:r>
              <a:rPr lang="en-US" sz="3600" b="1" spc="40" dirty="0"/>
              <a:t>Commerce</a:t>
            </a:r>
            <a:r>
              <a:rPr lang="en-US" sz="3600" b="1" spc="-30" dirty="0"/>
              <a:t> </a:t>
            </a:r>
            <a:r>
              <a:rPr lang="en-US" sz="3600" b="1" spc="30" dirty="0"/>
              <a:t>Cloud</a:t>
            </a:r>
            <a:r>
              <a:rPr lang="en-US" sz="3600" spc="30" dirty="0"/>
              <a:t>:</a:t>
            </a:r>
            <a:r>
              <a:rPr lang="en-US" sz="3600" spc="-40" dirty="0"/>
              <a:t> </a:t>
            </a:r>
            <a:r>
              <a:rPr lang="en-US" sz="3600" dirty="0"/>
              <a:t>Tailored</a:t>
            </a:r>
            <a:r>
              <a:rPr lang="en-US" sz="3600" spc="50" dirty="0"/>
              <a:t> </a:t>
            </a:r>
            <a:r>
              <a:rPr lang="en-US" sz="3600" spc="-10" dirty="0"/>
              <a:t>for</a:t>
            </a:r>
            <a:r>
              <a:rPr lang="en-US" sz="3600" spc="150" dirty="0"/>
              <a:t> </a:t>
            </a:r>
            <a:r>
              <a:rPr lang="en-US" sz="3600" spc="40" dirty="0"/>
              <a:t>e-commerce</a:t>
            </a:r>
            <a:r>
              <a:rPr lang="en-US" sz="3600" spc="130" dirty="0"/>
              <a:t> </a:t>
            </a:r>
            <a:r>
              <a:rPr lang="en-US" sz="3600" spc="30" dirty="0"/>
              <a:t>businesses,</a:t>
            </a:r>
            <a:r>
              <a:rPr lang="en-US" sz="3600" spc="20" dirty="0"/>
              <a:t> </a:t>
            </a:r>
            <a:r>
              <a:rPr lang="en-US" sz="3600" spc="30" dirty="0"/>
              <a:t>Commerce</a:t>
            </a:r>
            <a:r>
              <a:rPr lang="en-US" sz="3600" spc="130" dirty="0"/>
              <a:t> </a:t>
            </a:r>
            <a:r>
              <a:rPr lang="en-US" sz="3600" spc="10" dirty="0"/>
              <a:t>Cloud</a:t>
            </a:r>
            <a:r>
              <a:rPr lang="en-US" sz="3600" spc="40" dirty="0"/>
              <a:t> </a:t>
            </a:r>
            <a:r>
              <a:rPr lang="en-US" sz="3600" spc="30" dirty="0"/>
              <a:t>provides</a:t>
            </a:r>
            <a:r>
              <a:rPr lang="en-US" sz="3600" spc="20" dirty="0"/>
              <a:t> a</a:t>
            </a:r>
            <a:r>
              <a:rPr lang="en-US" sz="3600" spc="40" dirty="0"/>
              <a:t> unified </a:t>
            </a:r>
            <a:r>
              <a:rPr lang="en-US" sz="3600" spc="20" dirty="0"/>
              <a:t>platform</a:t>
            </a:r>
            <a:r>
              <a:rPr lang="en-US" sz="3600" spc="-70" dirty="0"/>
              <a:t> </a:t>
            </a:r>
            <a:r>
              <a:rPr lang="en-US" sz="3600" spc="40" dirty="0"/>
              <a:t>for</a:t>
            </a:r>
            <a:r>
              <a:rPr lang="en-US" sz="3600" dirty="0"/>
              <a:t> </a:t>
            </a:r>
            <a:r>
              <a:rPr lang="en-US" sz="3600" spc="40" dirty="0"/>
              <a:t>managing</a:t>
            </a:r>
            <a:r>
              <a:rPr lang="en-US" sz="3600" spc="-90" dirty="0"/>
              <a:t> </a:t>
            </a:r>
            <a:r>
              <a:rPr lang="en-US" sz="3600" spc="40" dirty="0"/>
              <a:t>online </a:t>
            </a:r>
            <a:r>
              <a:rPr lang="en-US" sz="3600" spc="-670" dirty="0"/>
              <a:t> </a:t>
            </a:r>
            <a:r>
              <a:rPr lang="en-US" sz="3600" spc="10" dirty="0"/>
              <a:t>sales.</a:t>
            </a:r>
            <a:r>
              <a:rPr lang="en-US" sz="3600" spc="150" dirty="0"/>
              <a:t> </a:t>
            </a:r>
            <a:r>
              <a:rPr lang="en-US" sz="3600" spc="-10" dirty="0"/>
              <a:t>It</a:t>
            </a:r>
            <a:r>
              <a:rPr lang="en-US" sz="3600" spc="50" dirty="0"/>
              <a:t> </a:t>
            </a:r>
            <a:r>
              <a:rPr lang="en-US" sz="3600" spc="40" dirty="0"/>
              <a:t>supports</a:t>
            </a:r>
            <a:r>
              <a:rPr lang="en-US" sz="3600" spc="10" dirty="0"/>
              <a:t> </a:t>
            </a:r>
            <a:r>
              <a:rPr lang="en-US" sz="3600" spc="20" dirty="0"/>
              <a:t>personalized</a:t>
            </a:r>
            <a:r>
              <a:rPr lang="en-US" sz="3600" spc="40" dirty="0"/>
              <a:t> </a:t>
            </a:r>
            <a:r>
              <a:rPr lang="en-US" sz="3600" spc="30" dirty="0"/>
              <a:t>shopping</a:t>
            </a:r>
            <a:r>
              <a:rPr lang="en-US" sz="3600" spc="60" dirty="0"/>
              <a:t> </a:t>
            </a:r>
            <a:r>
              <a:rPr lang="en-US" sz="3600" spc="30" dirty="0"/>
              <a:t>experiences,</a:t>
            </a:r>
            <a:r>
              <a:rPr lang="en-US" sz="3600" spc="20" dirty="0"/>
              <a:t> order</a:t>
            </a:r>
            <a:r>
              <a:rPr lang="en-US" sz="3600" spc="150" dirty="0"/>
              <a:t> </a:t>
            </a:r>
            <a:r>
              <a:rPr lang="en-US" sz="3600" spc="20" dirty="0"/>
              <a:t>management,</a:t>
            </a:r>
            <a:r>
              <a:rPr lang="en-US" sz="3600" spc="10" dirty="0"/>
              <a:t> </a:t>
            </a:r>
            <a:r>
              <a:rPr lang="en-US" sz="3600" spc="60" dirty="0"/>
              <a:t>and</a:t>
            </a:r>
            <a:r>
              <a:rPr lang="en-US" sz="3600" spc="40" dirty="0"/>
              <a:t> </a:t>
            </a:r>
            <a:r>
              <a:rPr lang="en-US" sz="3600" spc="10" dirty="0"/>
              <a:t>inventory</a:t>
            </a:r>
            <a:r>
              <a:rPr lang="en-US" sz="3600" spc="130" dirty="0"/>
              <a:t> </a:t>
            </a:r>
            <a:r>
              <a:rPr lang="en-US" sz="3600" spc="20" dirty="0"/>
              <a:t>control, </a:t>
            </a:r>
            <a:r>
              <a:rPr lang="en-US" sz="3600" spc="30" dirty="0"/>
              <a:t>helping</a:t>
            </a:r>
            <a:r>
              <a:rPr lang="en-US" sz="3600" spc="-100" dirty="0"/>
              <a:t> </a:t>
            </a:r>
            <a:r>
              <a:rPr lang="en-US" sz="3600" spc="20" dirty="0"/>
              <a:t>organizations </a:t>
            </a:r>
            <a:r>
              <a:rPr lang="en-US" sz="3600" spc="30" dirty="0"/>
              <a:t> </a:t>
            </a:r>
            <a:r>
              <a:rPr lang="en-US" sz="3600" spc="20" dirty="0"/>
              <a:t>enhance</a:t>
            </a:r>
            <a:r>
              <a:rPr lang="en-US" sz="3600" spc="120" dirty="0"/>
              <a:t> </a:t>
            </a:r>
            <a:r>
              <a:rPr lang="en-US" sz="3600" spc="30" dirty="0"/>
              <a:t>their</a:t>
            </a:r>
            <a:r>
              <a:rPr lang="en-US" sz="3600" spc="-10" dirty="0"/>
              <a:t> </a:t>
            </a:r>
            <a:r>
              <a:rPr lang="en-US" sz="3600" spc="20" dirty="0"/>
              <a:t>digital</a:t>
            </a:r>
            <a:r>
              <a:rPr lang="en-US" sz="3600" spc="70" dirty="0"/>
              <a:t> </a:t>
            </a:r>
            <a:r>
              <a:rPr lang="en-US" sz="3600" spc="30" dirty="0"/>
              <a:t>commerce</a:t>
            </a:r>
            <a:r>
              <a:rPr lang="en-US" sz="3600" spc="-30" dirty="0"/>
              <a:t> </a:t>
            </a:r>
            <a:r>
              <a:rPr lang="en-US" sz="3600" spc="20" dirty="0"/>
              <a:t>strategies.</a:t>
            </a:r>
            <a:endParaRPr lang="en-US" sz="3600" dirty="0"/>
          </a:p>
          <a:p>
            <a:pPr marL="482600" marR="405130" indent="-457200">
              <a:lnSpc>
                <a:spcPct val="90000"/>
              </a:lnSpc>
              <a:spcBef>
                <a:spcPts val="1880"/>
              </a:spcBef>
              <a:buFont typeface="Arial" panose="020B0604020202020204" pitchFamily="34" charset="0"/>
              <a:buChar char="•"/>
              <a:tabLst>
                <a:tab pos="483870" algn="l"/>
              </a:tabLst>
            </a:pPr>
            <a:r>
              <a:rPr lang="en-US" sz="3600" b="1" spc="40" dirty="0"/>
              <a:t>Experience </a:t>
            </a:r>
            <a:r>
              <a:rPr lang="en-US" sz="3600" b="1" spc="30" dirty="0"/>
              <a:t>Cloud</a:t>
            </a:r>
            <a:r>
              <a:rPr lang="en-US" sz="3600" spc="30" dirty="0"/>
              <a:t>: </a:t>
            </a:r>
            <a:r>
              <a:rPr lang="en-US" sz="3600" spc="20" dirty="0"/>
              <a:t>Formerly </a:t>
            </a:r>
            <a:r>
              <a:rPr lang="en-US" sz="3600" spc="60" dirty="0"/>
              <a:t>known </a:t>
            </a:r>
            <a:r>
              <a:rPr lang="en-US" sz="3600" spc="20" dirty="0"/>
              <a:t>as </a:t>
            </a:r>
            <a:r>
              <a:rPr lang="en-US" sz="3600" spc="40" dirty="0"/>
              <a:t>Community </a:t>
            </a:r>
            <a:r>
              <a:rPr lang="en-US" sz="3600" spc="10" dirty="0"/>
              <a:t>Cloud, </a:t>
            </a:r>
            <a:r>
              <a:rPr lang="en-US" sz="3600" spc="20" dirty="0"/>
              <a:t>Experience </a:t>
            </a:r>
            <a:r>
              <a:rPr lang="en-US" sz="3600" spc="10" dirty="0"/>
              <a:t>Cloud </a:t>
            </a:r>
            <a:r>
              <a:rPr lang="en-US" sz="3600" spc="40" dirty="0"/>
              <a:t>enables </a:t>
            </a:r>
            <a:r>
              <a:rPr lang="en-US" sz="3600" spc="30" dirty="0"/>
              <a:t>businesses </a:t>
            </a:r>
            <a:r>
              <a:rPr lang="en-US" sz="3600" spc="20" dirty="0"/>
              <a:t>to create branded </a:t>
            </a:r>
            <a:r>
              <a:rPr lang="en-US" sz="3600" spc="10" dirty="0"/>
              <a:t>online </a:t>
            </a:r>
            <a:r>
              <a:rPr lang="en-US" sz="3600" spc="20" dirty="0"/>
              <a:t> </a:t>
            </a:r>
            <a:r>
              <a:rPr lang="en-US" sz="3600" spc="30" dirty="0"/>
              <a:t>communities for customers, </a:t>
            </a:r>
            <a:r>
              <a:rPr lang="en-US" sz="3600" spc="20" dirty="0"/>
              <a:t>partners, </a:t>
            </a:r>
            <a:r>
              <a:rPr lang="en-US" sz="3600" spc="60" dirty="0"/>
              <a:t>and </a:t>
            </a:r>
            <a:r>
              <a:rPr lang="en-US" sz="3600" spc="20" dirty="0"/>
              <a:t>employees. </a:t>
            </a:r>
            <a:r>
              <a:rPr lang="en-US" sz="3600" spc="-20" dirty="0"/>
              <a:t>It </a:t>
            </a:r>
            <a:r>
              <a:rPr lang="en-US" sz="3600" dirty="0"/>
              <a:t>facilitates </a:t>
            </a:r>
            <a:r>
              <a:rPr lang="en-US" sz="3600" spc="20" dirty="0"/>
              <a:t>collaboration </a:t>
            </a:r>
            <a:r>
              <a:rPr lang="en-US" sz="3600" spc="60" dirty="0"/>
              <a:t>and </a:t>
            </a:r>
            <a:r>
              <a:rPr lang="en-US" sz="3600" spc="20" dirty="0"/>
              <a:t>engagement </a:t>
            </a:r>
            <a:r>
              <a:rPr lang="en-US" sz="3600" spc="30" dirty="0"/>
              <a:t>through </a:t>
            </a:r>
            <a:r>
              <a:rPr lang="en-US" sz="3600" spc="20" dirty="0"/>
              <a:t>customizable </a:t>
            </a:r>
            <a:r>
              <a:rPr lang="en-US" sz="3600" spc="30" dirty="0"/>
              <a:t> portals</a:t>
            </a:r>
            <a:r>
              <a:rPr lang="en-US" sz="3600" dirty="0"/>
              <a:t> </a:t>
            </a:r>
            <a:r>
              <a:rPr lang="en-US" sz="3600" spc="10" dirty="0"/>
              <a:t>that</a:t>
            </a:r>
            <a:r>
              <a:rPr lang="en-US" sz="3600" spc="30" dirty="0"/>
              <a:t> </a:t>
            </a:r>
            <a:r>
              <a:rPr lang="en-US" sz="3600" spc="20" dirty="0"/>
              <a:t>leverage</a:t>
            </a:r>
            <a:r>
              <a:rPr lang="en-US" sz="3600" spc="-30" dirty="0"/>
              <a:t> </a:t>
            </a:r>
            <a:r>
              <a:rPr lang="en-US" sz="3600" spc="20" dirty="0"/>
              <a:t>existing</a:t>
            </a:r>
            <a:r>
              <a:rPr lang="en-US" sz="3600" spc="50" dirty="0"/>
              <a:t> </a:t>
            </a:r>
            <a:r>
              <a:rPr lang="en-US" sz="3600" spc="40" dirty="0"/>
              <a:t>CRM</a:t>
            </a:r>
            <a:r>
              <a:rPr lang="en-US" sz="3600" spc="50" dirty="0"/>
              <a:t> </a:t>
            </a:r>
            <a:r>
              <a:rPr lang="en-US" sz="3600" spc="10" dirty="0"/>
              <a:t>data.</a:t>
            </a:r>
            <a:endParaRPr lang="en-US" sz="3600" dirty="0"/>
          </a:p>
          <a:p>
            <a:pPr marL="482600" marR="10160" indent="-457200">
              <a:lnSpc>
                <a:spcPct val="90000"/>
              </a:lnSpc>
              <a:spcBef>
                <a:spcPts val="2170"/>
              </a:spcBef>
              <a:buFont typeface="Arial" panose="020B0604020202020204" pitchFamily="34" charset="0"/>
              <a:buChar char="•"/>
              <a:tabLst>
                <a:tab pos="482600" algn="l"/>
                <a:tab pos="483870" algn="l"/>
              </a:tabLst>
            </a:pPr>
            <a:r>
              <a:rPr lang="en-US" sz="3600" b="1" spc="20" dirty="0"/>
              <a:t>Analytics </a:t>
            </a:r>
            <a:r>
              <a:rPr lang="en-US" sz="3600" b="1" spc="30" dirty="0"/>
              <a:t>Cloud</a:t>
            </a:r>
            <a:r>
              <a:rPr lang="en-US" sz="3600" spc="30" dirty="0"/>
              <a:t>: </a:t>
            </a:r>
            <a:r>
              <a:rPr lang="en-US" sz="3600" spc="10" dirty="0"/>
              <a:t>This </a:t>
            </a:r>
            <a:r>
              <a:rPr lang="en-US" sz="3600" spc="50" dirty="0"/>
              <a:t>cloud </a:t>
            </a:r>
            <a:r>
              <a:rPr lang="en-US" sz="3600" spc="10" dirty="0"/>
              <a:t>focuses </a:t>
            </a:r>
            <a:r>
              <a:rPr lang="en-US" sz="3600" spc="90" dirty="0"/>
              <a:t>on </a:t>
            </a:r>
            <a:r>
              <a:rPr lang="en-US" sz="3600" spc="10" dirty="0"/>
              <a:t>data </a:t>
            </a:r>
            <a:r>
              <a:rPr lang="en-US" sz="3600" spc="20" dirty="0"/>
              <a:t>analysis </a:t>
            </a:r>
            <a:r>
              <a:rPr lang="en-US" sz="3600" spc="10" dirty="0"/>
              <a:t>and </a:t>
            </a:r>
            <a:r>
              <a:rPr lang="en-US" sz="3600" spc="20" dirty="0"/>
              <a:t>visualization, providing </a:t>
            </a:r>
            <a:r>
              <a:rPr lang="en-US" sz="3600" spc="10" dirty="0"/>
              <a:t>tools </a:t>
            </a:r>
            <a:r>
              <a:rPr lang="en-US" sz="3600" spc="40" dirty="0"/>
              <a:t>for </a:t>
            </a:r>
            <a:r>
              <a:rPr lang="en-US" sz="3600" spc="30" dirty="0"/>
              <a:t>predictive</a:t>
            </a:r>
            <a:r>
              <a:rPr lang="en-US" sz="3600" spc="40" dirty="0"/>
              <a:t> </a:t>
            </a:r>
            <a:r>
              <a:rPr lang="en-US" sz="3600" spc="30" dirty="0"/>
              <a:t>modeling </a:t>
            </a:r>
            <a:r>
              <a:rPr lang="en-US" sz="3600" spc="10" dirty="0"/>
              <a:t>and </a:t>
            </a:r>
            <a:r>
              <a:rPr lang="en-US" sz="3600" spc="30" dirty="0"/>
              <a:t>business </a:t>
            </a:r>
            <a:r>
              <a:rPr lang="en-US" sz="3600" spc="-680" dirty="0"/>
              <a:t> </a:t>
            </a:r>
            <a:r>
              <a:rPr lang="en-US" sz="3600" spc="10" dirty="0"/>
              <a:t>intelligence.</a:t>
            </a:r>
            <a:r>
              <a:rPr lang="en-US" sz="3600" dirty="0"/>
              <a:t> </a:t>
            </a:r>
            <a:r>
              <a:rPr lang="en-US" sz="3600" spc="40" dirty="0"/>
              <a:t>Analytics</a:t>
            </a:r>
            <a:r>
              <a:rPr lang="en-US" sz="3600" spc="30" dirty="0"/>
              <a:t> </a:t>
            </a:r>
            <a:r>
              <a:rPr lang="en-US" sz="3600" spc="40" dirty="0"/>
              <a:t>Cloud</a:t>
            </a:r>
            <a:r>
              <a:rPr lang="en-US" sz="3600" spc="50" dirty="0"/>
              <a:t> </a:t>
            </a:r>
            <a:r>
              <a:rPr lang="en-US" sz="3600" dirty="0"/>
              <a:t>helps</a:t>
            </a:r>
            <a:r>
              <a:rPr lang="en-US" sz="3600" spc="20" dirty="0"/>
              <a:t> organizations </a:t>
            </a:r>
            <a:r>
              <a:rPr lang="en-US" sz="3600" spc="30" dirty="0"/>
              <a:t>derive</a:t>
            </a:r>
            <a:r>
              <a:rPr lang="en-US" sz="3600" spc="140" dirty="0"/>
              <a:t> </a:t>
            </a:r>
            <a:r>
              <a:rPr lang="en-US" sz="3600" spc="10" dirty="0"/>
              <a:t>actionable</a:t>
            </a:r>
            <a:r>
              <a:rPr lang="en-US" sz="3600" spc="150" dirty="0"/>
              <a:t> </a:t>
            </a:r>
            <a:r>
              <a:rPr lang="en-US" sz="3600" spc="10" dirty="0"/>
              <a:t>insights</a:t>
            </a:r>
            <a:r>
              <a:rPr lang="en-US" sz="3600" spc="30" dirty="0"/>
              <a:t> </a:t>
            </a:r>
            <a:r>
              <a:rPr lang="en-US" sz="3600" spc="20" dirty="0"/>
              <a:t>from</a:t>
            </a:r>
            <a:r>
              <a:rPr lang="en-US" sz="3600" spc="90" dirty="0"/>
              <a:t> </a:t>
            </a:r>
            <a:r>
              <a:rPr lang="en-US" sz="3600" spc="30" dirty="0"/>
              <a:t>their</a:t>
            </a:r>
            <a:r>
              <a:rPr lang="en-US" sz="3600" spc="10" dirty="0"/>
              <a:t> data</a:t>
            </a:r>
            <a:r>
              <a:rPr lang="en-US" sz="3600" spc="50" dirty="0"/>
              <a:t> </a:t>
            </a:r>
            <a:r>
              <a:rPr lang="en-US" sz="3600" spc="20" dirty="0"/>
              <a:t>to</a:t>
            </a:r>
            <a:r>
              <a:rPr lang="en-US" sz="3600" spc="190" dirty="0"/>
              <a:t> </a:t>
            </a:r>
            <a:r>
              <a:rPr lang="en-US" sz="3600" dirty="0"/>
              <a:t>inform</a:t>
            </a:r>
            <a:r>
              <a:rPr lang="en-US" sz="3600" spc="90" dirty="0"/>
              <a:t> </a:t>
            </a:r>
            <a:r>
              <a:rPr lang="en-US" sz="3600" spc="10" dirty="0"/>
              <a:t>strategic</a:t>
            </a:r>
            <a:r>
              <a:rPr lang="en-US" sz="3600" spc="80" dirty="0"/>
              <a:t> </a:t>
            </a:r>
            <a:r>
              <a:rPr lang="en-US" sz="3600" spc="20" dirty="0"/>
              <a:t>decision</a:t>
            </a:r>
            <a:r>
              <a:rPr lang="en-US" sz="3600" spc="-370" dirty="0"/>
              <a:t> </a:t>
            </a:r>
            <a:r>
              <a:rPr lang="en-US" sz="3600" spc="10" dirty="0"/>
              <a:t>- </a:t>
            </a:r>
            <a:r>
              <a:rPr lang="en-US" sz="3600" spc="20" dirty="0"/>
              <a:t> </a:t>
            </a:r>
            <a:r>
              <a:rPr lang="en-US" sz="3600" spc="30" dirty="0"/>
              <a:t>making.</a:t>
            </a:r>
            <a:endParaRPr lang="en-US" sz="3600" dirty="0"/>
          </a:p>
        </p:txBody>
      </p:sp>
    </p:spTree>
    <p:extLst>
      <p:ext uri="{BB962C8B-B14F-4D97-AF65-F5344CB8AC3E}">
        <p14:creationId xmlns:p14="http://schemas.microsoft.com/office/powerpoint/2010/main" val="102626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150" y="1225824"/>
            <a:ext cx="11122660" cy="1387559"/>
          </a:xfrm>
          <a:prstGeom prst="rect">
            <a:avLst/>
          </a:prstGeom>
        </p:spPr>
        <p:txBody>
          <a:bodyPr vert="horz" wrap="square" lIns="0" tIns="33020" rIns="0" bIns="0" rtlCol="0" anchor="ctr">
            <a:spAutoFit/>
          </a:bodyPr>
          <a:lstStyle/>
          <a:p>
            <a:pPr marL="25400">
              <a:lnSpc>
                <a:spcPct val="100000"/>
              </a:lnSpc>
              <a:spcBef>
                <a:spcPts val="260"/>
              </a:spcBef>
            </a:pPr>
            <a:r>
              <a:rPr spc="-80" dirty="0">
                <a:solidFill>
                  <a:srgbClr val="000000"/>
                </a:solidFill>
              </a:rPr>
              <a:t>Different</a:t>
            </a:r>
            <a:r>
              <a:rPr spc="20" dirty="0">
                <a:solidFill>
                  <a:srgbClr val="000000"/>
                </a:solidFill>
              </a:rPr>
              <a:t> </a:t>
            </a:r>
            <a:r>
              <a:rPr spc="-80" dirty="0">
                <a:solidFill>
                  <a:srgbClr val="000000"/>
                </a:solidFill>
              </a:rPr>
              <a:t>Types</a:t>
            </a:r>
            <a:r>
              <a:rPr spc="-70" dirty="0">
                <a:solidFill>
                  <a:srgbClr val="000000"/>
                </a:solidFill>
              </a:rPr>
              <a:t> </a:t>
            </a:r>
            <a:r>
              <a:rPr spc="-40" dirty="0">
                <a:solidFill>
                  <a:srgbClr val="000000"/>
                </a:solidFill>
              </a:rPr>
              <a:t>of</a:t>
            </a:r>
            <a:r>
              <a:rPr spc="-10" dirty="0">
                <a:solidFill>
                  <a:srgbClr val="000000"/>
                </a:solidFill>
              </a:rPr>
              <a:t> </a:t>
            </a:r>
            <a:r>
              <a:rPr dirty="0">
                <a:solidFill>
                  <a:srgbClr val="000000"/>
                </a:solidFill>
              </a:rPr>
              <a:t>Charts</a:t>
            </a:r>
            <a:endParaRPr/>
          </a:p>
        </p:txBody>
      </p:sp>
      <p:sp>
        <p:nvSpPr>
          <p:cNvPr id="3" name="object 3"/>
          <p:cNvSpPr txBox="1"/>
          <p:nvPr/>
        </p:nvSpPr>
        <p:spPr>
          <a:xfrm>
            <a:off x="1835150" y="3425189"/>
            <a:ext cx="20662900" cy="6381745"/>
          </a:xfrm>
          <a:prstGeom prst="rect">
            <a:avLst/>
          </a:prstGeom>
        </p:spPr>
        <p:txBody>
          <a:bodyPr vert="horz" wrap="square" lIns="0" tIns="208278" rIns="0" bIns="0" rtlCol="0">
            <a:spAutoFit/>
          </a:bodyPr>
          <a:lstStyle/>
          <a:p>
            <a:pPr marL="619760" indent="-594360">
              <a:spcBef>
                <a:spcPts val="1638"/>
              </a:spcBef>
              <a:buFont typeface="Arial MT"/>
              <a:buChar char="•"/>
              <a:tabLst>
                <a:tab pos="618490" algn="l"/>
                <a:tab pos="619760" algn="l"/>
              </a:tabLst>
            </a:pPr>
            <a:r>
              <a:rPr sz="4800" b="1" spc="10" dirty="0">
                <a:latin typeface="Calibri"/>
                <a:cs typeface="Calibri"/>
              </a:rPr>
              <a:t>Bar</a:t>
            </a:r>
            <a:r>
              <a:rPr sz="4800" b="1" spc="-180" dirty="0">
                <a:latin typeface="Calibri"/>
                <a:cs typeface="Calibri"/>
              </a:rPr>
              <a:t> </a:t>
            </a:r>
            <a:r>
              <a:rPr sz="4800" b="1" spc="10" dirty="0">
                <a:latin typeface="Calibri"/>
                <a:cs typeface="Calibri"/>
              </a:rPr>
              <a:t>Chart</a:t>
            </a:r>
            <a:r>
              <a:rPr sz="4800" spc="10" dirty="0">
                <a:latin typeface="Calibri"/>
                <a:cs typeface="Calibri"/>
              </a:rPr>
              <a:t>:</a:t>
            </a:r>
            <a:endParaRPr sz="4800">
              <a:latin typeface="Calibri"/>
              <a:cs typeface="Calibri"/>
            </a:endParaRPr>
          </a:p>
          <a:p>
            <a:pPr marL="482600" marR="10160">
              <a:lnSpc>
                <a:spcPct val="90000"/>
              </a:lnSpc>
              <a:spcBef>
                <a:spcPts val="2030"/>
              </a:spcBef>
            </a:pPr>
            <a:r>
              <a:rPr sz="4800" dirty="0">
                <a:latin typeface="Calibri"/>
                <a:cs typeface="Calibri"/>
              </a:rPr>
              <a:t>A </a:t>
            </a:r>
            <a:r>
              <a:rPr sz="4800" spc="-20" dirty="0">
                <a:latin typeface="Calibri"/>
                <a:cs typeface="Calibri"/>
              </a:rPr>
              <a:t>bar </a:t>
            </a:r>
            <a:r>
              <a:rPr sz="4800" dirty="0">
                <a:latin typeface="Calibri"/>
                <a:cs typeface="Calibri"/>
              </a:rPr>
              <a:t>chart </a:t>
            </a:r>
            <a:r>
              <a:rPr sz="4800" spc="-20" dirty="0">
                <a:latin typeface="Calibri"/>
                <a:cs typeface="Calibri"/>
              </a:rPr>
              <a:t>uses </a:t>
            </a:r>
            <a:r>
              <a:rPr sz="4800" spc="-40" dirty="0">
                <a:latin typeface="Calibri"/>
                <a:cs typeface="Calibri"/>
              </a:rPr>
              <a:t>horizontal </a:t>
            </a:r>
            <a:r>
              <a:rPr sz="4800" dirty="0">
                <a:latin typeface="Calibri"/>
                <a:cs typeface="Calibri"/>
              </a:rPr>
              <a:t>or </a:t>
            </a:r>
            <a:r>
              <a:rPr sz="4800" spc="-20" dirty="0">
                <a:latin typeface="Calibri"/>
                <a:cs typeface="Calibri"/>
              </a:rPr>
              <a:t>vertical bars </a:t>
            </a:r>
            <a:r>
              <a:rPr sz="4800" spc="10" dirty="0">
                <a:latin typeface="Calibri"/>
                <a:cs typeface="Calibri"/>
              </a:rPr>
              <a:t>to </a:t>
            </a:r>
            <a:r>
              <a:rPr sz="4800" spc="-40" dirty="0">
                <a:latin typeface="Calibri"/>
                <a:cs typeface="Calibri"/>
              </a:rPr>
              <a:t>compare </a:t>
            </a:r>
            <a:r>
              <a:rPr sz="4800" spc="-10" dirty="0">
                <a:latin typeface="Calibri"/>
                <a:cs typeface="Calibri"/>
              </a:rPr>
              <a:t>data </a:t>
            </a:r>
            <a:r>
              <a:rPr sz="4800" spc="-20" dirty="0">
                <a:latin typeface="Calibri"/>
                <a:cs typeface="Calibri"/>
              </a:rPr>
              <a:t>across </a:t>
            </a:r>
            <a:r>
              <a:rPr sz="4800" spc="-30" dirty="0">
                <a:latin typeface="Calibri"/>
                <a:cs typeface="Calibri"/>
              </a:rPr>
              <a:t>categories. The </a:t>
            </a:r>
            <a:r>
              <a:rPr sz="4800" spc="-1060" dirty="0">
                <a:latin typeface="Calibri"/>
                <a:cs typeface="Calibri"/>
              </a:rPr>
              <a:t> </a:t>
            </a:r>
            <a:r>
              <a:rPr sz="4800" spc="-30" dirty="0">
                <a:latin typeface="Calibri"/>
                <a:cs typeface="Calibri"/>
              </a:rPr>
              <a:t>length</a:t>
            </a:r>
            <a:r>
              <a:rPr sz="4800" spc="-20" dirty="0">
                <a:latin typeface="Calibri"/>
                <a:cs typeface="Calibri"/>
              </a:rPr>
              <a:t> </a:t>
            </a:r>
            <a:r>
              <a:rPr sz="4800" dirty="0">
                <a:latin typeface="Calibri"/>
                <a:cs typeface="Calibri"/>
              </a:rPr>
              <a:t>of each</a:t>
            </a:r>
            <a:r>
              <a:rPr sz="4800" spc="-20" dirty="0">
                <a:latin typeface="Calibri"/>
                <a:cs typeface="Calibri"/>
              </a:rPr>
              <a:t> bar</a:t>
            </a:r>
            <a:r>
              <a:rPr sz="4800" spc="90" dirty="0">
                <a:latin typeface="Calibri"/>
                <a:cs typeface="Calibri"/>
              </a:rPr>
              <a:t> </a:t>
            </a:r>
            <a:r>
              <a:rPr sz="4800" spc="-20" dirty="0">
                <a:latin typeface="Calibri"/>
                <a:cs typeface="Calibri"/>
              </a:rPr>
              <a:t>represents</a:t>
            </a:r>
            <a:r>
              <a:rPr sz="4800" spc="-110" dirty="0">
                <a:latin typeface="Calibri"/>
                <a:cs typeface="Calibri"/>
              </a:rPr>
              <a:t> </a:t>
            </a:r>
            <a:r>
              <a:rPr sz="4800" spc="10" dirty="0">
                <a:latin typeface="Calibri"/>
                <a:cs typeface="Calibri"/>
              </a:rPr>
              <a:t>the</a:t>
            </a:r>
            <a:r>
              <a:rPr sz="4800" spc="-30" dirty="0">
                <a:latin typeface="Calibri"/>
                <a:cs typeface="Calibri"/>
              </a:rPr>
              <a:t> value.</a:t>
            </a:r>
            <a:r>
              <a:rPr sz="4800" spc="120" dirty="0">
                <a:latin typeface="Calibri"/>
                <a:cs typeface="Calibri"/>
              </a:rPr>
              <a:t> </a:t>
            </a:r>
            <a:r>
              <a:rPr sz="4800" spc="-30" dirty="0">
                <a:latin typeface="Calibri"/>
                <a:cs typeface="Calibri"/>
              </a:rPr>
              <a:t>It's</a:t>
            </a:r>
            <a:r>
              <a:rPr sz="4800" spc="30" dirty="0">
                <a:latin typeface="Calibri"/>
                <a:cs typeface="Calibri"/>
              </a:rPr>
              <a:t> </a:t>
            </a:r>
            <a:r>
              <a:rPr sz="4800" spc="-20" dirty="0">
                <a:latin typeface="Calibri"/>
                <a:cs typeface="Calibri"/>
              </a:rPr>
              <a:t>ideal</a:t>
            </a:r>
            <a:r>
              <a:rPr sz="4800" spc="60" dirty="0">
                <a:latin typeface="Calibri"/>
                <a:cs typeface="Calibri"/>
              </a:rPr>
              <a:t> </a:t>
            </a:r>
            <a:r>
              <a:rPr sz="4800" spc="-40" dirty="0">
                <a:latin typeface="Calibri"/>
                <a:cs typeface="Calibri"/>
              </a:rPr>
              <a:t>for</a:t>
            </a:r>
            <a:r>
              <a:rPr sz="4800" spc="-50" dirty="0">
                <a:latin typeface="Calibri"/>
                <a:cs typeface="Calibri"/>
              </a:rPr>
              <a:t> </a:t>
            </a:r>
            <a:r>
              <a:rPr sz="4800" spc="-20" dirty="0">
                <a:latin typeface="Calibri"/>
                <a:cs typeface="Calibri"/>
              </a:rPr>
              <a:t>showing</a:t>
            </a:r>
            <a:r>
              <a:rPr sz="4800" spc="-40" dirty="0">
                <a:latin typeface="Calibri"/>
                <a:cs typeface="Calibri"/>
              </a:rPr>
              <a:t> </a:t>
            </a:r>
            <a:r>
              <a:rPr sz="4800" spc="-10" dirty="0">
                <a:latin typeface="Calibri"/>
                <a:cs typeface="Calibri"/>
              </a:rPr>
              <a:t>comparisons,</a:t>
            </a:r>
            <a:r>
              <a:rPr sz="4800" spc="110" dirty="0">
                <a:latin typeface="Calibri"/>
                <a:cs typeface="Calibri"/>
              </a:rPr>
              <a:t> </a:t>
            </a:r>
            <a:r>
              <a:rPr sz="4800" spc="-40" dirty="0">
                <a:latin typeface="Calibri"/>
                <a:cs typeface="Calibri"/>
              </a:rPr>
              <a:t>such </a:t>
            </a:r>
            <a:r>
              <a:rPr sz="4800" spc="-30" dirty="0">
                <a:latin typeface="Calibri"/>
                <a:cs typeface="Calibri"/>
              </a:rPr>
              <a:t> as</a:t>
            </a:r>
            <a:r>
              <a:rPr sz="4800" spc="20" dirty="0">
                <a:latin typeface="Calibri"/>
                <a:cs typeface="Calibri"/>
              </a:rPr>
              <a:t> </a:t>
            </a:r>
            <a:r>
              <a:rPr sz="4800" spc="-10" dirty="0">
                <a:latin typeface="Calibri"/>
                <a:cs typeface="Calibri"/>
              </a:rPr>
              <a:t>sales</a:t>
            </a:r>
            <a:r>
              <a:rPr sz="4800" spc="40" dirty="0">
                <a:latin typeface="Calibri"/>
                <a:cs typeface="Calibri"/>
              </a:rPr>
              <a:t> </a:t>
            </a:r>
            <a:r>
              <a:rPr sz="4800" spc="10" dirty="0">
                <a:latin typeface="Calibri"/>
                <a:cs typeface="Calibri"/>
              </a:rPr>
              <a:t>by</a:t>
            </a:r>
            <a:r>
              <a:rPr sz="4800" spc="-110" dirty="0">
                <a:latin typeface="Calibri"/>
                <a:cs typeface="Calibri"/>
              </a:rPr>
              <a:t> </a:t>
            </a:r>
            <a:r>
              <a:rPr sz="4800" spc="-10" dirty="0">
                <a:latin typeface="Calibri"/>
                <a:cs typeface="Calibri"/>
              </a:rPr>
              <a:t>product</a:t>
            </a:r>
            <a:r>
              <a:rPr sz="4800" dirty="0">
                <a:latin typeface="Calibri"/>
                <a:cs typeface="Calibri"/>
              </a:rPr>
              <a:t> </a:t>
            </a:r>
            <a:r>
              <a:rPr sz="4800" spc="-10" dirty="0">
                <a:latin typeface="Calibri"/>
                <a:cs typeface="Calibri"/>
              </a:rPr>
              <a:t>type</a:t>
            </a:r>
            <a:r>
              <a:rPr sz="4800" spc="-30" dirty="0">
                <a:latin typeface="Calibri"/>
                <a:cs typeface="Calibri"/>
              </a:rPr>
              <a:t> </a:t>
            </a:r>
            <a:r>
              <a:rPr sz="4800" dirty="0">
                <a:latin typeface="Calibri"/>
                <a:cs typeface="Calibri"/>
              </a:rPr>
              <a:t>or</a:t>
            </a:r>
            <a:r>
              <a:rPr sz="4800" spc="-70" dirty="0">
                <a:latin typeface="Calibri"/>
                <a:cs typeface="Calibri"/>
              </a:rPr>
              <a:t> </a:t>
            </a:r>
            <a:r>
              <a:rPr sz="4800" spc="-20" dirty="0">
                <a:latin typeface="Calibri"/>
                <a:cs typeface="Calibri"/>
              </a:rPr>
              <a:t>population </a:t>
            </a:r>
            <a:r>
              <a:rPr sz="4800" spc="10" dirty="0">
                <a:latin typeface="Calibri"/>
                <a:cs typeface="Calibri"/>
              </a:rPr>
              <a:t>by</a:t>
            </a:r>
            <a:r>
              <a:rPr sz="4800" spc="30" dirty="0">
                <a:latin typeface="Calibri"/>
                <a:cs typeface="Calibri"/>
              </a:rPr>
              <a:t> </a:t>
            </a:r>
            <a:r>
              <a:rPr sz="4800" spc="-30" dirty="0">
                <a:latin typeface="Calibri"/>
                <a:cs typeface="Calibri"/>
              </a:rPr>
              <a:t>region.</a:t>
            </a:r>
            <a:endParaRPr sz="4800">
              <a:latin typeface="Calibri"/>
              <a:cs typeface="Calibri"/>
            </a:endParaRPr>
          </a:p>
          <a:p>
            <a:pPr marL="482600" indent="-458470">
              <a:spcBef>
                <a:spcPts val="1450"/>
              </a:spcBef>
              <a:buFont typeface="Arial MT"/>
              <a:buChar char="•"/>
              <a:tabLst>
                <a:tab pos="483870" algn="l"/>
              </a:tabLst>
            </a:pPr>
            <a:r>
              <a:rPr sz="4800" b="1" spc="10" dirty="0">
                <a:latin typeface="Calibri"/>
                <a:cs typeface="Calibri"/>
              </a:rPr>
              <a:t>Line</a:t>
            </a:r>
            <a:r>
              <a:rPr sz="4800" b="1" spc="-140" dirty="0">
                <a:latin typeface="Calibri"/>
                <a:cs typeface="Calibri"/>
              </a:rPr>
              <a:t> </a:t>
            </a:r>
            <a:r>
              <a:rPr sz="4800" b="1" dirty="0">
                <a:latin typeface="Calibri"/>
                <a:cs typeface="Calibri"/>
              </a:rPr>
              <a:t>Chart</a:t>
            </a:r>
            <a:r>
              <a:rPr sz="4800" dirty="0">
                <a:latin typeface="Calibri"/>
                <a:cs typeface="Calibri"/>
              </a:rPr>
              <a:t>:</a:t>
            </a:r>
            <a:endParaRPr sz="4800">
              <a:latin typeface="Calibri"/>
              <a:cs typeface="Calibri"/>
            </a:endParaRPr>
          </a:p>
          <a:p>
            <a:pPr marL="482600" marR="251460">
              <a:lnSpc>
                <a:spcPct val="90000"/>
              </a:lnSpc>
              <a:spcBef>
                <a:spcPts val="2020"/>
              </a:spcBef>
            </a:pPr>
            <a:r>
              <a:rPr sz="4800" dirty="0">
                <a:latin typeface="Calibri"/>
                <a:cs typeface="Calibri"/>
              </a:rPr>
              <a:t>A </a:t>
            </a:r>
            <a:r>
              <a:rPr sz="4800" spc="-30" dirty="0">
                <a:latin typeface="Calibri"/>
                <a:cs typeface="Calibri"/>
              </a:rPr>
              <a:t>line </a:t>
            </a:r>
            <a:r>
              <a:rPr sz="4800" dirty="0">
                <a:latin typeface="Calibri"/>
                <a:cs typeface="Calibri"/>
              </a:rPr>
              <a:t>chart </a:t>
            </a:r>
            <a:r>
              <a:rPr sz="4800" spc="-10" dirty="0">
                <a:latin typeface="Calibri"/>
                <a:cs typeface="Calibri"/>
              </a:rPr>
              <a:t>connects </a:t>
            </a:r>
            <a:r>
              <a:rPr sz="4800" spc="-40" dirty="0">
                <a:latin typeface="Calibri"/>
                <a:cs typeface="Calibri"/>
              </a:rPr>
              <a:t>data </a:t>
            </a:r>
            <a:r>
              <a:rPr sz="4800" spc="-20" dirty="0">
                <a:latin typeface="Calibri"/>
                <a:cs typeface="Calibri"/>
              </a:rPr>
              <a:t>points </a:t>
            </a:r>
            <a:r>
              <a:rPr sz="4800" spc="-10" dirty="0">
                <a:latin typeface="Calibri"/>
                <a:cs typeface="Calibri"/>
              </a:rPr>
              <a:t>with </a:t>
            </a:r>
            <a:r>
              <a:rPr sz="4800" spc="-20" dirty="0">
                <a:latin typeface="Calibri"/>
                <a:cs typeface="Calibri"/>
              </a:rPr>
              <a:t>lines </a:t>
            </a:r>
            <a:r>
              <a:rPr sz="4800" spc="-60" dirty="0">
                <a:latin typeface="Calibri"/>
                <a:cs typeface="Calibri"/>
              </a:rPr>
              <a:t>to </a:t>
            </a:r>
            <a:r>
              <a:rPr sz="4800" spc="-20" dirty="0">
                <a:latin typeface="Calibri"/>
                <a:cs typeface="Calibri"/>
              </a:rPr>
              <a:t>show </a:t>
            </a:r>
            <a:r>
              <a:rPr sz="4800" spc="10" dirty="0">
                <a:latin typeface="Calibri"/>
                <a:cs typeface="Calibri"/>
              </a:rPr>
              <a:t>trends </a:t>
            </a:r>
            <a:r>
              <a:rPr sz="4800" spc="-20" dirty="0">
                <a:latin typeface="Calibri"/>
                <a:cs typeface="Calibri"/>
              </a:rPr>
              <a:t>over </a:t>
            </a:r>
            <a:r>
              <a:rPr sz="4800" dirty="0">
                <a:latin typeface="Calibri"/>
                <a:cs typeface="Calibri"/>
              </a:rPr>
              <a:t>time. It's </a:t>
            </a:r>
            <a:r>
              <a:rPr sz="4800" spc="-10" dirty="0">
                <a:latin typeface="Calibri"/>
                <a:cs typeface="Calibri"/>
              </a:rPr>
              <a:t>useful </a:t>
            </a:r>
            <a:r>
              <a:rPr sz="4800" dirty="0">
                <a:latin typeface="Calibri"/>
                <a:cs typeface="Calibri"/>
              </a:rPr>
              <a:t> </a:t>
            </a:r>
            <a:r>
              <a:rPr sz="4800" spc="-40" dirty="0">
                <a:latin typeface="Calibri"/>
                <a:cs typeface="Calibri"/>
              </a:rPr>
              <a:t>for </a:t>
            </a:r>
            <a:r>
              <a:rPr sz="4800" spc="-10" dirty="0">
                <a:latin typeface="Calibri"/>
                <a:cs typeface="Calibri"/>
              </a:rPr>
              <a:t>visualizing changes, such </a:t>
            </a:r>
            <a:r>
              <a:rPr sz="4800" spc="40" dirty="0">
                <a:latin typeface="Calibri"/>
                <a:cs typeface="Calibri"/>
              </a:rPr>
              <a:t>as </a:t>
            </a:r>
            <a:r>
              <a:rPr sz="4800" spc="-30" dirty="0">
                <a:latin typeface="Calibri"/>
                <a:cs typeface="Calibri"/>
              </a:rPr>
              <a:t>stock </a:t>
            </a:r>
            <a:r>
              <a:rPr sz="4800" dirty="0">
                <a:latin typeface="Calibri"/>
                <a:cs typeface="Calibri"/>
              </a:rPr>
              <a:t>prices or </a:t>
            </a:r>
            <a:r>
              <a:rPr sz="4800" spc="-30" dirty="0">
                <a:latin typeface="Calibri"/>
                <a:cs typeface="Calibri"/>
              </a:rPr>
              <a:t>temperature </a:t>
            </a:r>
            <a:r>
              <a:rPr sz="4800" spc="-20" dirty="0">
                <a:latin typeface="Calibri"/>
                <a:cs typeface="Calibri"/>
              </a:rPr>
              <a:t>fluctuations, across </a:t>
            </a:r>
            <a:r>
              <a:rPr sz="4800" dirty="0">
                <a:latin typeface="Calibri"/>
                <a:cs typeface="Calibri"/>
              </a:rPr>
              <a:t>a </a:t>
            </a:r>
            <a:r>
              <a:rPr sz="4800" spc="-1060" dirty="0">
                <a:latin typeface="Calibri"/>
                <a:cs typeface="Calibri"/>
              </a:rPr>
              <a:t> </a:t>
            </a:r>
            <a:r>
              <a:rPr sz="4800" spc="-20" dirty="0">
                <a:latin typeface="Calibri"/>
                <a:cs typeface="Calibri"/>
              </a:rPr>
              <a:t>continuous</a:t>
            </a:r>
            <a:r>
              <a:rPr sz="4800" spc="20" dirty="0">
                <a:latin typeface="Calibri"/>
                <a:cs typeface="Calibri"/>
              </a:rPr>
              <a:t> </a:t>
            </a:r>
            <a:r>
              <a:rPr sz="4800" spc="-40" dirty="0">
                <a:latin typeface="Calibri"/>
                <a:cs typeface="Calibri"/>
              </a:rPr>
              <a:t>dataset.</a:t>
            </a:r>
            <a:endParaRPr sz="4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150" y="1225824"/>
            <a:ext cx="11122660" cy="1387559"/>
          </a:xfrm>
          <a:prstGeom prst="rect">
            <a:avLst/>
          </a:prstGeom>
        </p:spPr>
        <p:txBody>
          <a:bodyPr vert="horz" wrap="square" lIns="0" tIns="33020" rIns="0" bIns="0" rtlCol="0" anchor="ctr">
            <a:spAutoFit/>
          </a:bodyPr>
          <a:lstStyle/>
          <a:p>
            <a:pPr marL="25400">
              <a:lnSpc>
                <a:spcPct val="100000"/>
              </a:lnSpc>
              <a:spcBef>
                <a:spcPts val="260"/>
              </a:spcBef>
            </a:pPr>
            <a:r>
              <a:rPr spc="-80" dirty="0">
                <a:solidFill>
                  <a:srgbClr val="000000"/>
                </a:solidFill>
              </a:rPr>
              <a:t>Different</a:t>
            </a:r>
            <a:r>
              <a:rPr spc="20" dirty="0">
                <a:solidFill>
                  <a:srgbClr val="000000"/>
                </a:solidFill>
              </a:rPr>
              <a:t> </a:t>
            </a:r>
            <a:r>
              <a:rPr spc="-80" dirty="0">
                <a:solidFill>
                  <a:srgbClr val="000000"/>
                </a:solidFill>
              </a:rPr>
              <a:t>Types</a:t>
            </a:r>
            <a:r>
              <a:rPr spc="-70" dirty="0">
                <a:solidFill>
                  <a:srgbClr val="000000"/>
                </a:solidFill>
              </a:rPr>
              <a:t> </a:t>
            </a:r>
            <a:r>
              <a:rPr spc="-40" dirty="0">
                <a:solidFill>
                  <a:srgbClr val="000000"/>
                </a:solidFill>
              </a:rPr>
              <a:t>of</a:t>
            </a:r>
            <a:r>
              <a:rPr spc="-10" dirty="0">
                <a:solidFill>
                  <a:srgbClr val="000000"/>
                </a:solidFill>
              </a:rPr>
              <a:t> </a:t>
            </a:r>
            <a:r>
              <a:rPr dirty="0">
                <a:solidFill>
                  <a:srgbClr val="000000"/>
                </a:solidFill>
              </a:rPr>
              <a:t>Charts</a:t>
            </a:r>
            <a:endParaRPr/>
          </a:p>
        </p:txBody>
      </p:sp>
      <p:sp>
        <p:nvSpPr>
          <p:cNvPr id="3" name="object 3"/>
          <p:cNvSpPr txBox="1"/>
          <p:nvPr/>
        </p:nvSpPr>
        <p:spPr>
          <a:xfrm>
            <a:off x="1835150" y="3474210"/>
            <a:ext cx="3500120" cy="833562"/>
          </a:xfrm>
          <a:prstGeom prst="rect">
            <a:avLst/>
          </a:prstGeom>
        </p:spPr>
        <p:txBody>
          <a:bodyPr vert="horz" wrap="square" lIns="0" tIns="33020" rIns="0" bIns="0" rtlCol="0">
            <a:spAutoFit/>
          </a:bodyPr>
          <a:lstStyle/>
          <a:p>
            <a:pPr marL="482600" indent="-458470">
              <a:spcBef>
                <a:spcPts val="260"/>
              </a:spcBef>
              <a:buFont typeface="Arial MT"/>
              <a:buChar char="•"/>
              <a:tabLst>
                <a:tab pos="483870" algn="l"/>
              </a:tabLst>
            </a:pPr>
            <a:r>
              <a:rPr sz="5200" b="1" spc="-30" dirty="0">
                <a:latin typeface="Calibri"/>
                <a:cs typeface="Calibri"/>
              </a:rPr>
              <a:t>Histogram</a:t>
            </a:r>
            <a:r>
              <a:rPr sz="5200" spc="-30" dirty="0">
                <a:latin typeface="Calibri"/>
                <a:cs typeface="Calibri"/>
              </a:rPr>
              <a:t>:</a:t>
            </a:r>
            <a:endParaRPr sz="5200">
              <a:latin typeface="Calibri"/>
              <a:cs typeface="Calibri"/>
            </a:endParaRPr>
          </a:p>
        </p:txBody>
      </p:sp>
      <p:sp>
        <p:nvSpPr>
          <p:cNvPr id="4" name="object 4"/>
          <p:cNvSpPr txBox="1"/>
          <p:nvPr/>
        </p:nvSpPr>
        <p:spPr>
          <a:xfrm>
            <a:off x="1835150" y="4275963"/>
            <a:ext cx="20568920" cy="832279"/>
          </a:xfrm>
          <a:prstGeom prst="rect">
            <a:avLst/>
          </a:prstGeom>
        </p:spPr>
        <p:txBody>
          <a:bodyPr vert="horz" wrap="square" lIns="0" tIns="31750" rIns="0" bIns="0" rtlCol="0">
            <a:spAutoFit/>
          </a:bodyPr>
          <a:lstStyle/>
          <a:p>
            <a:pPr marL="482600" indent="-458470">
              <a:spcBef>
                <a:spcPts val="250"/>
              </a:spcBef>
              <a:buFont typeface="Arial MT"/>
              <a:buChar char="•"/>
              <a:tabLst>
                <a:tab pos="483870" algn="l"/>
              </a:tabLst>
            </a:pPr>
            <a:r>
              <a:rPr sz="5200" spc="-20" dirty="0">
                <a:latin typeface="Calibri"/>
                <a:cs typeface="Calibri"/>
              </a:rPr>
              <a:t>Histograms</a:t>
            </a:r>
            <a:r>
              <a:rPr sz="5200" spc="-100" dirty="0">
                <a:latin typeface="Calibri"/>
                <a:cs typeface="Calibri"/>
              </a:rPr>
              <a:t> </a:t>
            </a:r>
            <a:r>
              <a:rPr sz="5200" spc="-30" dirty="0">
                <a:latin typeface="Calibri"/>
                <a:cs typeface="Calibri"/>
              </a:rPr>
              <a:t>group</a:t>
            </a:r>
            <a:r>
              <a:rPr sz="5200" spc="-40" dirty="0">
                <a:latin typeface="Calibri"/>
                <a:cs typeface="Calibri"/>
              </a:rPr>
              <a:t> </a:t>
            </a:r>
            <a:r>
              <a:rPr sz="5200" spc="-20" dirty="0">
                <a:latin typeface="Calibri"/>
                <a:cs typeface="Calibri"/>
              </a:rPr>
              <a:t>data</a:t>
            </a:r>
            <a:r>
              <a:rPr sz="5200" spc="30" dirty="0">
                <a:latin typeface="Calibri"/>
                <a:cs typeface="Calibri"/>
              </a:rPr>
              <a:t> </a:t>
            </a:r>
            <a:r>
              <a:rPr sz="5200" spc="-30" dirty="0">
                <a:latin typeface="Calibri"/>
                <a:cs typeface="Calibri"/>
              </a:rPr>
              <a:t>into</a:t>
            </a:r>
            <a:r>
              <a:rPr sz="5200" spc="-50" dirty="0">
                <a:latin typeface="Calibri"/>
                <a:cs typeface="Calibri"/>
              </a:rPr>
              <a:t> </a:t>
            </a:r>
            <a:r>
              <a:rPr sz="5200" spc="-10" dirty="0">
                <a:latin typeface="Calibri"/>
                <a:cs typeface="Calibri"/>
              </a:rPr>
              <a:t>intervals</a:t>
            </a:r>
            <a:r>
              <a:rPr sz="5200" spc="-110" dirty="0">
                <a:latin typeface="Calibri"/>
                <a:cs typeface="Calibri"/>
              </a:rPr>
              <a:t> </a:t>
            </a:r>
            <a:r>
              <a:rPr sz="5200" spc="20" dirty="0">
                <a:latin typeface="Calibri"/>
                <a:cs typeface="Calibri"/>
              </a:rPr>
              <a:t>and</a:t>
            </a:r>
            <a:r>
              <a:rPr sz="5200" spc="-40" dirty="0">
                <a:latin typeface="Calibri"/>
                <a:cs typeface="Calibri"/>
              </a:rPr>
              <a:t> </a:t>
            </a:r>
            <a:r>
              <a:rPr sz="5200" spc="-10" dirty="0">
                <a:latin typeface="Calibri"/>
                <a:cs typeface="Calibri"/>
              </a:rPr>
              <a:t>display</a:t>
            </a:r>
            <a:r>
              <a:rPr sz="5200" spc="-120" dirty="0">
                <a:latin typeface="Calibri"/>
                <a:cs typeface="Calibri"/>
              </a:rPr>
              <a:t> </a:t>
            </a:r>
            <a:r>
              <a:rPr sz="5200" dirty="0">
                <a:latin typeface="Calibri"/>
                <a:cs typeface="Calibri"/>
              </a:rPr>
              <a:t>them</a:t>
            </a:r>
            <a:r>
              <a:rPr sz="5200" spc="20" dirty="0">
                <a:latin typeface="Calibri"/>
                <a:cs typeface="Calibri"/>
              </a:rPr>
              <a:t> </a:t>
            </a:r>
            <a:r>
              <a:rPr sz="5200" spc="-40" dirty="0">
                <a:latin typeface="Calibri"/>
                <a:cs typeface="Calibri"/>
              </a:rPr>
              <a:t>as</a:t>
            </a:r>
            <a:r>
              <a:rPr sz="5200" spc="50" dirty="0">
                <a:latin typeface="Calibri"/>
                <a:cs typeface="Calibri"/>
              </a:rPr>
              <a:t> </a:t>
            </a:r>
            <a:r>
              <a:rPr sz="5200" spc="-40" dirty="0">
                <a:latin typeface="Calibri"/>
                <a:cs typeface="Calibri"/>
              </a:rPr>
              <a:t>bars,</a:t>
            </a:r>
            <a:r>
              <a:rPr sz="5200" spc="50" dirty="0">
                <a:latin typeface="Calibri"/>
                <a:cs typeface="Calibri"/>
              </a:rPr>
              <a:t> </a:t>
            </a:r>
            <a:r>
              <a:rPr sz="5200" dirty="0">
                <a:latin typeface="Calibri"/>
                <a:cs typeface="Calibri"/>
              </a:rPr>
              <a:t>showing</a:t>
            </a:r>
            <a:r>
              <a:rPr sz="5200" spc="-50" dirty="0">
                <a:latin typeface="Calibri"/>
                <a:cs typeface="Calibri"/>
              </a:rPr>
              <a:t> </a:t>
            </a:r>
            <a:r>
              <a:rPr sz="5200" spc="10" dirty="0">
                <a:latin typeface="Calibri"/>
                <a:cs typeface="Calibri"/>
              </a:rPr>
              <a:t>the</a:t>
            </a:r>
            <a:endParaRPr sz="5200">
              <a:latin typeface="Calibri"/>
              <a:cs typeface="Calibri"/>
            </a:endParaRPr>
          </a:p>
        </p:txBody>
      </p:sp>
      <p:sp>
        <p:nvSpPr>
          <p:cNvPr id="5" name="object 5"/>
          <p:cNvSpPr txBox="1">
            <a:spLocks noGrp="1"/>
          </p:cNvSpPr>
          <p:nvPr>
            <p:ph type="body" idx="1"/>
          </p:nvPr>
        </p:nvSpPr>
        <p:spPr>
          <a:xfrm>
            <a:off x="3352800" y="7302501"/>
            <a:ext cx="42062400" cy="2624886"/>
          </a:xfrm>
          <a:prstGeom prst="rect">
            <a:avLst/>
          </a:prstGeom>
        </p:spPr>
        <p:txBody>
          <a:bodyPr vert="horz" wrap="square" lIns="0" tIns="252730" rIns="0" bIns="0" rtlCol="0">
            <a:spAutoFit/>
          </a:bodyPr>
          <a:lstStyle/>
          <a:p>
            <a:pPr marL="482600" marR="994410">
              <a:lnSpc>
                <a:spcPct val="72200"/>
              </a:lnSpc>
              <a:spcBef>
                <a:spcPts val="1990"/>
              </a:spcBef>
            </a:pPr>
            <a:r>
              <a:rPr spc="-10" dirty="0"/>
              <a:t>frequency</a:t>
            </a:r>
            <a:r>
              <a:rPr spc="-130" dirty="0"/>
              <a:t> </a:t>
            </a:r>
            <a:r>
              <a:rPr dirty="0"/>
              <a:t>distribution</a:t>
            </a:r>
            <a:r>
              <a:rPr spc="-50" dirty="0"/>
              <a:t> </a:t>
            </a:r>
            <a:r>
              <a:rPr spc="-10" dirty="0"/>
              <a:t>of</a:t>
            </a:r>
            <a:r>
              <a:rPr spc="-110" dirty="0"/>
              <a:t> </a:t>
            </a:r>
            <a:r>
              <a:rPr spc="20" dirty="0"/>
              <a:t>a</a:t>
            </a:r>
            <a:r>
              <a:rPr spc="40" dirty="0"/>
              <a:t> </a:t>
            </a:r>
            <a:r>
              <a:rPr spc="-30" dirty="0"/>
              <a:t>dataset.</a:t>
            </a:r>
            <a:r>
              <a:rPr spc="30" dirty="0"/>
              <a:t> </a:t>
            </a:r>
            <a:r>
              <a:rPr spc="-20" dirty="0"/>
              <a:t>They're</a:t>
            </a:r>
            <a:r>
              <a:rPr spc="-70" dirty="0"/>
              <a:t> </a:t>
            </a:r>
            <a:r>
              <a:rPr spc="-20" dirty="0"/>
              <a:t>often</a:t>
            </a:r>
            <a:r>
              <a:rPr spc="-50" dirty="0"/>
              <a:t> </a:t>
            </a:r>
            <a:r>
              <a:rPr dirty="0"/>
              <a:t>used</a:t>
            </a:r>
            <a:r>
              <a:rPr spc="-60" dirty="0"/>
              <a:t> </a:t>
            </a:r>
            <a:r>
              <a:rPr spc="20" dirty="0"/>
              <a:t>in</a:t>
            </a:r>
            <a:r>
              <a:rPr spc="-40" dirty="0"/>
              <a:t> </a:t>
            </a:r>
            <a:r>
              <a:rPr spc="-20" dirty="0"/>
              <a:t>statistics</a:t>
            </a:r>
            <a:r>
              <a:rPr spc="-110" dirty="0"/>
              <a:t> </a:t>
            </a:r>
            <a:r>
              <a:rPr spc="40" dirty="0"/>
              <a:t>to </a:t>
            </a:r>
            <a:r>
              <a:rPr spc="-1140" dirty="0"/>
              <a:t> </a:t>
            </a:r>
            <a:r>
              <a:rPr spc="-20" dirty="0"/>
              <a:t>analyze</a:t>
            </a:r>
            <a:r>
              <a:rPr spc="-60" dirty="0"/>
              <a:t> </a:t>
            </a:r>
            <a:r>
              <a:rPr spc="-30" dirty="0"/>
              <a:t>patterns,</a:t>
            </a:r>
            <a:r>
              <a:rPr spc="-100" dirty="0"/>
              <a:t> </a:t>
            </a:r>
            <a:r>
              <a:rPr spc="20" dirty="0"/>
              <a:t>such</a:t>
            </a:r>
            <a:r>
              <a:rPr spc="-60" dirty="0"/>
              <a:t> </a:t>
            </a:r>
            <a:r>
              <a:rPr spc="-40" dirty="0"/>
              <a:t>as</a:t>
            </a:r>
            <a:r>
              <a:rPr spc="40" dirty="0"/>
              <a:t> </a:t>
            </a:r>
            <a:r>
              <a:rPr spc="-50" dirty="0"/>
              <a:t>test</a:t>
            </a:r>
            <a:r>
              <a:rPr spc="40" dirty="0"/>
              <a:t> </a:t>
            </a:r>
            <a:r>
              <a:rPr spc="-20" dirty="0"/>
              <a:t>scores</a:t>
            </a:r>
            <a:r>
              <a:rPr spc="-100" dirty="0"/>
              <a:t> </a:t>
            </a:r>
            <a:r>
              <a:rPr spc="-10" dirty="0"/>
              <a:t>or</a:t>
            </a:r>
            <a:r>
              <a:rPr spc="-20" dirty="0"/>
              <a:t> </a:t>
            </a:r>
            <a:r>
              <a:rPr dirty="0"/>
              <a:t>age</a:t>
            </a:r>
            <a:r>
              <a:rPr spc="-60" dirty="0"/>
              <a:t> </a:t>
            </a:r>
            <a:r>
              <a:rPr spc="-30" dirty="0"/>
              <a:t>ranges.</a:t>
            </a:r>
          </a:p>
          <a:p>
            <a:pPr marL="482600" indent="-458470">
              <a:lnSpc>
                <a:spcPct val="100000"/>
              </a:lnSpc>
              <a:spcBef>
                <a:spcPts val="70"/>
              </a:spcBef>
              <a:buFont typeface="Arial MT"/>
              <a:buChar char="•"/>
              <a:tabLst>
                <a:tab pos="483870" algn="l"/>
              </a:tabLst>
            </a:pPr>
            <a:r>
              <a:rPr b="1" spc="-40" dirty="0">
                <a:latin typeface="Calibri"/>
                <a:cs typeface="Calibri"/>
              </a:rPr>
              <a:t>Scatter</a:t>
            </a:r>
            <a:r>
              <a:rPr b="1" spc="-110" dirty="0">
                <a:latin typeface="Calibri"/>
                <a:cs typeface="Calibri"/>
              </a:rPr>
              <a:t> </a:t>
            </a:r>
            <a:r>
              <a:rPr b="1" spc="10" dirty="0">
                <a:latin typeface="Calibri"/>
                <a:cs typeface="Calibri"/>
              </a:rPr>
              <a:t>Plot</a:t>
            </a:r>
            <a:r>
              <a:rPr spc="10" dirty="0"/>
              <a:t>:</a:t>
            </a:r>
          </a:p>
          <a:p>
            <a:pPr marL="482600" indent="-458470">
              <a:lnSpc>
                <a:spcPct val="100000"/>
              </a:lnSpc>
              <a:spcBef>
                <a:spcPts val="70"/>
              </a:spcBef>
              <a:buFont typeface="Arial MT"/>
              <a:buChar char="•"/>
              <a:tabLst>
                <a:tab pos="483870" algn="l"/>
              </a:tabLst>
            </a:pPr>
            <a:r>
              <a:rPr spc="30" dirty="0"/>
              <a:t>A</a:t>
            </a:r>
            <a:r>
              <a:rPr spc="-20" dirty="0"/>
              <a:t> </a:t>
            </a:r>
            <a:r>
              <a:rPr spc="-30" dirty="0"/>
              <a:t>scatter</a:t>
            </a:r>
            <a:r>
              <a:rPr spc="-10" dirty="0"/>
              <a:t> </a:t>
            </a:r>
            <a:r>
              <a:rPr spc="-20" dirty="0"/>
              <a:t>plot</a:t>
            </a:r>
            <a:r>
              <a:rPr spc="50" dirty="0"/>
              <a:t> </a:t>
            </a:r>
            <a:r>
              <a:rPr spc="-30" dirty="0"/>
              <a:t>displays</a:t>
            </a:r>
            <a:r>
              <a:rPr spc="-90" dirty="0"/>
              <a:t> </a:t>
            </a:r>
            <a:r>
              <a:rPr spc="-20" dirty="0"/>
              <a:t>data</a:t>
            </a:r>
            <a:r>
              <a:rPr spc="-90" dirty="0"/>
              <a:t> </a:t>
            </a:r>
            <a:r>
              <a:rPr spc="10" dirty="0"/>
              <a:t>points</a:t>
            </a:r>
            <a:r>
              <a:rPr spc="-90" dirty="0"/>
              <a:t> </a:t>
            </a:r>
            <a:r>
              <a:rPr spc="-10" dirty="0"/>
              <a:t>on</a:t>
            </a:r>
            <a:r>
              <a:rPr spc="-40" dirty="0"/>
              <a:t> </a:t>
            </a:r>
            <a:r>
              <a:rPr spc="20" dirty="0"/>
              <a:t>a</a:t>
            </a:r>
            <a:r>
              <a:rPr spc="60" dirty="0"/>
              <a:t> </a:t>
            </a:r>
            <a:r>
              <a:rPr dirty="0"/>
              <a:t>two-dimensional</a:t>
            </a:r>
            <a:r>
              <a:rPr spc="20" dirty="0"/>
              <a:t> </a:t>
            </a:r>
            <a:r>
              <a:rPr spc="-10" dirty="0"/>
              <a:t>grid</a:t>
            </a:r>
            <a:r>
              <a:rPr spc="-50" dirty="0"/>
              <a:t> </a:t>
            </a:r>
            <a:r>
              <a:rPr spc="-30" dirty="0"/>
              <a:t>to</a:t>
            </a:r>
            <a:r>
              <a:rPr spc="100" dirty="0"/>
              <a:t> </a:t>
            </a:r>
            <a:r>
              <a:rPr spc="-30" dirty="0"/>
              <a:t>illustrate</a:t>
            </a:r>
          </a:p>
        </p:txBody>
      </p:sp>
      <p:sp>
        <p:nvSpPr>
          <p:cNvPr id="6" name="object 6"/>
          <p:cNvSpPr txBox="1"/>
          <p:nvPr/>
        </p:nvSpPr>
        <p:spPr>
          <a:xfrm>
            <a:off x="2292985" y="7576184"/>
            <a:ext cx="19960590" cy="832279"/>
          </a:xfrm>
          <a:prstGeom prst="rect">
            <a:avLst/>
          </a:prstGeom>
        </p:spPr>
        <p:txBody>
          <a:bodyPr vert="horz" wrap="square" lIns="0" tIns="31750" rIns="0" bIns="0" rtlCol="0">
            <a:spAutoFit/>
          </a:bodyPr>
          <a:lstStyle/>
          <a:p>
            <a:pPr marL="25400">
              <a:spcBef>
                <a:spcPts val="250"/>
              </a:spcBef>
            </a:pPr>
            <a:r>
              <a:rPr sz="5200" spc="-20" dirty="0">
                <a:latin typeface="Calibri"/>
                <a:cs typeface="Calibri"/>
              </a:rPr>
              <a:t>relationships</a:t>
            </a:r>
            <a:r>
              <a:rPr sz="5200" spc="-80" dirty="0">
                <a:latin typeface="Calibri"/>
                <a:cs typeface="Calibri"/>
              </a:rPr>
              <a:t> </a:t>
            </a:r>
            <a:r>
              <a:rPr sz="5200" spc="50" dirty="0">
                <a:latin typeface="Calibri"/>
                <a:cs typeface="Calibri"/>
              </a:rPr>
              <a:t>or</a:t>
            </a:r>
            <a:r>
              <a:rPr sz="5200" dirty="0">
                <a:latin typeface="Calibri"/>
                <a:cs typeface="Calibri"/>
              </a:rPr>
              <a:t> </a:t>
            </a:r>
            <a:r>
              <a:rPr sz="5200" spc="-20" dirty="0">
                <a:latin typeface="Calibri"/>
                <a:cs typeface="Calibri"/>
              </a:rPr>
              <a:t>correlations</a:t>
            </a:r>
            <a:r>
              <a:rPr sz="5200" spc="-80" dirty="0">
                <a:latin typeface="Calibri"/>
                <a:cs typeface="Calibri"/>
              </a:rPr>
              <a:t> </a:t>
            </a:r>
            <a:r>
              <a:rPr sz="5200" spc="-10" dirty="0">
                <a:latin typeface="Calibri"/>
                <a:cs typeface="Calibri"/>
              </a:rPr>
              <a:t>between</a:t>
            </a:r>
            <a:r>
              <a:rPr sz="5200" spc="-30" dirty="0">
                <a:latin typeface="Calibri"/>
                <a:cs typeface="Calibri"/>
              </a:rPr>
              <a:t> </a:t>
            </a:r>
            <a:r>
              <a:rPr sz="5200" spc="-20" dirty="0">
                <a:latin typeface="Calibri"/>
                <a:cs typeface="Calibri"/>
              </a:rPr>
              <a:t>two</a:t>
            </a:r>
            <a:r>
              <a:rPr sz="5200" spc="-40" dirty="0">
                <a:latin typeface="Calibri"/>
                <a:cs typeface="Calibri"/>
              </a:rPr>
              <a:t> </a:t>
            </a:r>
            <a:r>
              <a:rPr sz="5200" dirty="0">
                <a:latin typeface="Calibri"/>
                <a:cs typeface="Calibri"/>
              </a:rPr>
              <a:t>variables.</a:t>
            </a:r>
            <a:r>
              <a:rPr sz="5200" spc="40" dirty="0">
                <a:latin typeface="Calibri"/>
                <a:cs typeface="Calibri"/>
              </a:rPr>
              <a:t> </a:t>
            </a:r>
            <a:r>
              <a:rPr sz="5200" dirty="0">
                <a:latin typeface="Calibri"/>
                <a:cs typeface="Calibri"/>
              </a:rPr>
              <a:t>It's</a:t>
            </a:r>
            <a:r>
              <a:rPr sz="5200" spc="-80" dirty="0">
                <a:latin typeface="Calibri"/>
                <a:cs typeface="Calibri"/>
              </a:rPr>
              <a:t> </a:t>
            </a:r>
            <a:r>
              <a:rPr sz="5200" spc="-20" dirty="0">
                <a:latin typeface="Calibri"/>
                <a:cs typeface="Calibri"/>
              </a:rPr>
              <a:t>commonly</a:t>
            </a:r>
            <a:r>
              <a:rPr sz="5200" spc="50" dirty="0">
                <a:latin typeface="Calibri"/>
                <a:cs typeface="Calibri"/>
              </a:rPr>
              <a:t> </a:t>
            </a:r>
            <a:r>
              <a:rPr sz="5200" dirty="0">
                <a:latin typeface="Calibri"/>
                <a:cs typeface="Calibri"/>
              </a:rPr>
              <a:t>used</a:t>
            </a:r>
            <a:r>
              <a:rPr sz="5200" spc="-30" dirty="0">
                <a:latin typeface="Calibri"/>
                <a:cs typeface="Calibri"/>
              </a:rPr>
              <a:t> </a:t>
            </a:r>
            <a:r>
              <a:rPr sz="5200" spc="20" dirty="0">
                <a:latin typeface="Calibri"/>
                <a:cs typeface="Calibri"/>
              </a:rPr>
              <a:t>in</a:t>
            </a:r>
            <a:endParaRPr sz="5200">
              <a:latin typeface="Calibri"/>
              <a:cs typeface="Calibri"/>
            </a:endParaRPr>
          </a:p>
        </p:txBody>
      </p:sp>
      <p:sp>
        <p:nvSpPr>
          <p:cNvPr id="7" name="object 7"/>
          <p:cNvSpPr txBox="1"/>
          <p:nvPr/>
        </p:nvSpPr>
        <p:spPr>
          <a:xfrm>
            <a:off x="1835151" y="8128760"/>
            <a:ext cx="15413990" cy="1646605"/>
          </a:xfrm>
          <a:prstGeom prst="rect">
            <a:avLst/>
          </a:prstGeom>
        </p:spPr>
        <p:txBody>
          <a:bodyPr vert="horz" wrap="square" lIns="0" tIns="33020" rIns="0" bIns="0" rtlCol="0">
            <a:spAutoFit/>
          </a:bodyPr>
          <a:lstStyle/>
          <a:p>
            <a:pPr marL="482600">
              <a:spcBef>
                <a:spcPts val="260"/>
              </a:spcBef>
            </a:pPr>
            <a:r>
              <a:rPr sz="5200" spc="-20" dirty="0">
                <a:latin typeface="Calibri"/>
                <a:cs typeface="Calibri"/>
              </a:rPr>
              <a:t>research</a:t>
            </a:r>
            <a:r>
              <a:rPr sz="5200" spc="-60" dirty="0">
                <a:latin typeface="Calibri"/>
                <a:cs typeface="Calibri"/>
              </a:rPr>
              <a:t> </a:t>
            </a:r>
            <a:r>
              <a:rPr sz="5200" spc="-40" dirty="0">
                <a:latin typeface="Calibri"/>
                <a:cs typeface="Calibri"/>
              </a:rPr>
              <a:t>and </a:t>
            </a:r>
            <a:r>
              <a:rPr sz="5200" spc="-20" dirty="0">
                <a:latin typeface="Calibri"/>
                <a:cs typeface="Calibri"/>
              </a:rPr>
              <a:t>data</a:t>
            </a:r>
            <a:r>
              <a:rPr sz="5200" spc="50" dirty="0">
                <a:latin typeface="Calibri"/>
                <a:cs typeface="Calibri"/>
              </a:rPr>
              <a:t> </a:t>
            </a:r>
            <a:r>
              <a:rPr sz="5200" spc="-20" dirty="0">
                <a:latin typeface="Calibri"/>
                <a:cs typeface="Calibri"/>
              </a:rPr>
              <a:t>analysis</a:t>
            </a:r>
            <a:r>
              <a:rPr sz="5200" spc="-100" dirty="0">
                <a:latin typeface="Calibri"/>
                <a:cs typeface="Calibri"/>
              </a:rPr>
              <a:t> </a:t>
            </a:r>
            <a:r>
              <a:rPr sz="5200" spc="40" dirty="0">
                <a:latin typeface="Calibri"/>
                <a:cs typeface="Calibri"/>
              </a:rPr>
              <a:t>to</a:t>
            </a:r>
            <a:r>
              <a:rPr sz="5200" spc="-60" dirty="0">
                <a:latin typeface="Calibri"/>
                <a:cs typeface="Calibri"/>
              </a:rPr>
              <a:t> </a:t>
            </a:r>
            <a:r>
              <a:rPr sz="5200" spc="-20" dirty="0">
                <a:latin typeface="Calibri"/>
                <a:cs typeface="Calibri"/>
              </a:rPr>
              <a:t>identify</a:t>
            </a:r>
            <a:r>
              <a:rPr sz="5200" spc="40" dirty="0">
                <a:latin typeface="Calibri"/>
                <a:cs typeface="Calibri"/>
              </a:rPr>
              <a:t> </a:t>
            </a:r>
            <a:r>
              <a:rPr sz="5200" spc="-10" dirty="0">
                <a:latin typeface="Calibri"/>
                <a:cs typeface="Calibri"/>
              </a:rPr>
              <a:t>trends</a:t>
            </a:r>
            <a:r>
              <a:rPr sz="5200" spc="-100" dirty="0">
                <a:latin typeface="Calibri"/>
                <a:cs typeface="Calibri"/>
              </a:rPr>
              <a:t> </a:t>
            </a:r>
            <a:r>
              <a:rPr sz="5200" spc="-10" dirty="0">
                <a:latin typeface="Calibri"/>
                <a:cs typeface="Calibri"/>
              </a:rPr>
              <a:t>or </a:t>
            </a:r>
            <a:r>
              <a:rPr sz="5200" spc="-20" dirty="0">
                <a:latin typeface="Calibri"/>
                <a:cs typeface="Calibri"/>
              </a:rPr>
              <a:t>clusters.</a:t>
            </a:r>
            <a:endParaRPr sz="5200">
              <a:latin typeface="Calibri"/>
              <a:cs typeface="Calibri"/>
            </a:endParaRPr>
          </a:p>
          <a:p>
            <a:pPr marL="482600" indent="-458470">
              <a:spcBef>
                <a:spcPts val="60"/>
              </a:spcBef>
              <a:buFont typeface="Arial MT"/>
              <a:buChar char="•"/>
              <a:tabLst>
                <a:tab pos="483870" algn="l"/>
              </a:tabLst>
            </a:pPr>
            <a:r>
              <a:rPr sz="5200" b="1" dirty="0">
                <a:latin typeface="Calibri"/>
                <a:cs typeface="Calibri"/>
              </a:rPr>
              <a:t>Bubble</a:t>
            </a:r>
            <a:r>
              <a:rPr sz="5200" b="1" spc="-140" dirty="0">
                <a:latin typeface="Calibri"/>
                <a:cs typeface="Calibri"/>
              </a:rPr>
              <a:t> </a:t>
            </a:r>
            <a:r>
              <a:rPr sz="5200" b="1" spc="10" dirty="0">
                <a:latin typeface="Calibri"/>
                <a:cs typeface="Calibri"/>
              </a:rPr>
              <a:t>Chart</a:t>
            </a:r>
            <a:r>
              <a:rPr sz="5200" spc="10" dirty="0">
                <a:latin typeface="Calibri"/>
                <a:cs typeface="Calibri"/>
              </a:rPr>
              <a:t>:</a:t>
            </a:r>
            <a:endParaRPr sz="5200">
              <a:latin typeface="Calibri"/>
              <a:cs typeface="Calibri"/>
            </a:endParaRPr>
          </a:p>
        </p:txBody>
      </p:sp>
      <p:sp>
        <p:nvSpPr>
          <p:cNvPr id="8" name="object 8"/>
          <p:cNvSpPr txBox="1"/>
          <p:nvPr/>
        </p:nvSpPr>
        <p:spPr>
          <a:xfrm>
            <a:off x="1835150" y="9750933"/>
            <a:ext cx="20665440" cy="832279"/>
          </a:xfrm>
          <a:prstGeom prst="rect">
            <a:avLst/>
          </a:prstGeom>
        </p:spPr>
        <p:txBody>
          <a:bodyPr vert="horz" wrap="square" lIns="0" tIns="31750" rIns="0" bIns="0" rtlCol="0">
            <a:spAutoFit/>
          </a:bodyPr>
          <a:lstStyle/>
          <a:p>
            <a:pPr marL="482600" indent="-458470">
              <a:spcBef>
                <a:spcPts val="250"/>
              </a:spcBef>
              <a:buFont typeface="Arial MT"/>
              <a:buChar char="•"/>
              <a:tabLst>
                <a:tab pos="483870" algn="l"/>
              </a:tabLst>
            </a:pPr>
            <a:r>
              <a:rPr sz="5200" spc="-10" dirty="0">
                <a:latin typeface="Calibri"/>
                <a:cs typeface="Calibri"/>
              </a:rPr>
              <a:t>Similar </a:t>
            </a:r>
            <a:r>
              <a:rPr sz="5200" spc="30" dirty="0">
                <a:latin typeface="Calibri"/>
                <a:cs typeface="Calibri"/>
              </a:rPr>
              <a:t>to</a:t>
            </a:r>
            <a:r>
              <a:rPr sz="5200" spc="-60" dirty="0">
                <a:latin typeface="Calibri"/>
                <a:cs typeface="Calibri"/>
              </a:rPr>
              <a:t> </a:t>
            </a:r>
            <a:r>
              <a:rPr sz="5200" spc="20" dirty="0">
                <a:latin typeface="Calibri"/>
                <a:cs typeface="Calibri"/>
              </a:rPr>
              <a:t>a</a:t>
            </a:r>
            <a:r>
              <a:rPr sz="5200" spc="-90" dirty="0">
                <a:latin typeface="Calibri"/>
                <a:cs typeface="Calibri"/>
              </a:rPr>
              <a:t> </a:t>
            </a:r>
            <a:r>
              <a:rPr sz="5200" spc="-30" dirty="0">
                <a:latin typeface="Calibri"/>
                <a:cs typeface="Calibri"/>
              </a:rPr>
              <a:t>scatter</a:t>
            </a:r>
            <a:r>
              <a:rPr sz="5200" spc="-10" dirty="0">
                <a:latin typeface="Calibri"/>
                <a:cs typeface="Calibri"/>
              </a:rPr>
              <a:t> </a:t>
            </a:r>
            <a:r>
              <a:rPr sz="5200" dirty="0">
                <a:latin typeface="Calibri"/>
                <a:cs typeface="Calibri"/>
              </a:rPr>
              <a:t>plot,</a:t>
            </a:r>
            <a:r>
              <a:rPr sz="5200" spc="50" dirty="0">
                <a:latin typeface="Calibri"/>
                <a:cs typeface="Calibri"/>
              </a:rPr>
              <a:t> </a:t>
            </a:r>
            <a:r>
              <a:rPr sz="5200" spc="20" dirty="0">
                <a:latin typeface="Calibri"/>
                <a:cs typeface="Calibri"/>
              </a:rPr>
              <a:t>a</a:t>
            </a:r>
            <a:r>
              <a:rPr sz="5200" spc="-80" dirty="0">
                <a:latin typeface="Calibri"/>
                <a:cs typeface="Calibri"/>
              </a:rPr>
              <a:t> </a:t>
            </a:r>
            <a:r>
              <a:rPr sz="5200" dirty="0">
                <a:latin typeface="Calibri"/>
                <a:cs typeface="Calibri"/>
              </a:rPr>
              <a:t>bubble</a:t>
            </a:r>
            <a:r>
              <a:rPr sz="5200" spc="-50" dirty="0">
                <a:latin typeface="Calibri"/>
                <a:cs typeface="Calibri"/>
              </a:rPr>
              <a:t> </a:t>
            </a:r>
            <a:r>
              <a:rPr sz="5200" spc="10" dirty="0">
                <a:latin typeface="Calibri"/>
                <a:cs typeface="Calibri"/>
              </a:rPr>
              <a:t>chart</a:t>
            </a:r>
            <a:r>
              <a:rPr sz="5200" spc="-90" dirty="0">
                <a:latin typeface="Calibri"/>
                <a:cs typeface="Calibri"/>
              </a:rPr>
              <a:t> </a:t>
            </a:r>
            <a:r>
              <a:rPr sz="5200" dirty="0">
                <a:latin typeface="Calibri"/>
                <a:cs typeface="Calibri"/>
              </a:rPr>
              <a:t>uses</a:t>
            </a:r>
            <a:r>
              <a:rPr sz="5200" spc="-80" dirty="0">
                <a:latin typeface="Calibri"/>
                <a:cs typeface="Calibri"/>
              </a:rPr>
              <a:t> </a:t>
            </a:r>
            <a:r>
              <a:rPr sz="5200" spc="-10" dirty="0">
                <a:latin typeface="Calibri"/>
                <a:cs typeface="Calibri"/>
              </a:rPr>
              <a:t>bubbles</a:t>
            </a:r>
            <a:r>
              <a:rPr sz="5200" spc="60" dirty="0">
                <a:latin typeface="Calibri"/>
                <a:cs typeface="Calibri"/>
              </a:rPr>
              <a:t> </a:t>
            </a:r>
            <a:r>
              <a:rPr sz="5200" spc="-30" dirty="0">
                <a:latin typeface="Calibri"/>
                <a:cs typeface="Calibri"/>
              </a:rPr>
              <a:t>instead</a:t>
            </a:r>
            <a:r>
              <a:rPr sz="5200" spc="-40" dirty="0">
                <a:latin typeface="Calibri"/>
                <a:cs typeface="Calibri"/>
              </a:rPr>
              <a:t> </a:t>
            </a:r>
            <a:r>
              <a:rPr sz="5200" spc="-10" dirty="0">
                <a:latin typeface="Calibri"/>
                <a:cs typeface="Calibri"/>
              </a:rPr>
              <a:t>of</a:t>
            </a:r>
            <a:r>
              <a:rPr sz="5200" spc="60" dirty="0">
                <a:latin typeface="Calibri"/>
                <a:cs typeface="Calibri"/>
              </a:rPr>
              <a:t> </a:t>
            </a:r>
            <a:r>
              <a:rPr sz="5200" spc="-20" dirty="0">
                <a:latin typeface="Calibri"/>
                <a:cs typeface="Calibri"/>
              </a:rPr>
              <a:t>dots,</a:t>
            </a:r>
            <a:r>
              <a:rPr sz="5200" spc="50" dirty="0">
                <a:latin typeface="Calibri"/>
                <a:cs typeface="Calibri"/>
              </a:rPr>
              <a:t> </a:t>
            </a:r>
            <a:r>
              <a:rPr sz="5200" spc="-10" dirty="0">
                <a:latin typeface="Calibri"/>
                <a:cs typeface="Calibri"/>
              </a:rPr>
              <a:t>where</a:t>
            </a:r>
            <a:endParaRPr sz="5200">
              <a:latin typeface="Calibri"/>
              <a:cs typeface="Calibri"/>
            </a:endParaRPr>
          </a:p>
        </p:txBody>
      </p:sp>
      <p:sp>
        <p:nvSpPr>
          <p:cNvPr id="9" name="object 9"/>
          <p:cNvSpPr txBox="1"/>
          <p:nvPr/>
        </p:nvSpPr>
        <p:spPr>
          <a:xfrm>
            <a:off x="2292985" y="10304144"/>
            <a:ext cx="20054570" cy="832279"/>
          </a:xfrm>
          <a:prstGeom prst="rect">
            <a:avLst/>
          </a:prstGeom>
        </p:spPr>
        <p:txBody>
          <a:bodyPr vert="horz" wrap="square" lIns="0" tIns="31750" rIns="0" bIns="0" rtlCol="0">
            <a:spAutoFit/>
          </a:bodyPr>
          <a:lstStyle/>
          <a:p>
            <a:pPr marL="25400">
              <a:spcBef>
                <a:spcPts val="250"/>
              </a:spcBef>
            </a:pPr>
            <a:r>
              <a:rPr sz="5200" spc="10" dirty="0">
                <a:latin typeface="Calibri"/>
                <a:cs typeface="Calibri"/>
              </a:rPr>
              <a:t>the</a:t>
            </a:r>
            <a:r>
              <a:rPr sz="5200" spc="-50" dirty="0">
                <a:latin typeface="Calibri"/>
                <a:cs typeface="Calibri"/>
              </a:rPr>
              <a:t> </a:t>
            </a:r>
            <a:r>
              <a:rPr sz="5200" spc="-40" dirty="0">
                <a:latin typeface="Calibri"/>
                <a:cs typeface="Calibri"/>
              </a:rPr>
              <a:t>size</a:t>
            </a:r>
            <a:r>
              <a:rPr sz="5200" spc="-50" dirty="0">
                <a:latin typeface="Calibri"/>
                <a:cs typeface="Calibri"/>
              </a:rPr>
              <a:t> </a:t>
            </a:r>
            <a:r>
              <a:rPr sz="5200" spc="60" dirty="0">
                <a:latin typeface="Calibri"/>
                <a:cs typeface="Calibri"/>
              </a:rPr>
              <a:t>of</a:t>
            </a:r>
            <a:r>
              <a:rPr sz="5200" spc="-90" dirty="0">
                <a:latin typeface="Calibri"/>
                <a:cs typeface="Calibri"/>
              </a:rPr>
              <a:t> </a:t>
            </a:r>
            <a:r>
              <a:rPr sz="5200" spc="-20" dirty="0">
                <a:latin typeface="Calibri"/>
                <a:cs typeface="Calibri"/>
              </a:rPr>
              <a:t>each</a:t>
            </a:r>
            <a:r>
              <a:rPr sz="5200" spc="-40" dirty="0">
                <a:latin typeface="Calibri"/>
                <a:cs typeface="Calibri"/>
              </a:rPr>
              <a:t> </a:t>
            </a:r>
            <a:r>
              <a:rPr sz="5200" dirty="0">
                <a:latin typeface="Calibri"/>
                <a:cs typeface="Calibri"/>
              </a:rPr>
              <a:t>bubble</a:t>
            </a:r>
            <a:r>
              <a:rPr sz="5200" spc="-40" dirty="0">
                <a:latin typeface="Calibri"/>
                <a:cs typeface="Calibri"/>
              </a:rPr>
              <a:t> </a:t>
            </a:r>
            <a:r>
              <a:rPr sz="5200" spc="-30" dirty="0">
                <a:latin typeface="Calibri"/>
                <a:cs typeface="Calibri"/>
              </a:rPr>
              <a:t>represents</a:t>
            </a:r>
            <a:r>
              <a:rPr sz="5200" spc="-80" dirty="0">
                <a:latin typeface="Calibri"/>
                <a:cs typeface="Calibri"/>
              </a:rPr>
              <a:t> </a:t>
            </a:r>
            <a:r>
              <a:rPr sz="5200" spc="30" dirty="0">
                <a:latin typeface="Calibri"/>
                <a:cs typeface="Calibri"/>
              </a:rPr>
              <a:t>an</a:t>
            </a:r>
            <a:r>
              <a:rPr sz="5200" spc="-40" dirty="0">
                <a:latin typeface="Calibri"/>
                <a:cs typeface="Calibri"/>
              </a:rPr>
              <a:t> </a:t>
            </a:r>
            <a:r>
              <a:rPr sz="5200" dirty="0">
                <a:latin typeface="Calibri"/>
                <a:cs typeface="Calibri"/>
              </a:rPr>
              <a:t>additional</a:t>
            </a:r>
            <a:r>
              <a:rPr sz="5200" spc="20" dirty="0">
                <a:latin typeface="Calibri"/>
                <a:cs typeface="Calibri"/>
              </a:rPr>
              <a:t> </a:t>
            </a:r>
            <a:r>
              <a:rPr sz="5200" spc="-20" dirty="0">
                <a:latin typeface="Calibri"/>
                <a:cs typeface="Calibri"/>
              </a:rPr>
              <a:t>data</a:t>
            </a:r>
            <a:r>
              <a:rPr sz="5200" spc="-100" dirty="0">
                <a:latin typeface="Calibri"/>
                <a:cs typeface="Calibri"/>
              </a:rPr>
              <a:t> </a:t>
            </a:r>
            <a:r>
              <a:rPr sz="5200" spc="-10" dirty="0">
                <a:latin typeface="Calibri"/>
                <a:cs typeface="Calibri"/>
              </a:rPr>
              <a:t>variable.</a:t>
            </a:r>
            <a:r>
              <a:rPr sz="5200" spc="50" dirty="0">
                <a:latin typeface="Calibri"/>
                <a:cs typeface="Calibri"/>
              </a:rPr>
              <a:t> </a:t>
            </a:r>
            <a:r>
              <a:rPr sz="5200" dirty="0">
                <a:latin typeface="Calibri"/>
                <a:cs typeface="Calibri"/>
              </a:rPr>
              <a:t>It's</a:t>
            </a:r>
            <a:r>
              <a:rPr sz="5200" spc="-90" dirty="0">
                <a:latin typeface="Calibri"/>
                <a:cs typeface="Calibri"/>
              </a:rPr>
              <a:t> </a:t>
            </a:r>
            <a:r>
              <a:rPr sz="5200" spc="-30" dirty="0">
                <a:latin typeface="Calibri"/>
                <a:cs typeface="Calibri"/>
              </a:rPr>
              <a:t>effective</a:t>
            </a:r>
            <a:endParaRPr sz="5200">
              <a:latin typeface="Calibri"/>
              <a:cs typeface="Calibri"/>
            </a:endParaRPr>
          </a:p>
        </p:txBody>
      </p:sp>
      <p:sp>
        <p:nvSpPr>
          <p:cNvPr id="10" name="object 10"/>
          <p:cNvSpPr txBox="1"/>
          <p:nvPr/>
        </p:nvSpPr>
        <p:spPr>
          <a:xfrm>
            <a:off x="2292984" y="10856594"/>
            <a:ext cx="18575020" cy="833562"/>
          </a:xfrm>
          <a:prstGeom prst="rect">
            <a:avLst/>
          </a:prstGeom>
        </p:spPr>
        <p:txBody>
          <a:bodyPr vert="horz" wrap="square" lIns="0" tIns="33020" rIns="0" bIns="0" rtlCol="0">
            <a:spAutoFit/>
          </a:bodyPr>
          <a:lstStyle/>
          <a:p>
            <a:pPr marL="25400">
              <a:spcBef>
                <a:spcPts val="260"/>
              </a:spcBef>
            </a:pPr>
            <a:r>
              <a:rPr sz="5200" spc="-40" dirty="0">
                <a:latin typeface="Calibri"/>
                <a:cs typeface="Calibri"/>
              </a:rPr>
              <a:t>for</a:t>
            </a:r>
            <a:r>
              <a:rPr sz="5200" spc="-30" dirty="0">
                <a:latin typeface="Calibri"/>
                <a:cs typeface="Calibri"/>
              </a:rPr>
              <a:t> </a:t>
            </a:r>
            <a:r>
              <a:rPr sz="5200" spc="-10" dirty="0">
                <a:latin typeface="Calibri"/>
                <a:cs typeface="Calibri"/>
              </a:rPr>
              <a:t>multidimensional</a:t>
            </a:r>
            <a:r>
              <a:rPr sz="5200" spc="10" dirty="0">
                <a:latin typeface="Calibri"/>
                <a:cs typeface="Calibri"/>
              </a:rPr>
              <a:t> </a:t>
            </a:r>
            <a:r>
              <a:rPr sz="5200" spc="-10" dirty="0">
                <a:latin typeface="Calibri"/>
                <a:cs typeface="Calibri"/>
              </a:rPr>
              <a:t>analysis,</a:t>
            </a:r>
            <a:r>
              <a:rPr sz="5200" spc="40" dirty="0">
                <a:latin typeface="Calibri"/>
                <a:cs typeface="Calibri"/>
              </a:rPr>
              <a:t> </a:t>
            </a:r>
            <a:r>
              <a:rPr sz="5200" spc="-10" dirty="0">
                <a:latin typeface="Calibri"/>
                <a:cs typeface="Calibri"/>
              </a:rPr>
              <a:t>such</a:t>
            </a:r>
            <a:r>
              <a:rPr sz="5200" spc="-60" dirty="0">
                <a:latin typeface="Calibri"/>
                <a:cs typeface="Calibri"/>
              </a:rPr>
              <a:t> </a:t>
            </a:r>
            <a:r>
              <a:rPr sz="5200" spc="40" dirty="0">
                <a:latin typeface="Calibri"/>
                <a:cs typeface="Calibri"/>
              </a:rPr>
              <a:t>as</a:t>
            </a:r>
            <a:r>
              <a:rPr sz="5200" spc="-100" dirty="0">
                <a:latin typeface="Calibri"/>
                <a:cs typeface="Calibri"/>
              </a:rPr>
              <a:t> </a:t>
            </a:r>
            <a:r>
              <a:rPr sz="5200" dirty="0">
                <a:latin typeface="Calibri"/>
                <a:cs typeface="Calibri"/>
              </a:rPr>
              <a:t>sales,</a:t>
            </a:r>
            <a:r>
              <a:rPr sz="5200" spc="-100" dirty="0">
                <a:latin typeface="Calibri"/>
                <a:cs typeface="Calibri"/>
              </a:rPr>
              <a:t> </a:t>
            </a:r>
            <a:r>
              <a:rPr sz="5200" dirty="0">
                <a:latin typeface="Calibri"/>
                <a:cs typeface="Calibri"/>
              </a:rPr>
              <a:t>profit,</a:t>
            </a:r>
            <a:r>
              <a:rPr sz="5200" spc="-100" dirty="0">
                <a:latin typeface="Calibri"/>
                <a:cs typeface="Calibri"/>
              </a:rPr>
              <a:t> </a:t>
            </a:r>
            <a:r>
              <a:rPr sz="5200" spc="10" dirty="0">
                <a:latin typeface="Calibri"/>
                <a:cs typeface="Calibri"/>
              </a:rPr>
              <a:t>and</a:t>
            </a:r>
            <a:r>
              <a:rPr sz="5200" spc="-60" dirty="0">
                <a:latin typeface="Calibri"/>
                <a:cs typeface="Calibri"/>
              </a:rPr>
              <a:t> </a:t>
            </a:r>
            <a:r>
              <a:rPr sz="5200" spc="-40" dirty="0">
                <a:latin typeface="Calibri"/>
                <a:cs typeface="Calibri"/>
              </a:rPr>
              <a:t>market</a:t>
            </a:r>
            <a:r>
              <a:rPr sz="5200" spc="40" dirty="0">
                <a:latin typeface="Calibri"/>
                <a:cs typeface="Calibri"/>
              </a:rPr>
              <a:t> </a:t>
            </a:r>
            <a:r>
              <a:rPr sz="5200" spc="-20" dirty="0">
                <a:latin typeface="Calibri"/>
                <a:cs typeface="Calibri"/>
              </a:rPr>
              <a:t>share.</a:t>
            </a:r>
            <a:endParaRPr sz="5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6351" y="1"/>
            <a:ext cx="6496050" cy="6714490"/>
          </a:xfrm>
          <a:custGeom>
            <a:avLst/>
            <a:gdLst/>
            <a:ahLst/>
            <a:cxnLst/>
            <a:rect l="l" t="t" r="r" b="b"/>
            <a:pathLst>
              <a:path w="3248025" h="3357245">
                <a:moveTo>
                  <a:pt x="3248025" y="0"/>
                </a:moveTo>
                <a:lnTo>
                  <a:pt x="0" y="0"/>
                </a:lnTo>
                <a:lnTo>
                  <a:pt x="0" y="3175635"/>
                </a:lnTo>
                <a:lnTo>
                  <a:pt x="56000" y="3195570"/>
                </a:lnTo>
                <a:lnTo>
                  <a:pt x="110713" y="3214208"/>
                </a:lnTo>
                <a:lnTo>
                  <a:pt x="164170" y="3231575"/>
                </a:lnTo>
                <a:lnTo>
                  <a:pt x="216401" y="3247696"/>
                </a:lnTo>
                <a:lnTo>
                  <a:pt x="267438" y="3262596"/>
                </a:lnTo>
                <a:lnTo>
                  <a:pt x="317310" y="3276299"/>
                </a:lnTo>
                <a:lnTo>
                  <a:pt x="366048" y="3288832"/>
                </a:lnTo>
                <a:lnTo>
                  <a:pt x="413684" y="3300220"/>
                </a:lnTo>
                <a:lnTo>
                  <a:pt x="460246" y="3310487"/>
                </a:lnTo>
                <a:lnTo>
                  <a:pt x="505768" y="3319659"/>
                </a:lnTo>
                <a:lnTo>
                  <a:pt x="550278" y="3327761"/>
                </a:lnTo>
                <a:lnTo>
                  <a:pt x="593807" y="3334818"/>
                </a:lnTo>
                <a:lnTo>
                  <a:pt x="636387" y="3340855"/>
                </a:lnTo>
                <a:lnTo>
                  <a:pt x="678047" y="3345898"/>
                </a:lnTo>
                <a:lnTo>
                  <a:pt x="718819" y="3349971"/>
                </a:lnTo>
                <a:lnTo>
                  <a:pt x="758733" y="3353100"/>
                </a:lnTo>
                <a:lnTo>
                  <a:pt x="797819" y="3355310"/>
                </a:lnTo>
                <a:lnTo>
                  <a:pt x="836109" y="3356627"/>
                </a:lnTo>
                <a:lnTo>
                  <a:pt x="873633" y="3357074"/>
                </a:lnTo>
                <a:lnTo>
                  <a:pt x="910422" y="3356678"/>
                </a:lnTo>
                <a:lnTo>
                  <a:pt x="981915" y="3353456"/>
                </a:lnTo>
                <a:lnTo>
                  <a:pt x="1050835" y="3347162"/>
                </a:lnTo>
                <a:lnTo>
                  <a:pt x="1117425" y="3337998"/>
                </a:lnTo>
                <a:lnTo>
                  <a:pt x="1181932" y="3326164"/>
                </a:lnTo>
                <a:lnTo>
                  <a:pt x="1244601" y="3311862"/>
                </a:lnTo>
                <a:lnTo>
                  <a:pt x="1305676" y="3295294"/>
                </a:lnTo>
                <a:lnTo>
                  <a:pt x="1365403" y="3276660"/>
                </a:lnTo>
                <a:lnTo>
                  <a:pt x="1424026" y="3256162"/>
                </a:lnTo>
                <a:lnTo>
                  <a:pt x="1481792" y="3234002"/>
                </a:lnTo>
                <a:lnTo>
                  <a:pt x="1538944" y="3210381"/>
                </a:lnTo>
                <a:lnTo>
                  <a:pt x="1624060" y="3172650"/>
                </a:lnTo>
                <a:lnTo>
                  <a:pt x="1680752" y="3146257"/>
                </a:lnTo>
                <a:lnTo>
                  <a:pt x="1912422" y="3035134"/>
                </a:lnTo>
                <a:lnTo>
                  <a:pt x="1972790" y="3006972"/>
                </a:lnTo>
                <a:lnTo>
                  <a:pt x="2034628" y="2979061"/>
                </a:lnTo>
                <a:lnTo>
                  <a:pt x="2098182" y="2951602"/>
                </a:lnTo>
                <a:lnTo>
                  <a:pt x="2163697" y="2924795"/>
                </a:lnTo>
                <a:lnTo>
                  <a:pt x="2231417" y="2898844"/>
                </a:lnTo>
                <a:lnTo>
                  <a:pt x="2301589" y="2873948"/>
                </a:lnTo>
                <a:lnTo>
                  <a:pt x="2374456" y="2850309"/>
                </a:lnTo>
                <a:lnTo>
                  <a:pt x="2411978" y="2839024"/>
                </a:lnTo>
                <a:lnTo>
                  <a:pt x="2450265" y="2828129"/>
                </a:lnTo>
                <a:lnTo>
                  <a:pt x="2489349" y="2817649"/>
                </a:lnTo>
                <a:lnTo>
                  <a:pt x="2529260" y="2807609"/>
                </a:lnTo>
                <a:lnTo>
                  <a:pt x="2570029" y="2798034"/>
                </a:lnTo>
                <a:lnTo>
                  <a:pt x="2611686" y="2788950"/>
                </a:lnTo>
                <a:lnTo>
                  <a:pt x="2654263" y="2780382"/>
                </a:lnTo>
                <a:lnTo>
                  <a:pt x="2697789" y="2772354"/>
                </a:lnTo>
                <a:lnTo>
                  <a:pt x="2742296" y="2764892"/>
                </a:lnTo>
                <a:lnTo>
                  <a:pt x="2787813" y="2758022"/>
                </a:lnTo>
                <a:lnTo>
                  <a:pt x="2834373" y="2751768"/>
                </a:lnTo>
                <a:lnTo>
                  <a:pt x="2882004" y="2746155"/>
                </a:lnTo>
                <a:lnTo>
                  <a:pt x="2930739" y="2741209"/>
                </a:lnTo>
                <a:lnTo>
                  <a:pt x="2980607" y="2736955"/>
                </a:lnTo>
                <a:lnTo>
                  <a:pt x="3031640" y="2733418"/>
                </a:lnTo>
                <a:lnTo>
                  <a:pt x="3083867" y="2730623"/>
                </a:lnTo>
                <a:lnTo>
                  <a:pt x="3137320" y="2728596"/>
                </a:lnTo>
                <a:lnTo>
                  <a:pt x="3192029" y="2727361"/>
                </a:lnTo>
                <a:lnTo>
                  <a:pt x="3248025" y="2726944"/>
                </a:lnTo>
                <a:lnTo>
                  <a:pt x="3248025" y="0"/>
                </a:lnTo>
                <a:close/>
              </a:path>
            </a:pathLst>
          </a:custGeom>
          <a:solidFill>
            <a:srgbClr val="393A4D"/>
          </a:solidFill>
        </p:spPr>
        <p:txBody>
          <a:bodyPr wrap="square" lIns="0" tIns="0" rIns="0" bIns="0" rtlCol="0"/>
          <a:lstStyle/>
          <a:p>
            <a:endParaRPr sz="3600"/>
          </a:p>
        </p:txBody>
      </p:sp>
      <p:sp>
        <p:nvSpPr>
          <p:cNvPr id="3" name="object 3"/>
          <p:cNvSpPr txBox="1">
            <a:spLocks noGrp="1"/>
          </p:cNvSpPr>
          <p:nvPr>
            <p:ph type="title"/>
          </p:nvPr>
        </p:nvSpPr>
        <p:spPr>
          <a:xfrm>
            <a:off x="1835151" y="1657116"/>
            <a:ext cx="5132070" cy="1919436"/>
          </a:xfrm>
          <a:prstGeom prst="rect">
            <a:avLst/>
          </a:prstGeom>
        </p:spPr>
        <p:txBody>
          <a:bodyPr vert="horz" wrap="square" lIns="0" tIns="142240" rIns="0" bIns="0" rtlCol="0" anchor="ctr">
            <a:spAutoFit/>
          </a:bodyPr>
          <a:lstStyle/>
          <a:p>
            <a:pPr marL="25400" marR="10160">
              <a:lnSpc>
                <a:spcPts val="6920"/>
              </a:lnSpc>
              <a:spcBef>
                <a:spcPts val="1120"/>
              </a:spcBef>
            </a:pPr>
            <a:r>
              <a:rPr sz="6400" spc="-50" dirty="0">
                <a:solidFill>
                  <a:srgbClr val="FFFFFF"/>
                </a:solidFill>
              </a:rPr>
              <a:t>Different</a:t>
            </a:r>
            <a:r>
              <a:rPr sz="6400" spc="-90" dirty="0">
                <a:solidFill>
                  <a:srgbClr val="FFFFFF"/>
                </a:solidFill>
              </a:rPr>
              <a:t> </a:t>
            </a:r>
            <a:r>
              <a:rPr sz="6400" spc="-20" dirty="0">
                <a:solidFill>
                  <a:srgbClr val="FFFFFF"/>
                </a:solidFill>
              </a:rPr>
              <a:t>Graph </a:t>
            </a:r>
            <a:r>
              <a:rPr sz="6400" spc="-1420" dirty="0">
                <a:solidFill>
                  <a:srgbClr val="FFFFFF"/>
                </a:solidFill>
              </a:rPr>
              <a:t> </a:t>
            </a:r>
            <a:r>
              <a:rPr sz="6400" dirty="0">
                <a:solidFill>
                  <a:srgbClr val="FFFFFF"/>
                </a:solidFill>
              </a:rPr>
              <a:t>and</a:t>
            </a:r>
            <a:r>
              <a:rPr sz="6400" spc="-30" dirty="0">
                <a:solidFill>
                  <a:srgbClr val="FFFFFF"/>
                </a:solidFill>
              </a:rPr>
              <a:t> </a:t>
            </a:r>
            <a:r>
              <a:rPr sz="6400" spc="20" dirty="0">
                <a:solidFill>
                  <a:srgbClr val="FFFFFF"/>
                </a:solidFill>
              </a:rPr>
              <a:t>Line</a:t>
            </a:r>
            <a:endParaRPr sz="6400"/>
          </a:p>
        </p:txBody>
      </p:sp>
      <p:pic>
        <p:nvPicPr>
          <p:cNvPr id="4" name="object 4"/>
          <p:cNvPicPr/>
          <p:nvPr/>
        </p:nvPicPr>
        <p:blipFill>
          <a:blip r:embed="rId2" cstate="print"/>
          <a:stretch>
            <a:fillRect/>
          </a:stretch>
        </p:blipFill>
        <p:spPr>
          <a:xfrm>
            <a:off x="8420101" y="1352550"/>
            <a:ext cx="14687550" cy="11010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151" y="606221"/>
            <a:ext cx="4005578" cy="2635658"/>
          </a:xfrm>
          <a:prstGeom prst="rect">
            <a:avLst/>
          </a:prstGeom>
        </p:spPr>
        <p:txBody>
          <a:bodyPr vert="horz" wrap="square" lIns="0" tIns="189230" rIns="0" bIns="0" rtlCol="0" anchor="ctr">
            <a:spAutoFit/>
          </a:bodyPr>
          <a:lstStyle/>
          <a:p>
            <a:pPr marL="25400" marR="10160">
              <a:lnSpc>
                <a:spcPts val="9460"/>
              </a:lnSpc>
              <a:spcBef>
                <a:spcPts val="1490"/>
              </a:spcBef>
            </a:pPr>
            <a:r>
              <a:rPr spc="20" dirty="0">
                <a:solidFill>
                  <a:srgbClr val="000000"/>
                </a:solidFill>
              </a:rPr>
              <a:t>Di</a:t>
            </a:r>
            <a:r>
              <a:rPr spc="-220" dirty="0">
                <a:solidFill>
                  <a:srgbClr val="000000"/>
                </a:solidFill>
              </a:rPr>
              <a:t>f</a:t>
            </a:r>
            <a:r>
              <a:rPr spc="-240" dirty="0">
                <a:solidFill>
                  <a:srgbClr val="000000"/>
                </a:solidFill>
              </a:rPr>
              <a:t>f</a:t>
            </a:r>
            <a:r>
              <a:rPr spc="20" dirty="0">
                <a:solidFill>
                  <a:srgbClr val="000000"/>
                </a:solidFill>
              </a:rPr>
              <a:t>e</a:t>
            </a:r>
            <a:r>
              <a:rPr spc="-220" dirty="0">
                <a:solidFill>
                  <a:srgbClr val="000000"/>
                </a:solidFill>
              </a:rPr>
              <a:t>r</a:t>
            </a:r>
            <a:r>
              <a:rPr spc="20" dirty="0">
                <a:solidFill>
                  <a:srgbClr val="000000"/>
                </a:solidFill>
              </a:rPr>
              <a:t>e</a:t>
            </a:r>
            <a:r>
              <a:rPr spc="-110" dirty="0">
                <a:solidFill>
                  <a:srgbClr val="000000"/>
                </a:solidFill>
              </a:rPr>
              <a:t>n</a:t>
            </a:r>
            <a:r>
              <a:rPr spc="10" dirty="0">
                <a:solidFill>
                  <a:srgbClr val="000000"/>
                </a:solidFill>
              </a:rPr>
              <a:t>t  </a:t>
            </a:r>
            <a:r>
              <a:rPr spc="-40" dirty="0">
                <a:solidFill>
                  <a:srgbClr val="000000"/>
                </a:solidFill>
              </a:rPr>
              <a:t>Graph</a:t>
            </a:r>
            <a:endParaRPr/>
          </a:p>
        </p:txBody>
      </p:sp>
      <p:sp>
        <p:nvSpPr>
          <p:cNvPr id="3" name="object 3"/>
          <p:cNvSpPr txBox="1"/>
          <p:nvPr/>
        </p:nvSpPr>
        <p:spPr>
          <a:xfrm>
            <a:off x="1830704" y="4013835"/>
            <a:ext cx="8851900" cy="7791877"/>
          </a:xfrm>
          <a:prstGeom prst="rect">
            <a:avLst/>
          </a:prstGeom>
        </p:spPr>
        <p:txBody>
          <a:bodyPr vert="horz" wrap="square" lIns="0" tIns="25400" rIns="0" bIns="0" rtlCol="0">
            <a:spAutoFit/>
          </a:bodyPr>
          <a:lstStyle/>
          <a:p>
            <a:pPr marL="25400">
              <a:spcBef>
                <a:spcPts val="200"/>
              </a:spcBef>
            </a:pPr>
            <a:r>
              <a:rPr sz="3600" b="1" spc="-10" dirty="0">
                <a:latin typeface="Calibri"/>
                <a:cs typeface="Calibri"/>
              </a:rPr>
              <a:t>Line</a:t>
            </a:r>
            <a:r>
              <a:rPr sz="3600" b="1" spc="-130" dirty="0">
                <a:latin typeface="Calibri"/>
                <a:cs typeface="Calibri"/>
              </a:rPr>
              <a:t> </a:t>
            </a:r>
            <a:r>
              <a:rPr sz="3600" b="1" spc="-20" dirty="0">
                <a:latin typeface="Calibri"/>
                <a:cs typeface="Calibri"/>
              </a:rPr>
              <a:t>Graph</a:t>
            </a:r>
            <a:r>
              <a:rPr sz="3600" spc="-20" dirty="0">
                <a:latin typeface="Calibri"/>
                <a:cs typeface="Calibri"/>
              </a:rPr>
              <a:t>:</a:t>
            </a:r>
            <a:endParaRPr sz="3600">
              <a:latin typeface="Calibri"/>
              <a:cs typeface="Calibri"/>
            </a:endParaRPr>
          </a:p>
          <a:p>
            <a:pPr marL="596900" marR="579120" indent="-572770">
              <a:lnSpc>
                <a:spcPct val="100800"/>
              </a:lnSpc>
              <a:buFont typeface="Arial MT"/>
              <a:buChar char="•"/>
              <a:tabLst>
                <a:tab pos="596900" algn="l"/>
                <a:tab pos="598170" algn="l"/>
              </a:tabLst>
            </a:pPr>
            <a:r>
              <a:rPr sz="3600" dirty="0">
                <a:latin typeface="Calibri"/>
                <a:cs typeface="Calibri"/>
              </a:rPr>
              <a:t>Used</a:t>
            </a:r>
            <a:r>
              <a:rPr sz="3600" spc="-20" dirty="0">
                <a:latin typeface="Calibri"/>
                <a:cs typeface="Calibri"/>
              </a:rPr>
              <a:t> </a:t>
            </a:r>
            <a:r>
              <a:rPr sz="3600" dirty="0">
                <a:latin typeface="Calibri"/>
                <a:cs typeface="Calibri"/>
              </a:rPr>
              <a:t>to</a:t>
            </a:r>
            <a:r>
              <a:rPr sz="3600" spc="-30" dirty="0">
                <a:latin typeface="Calibri"/>
                <a:cs typeface="Calibri"/>
              </a:rPr>
              <a:t> display</a:t>
            </a:r>
            <a:r>
              <a:rPr sz="3600" spc="90" dirty="0">
                <a:latin typeface="Calibri"/>
                <a:cs typeface="Calibri"/>
              </a:rPr>
              <a:t> </a:t>
            </a:r>
            <a:r>
              <a:rPr sz="3600" spc="-20" dirty="0">
                <a:latin typeface="Calibri"/>
                <a:cs typeface="Calibri"/>
              </a:rPr>
              <a:t>trends</a:t>
            </a:r>
            <a:r>
              <a:rPr sz="3600" spc="10" dirty="0">
                <a:latin typeface="Calibri"/>
                <a:cs typeface="Calibri"/>
              </a:rPr>
              <a:t> </a:t>
            </a:r>
            <a:r>
              <a:rPr sz="3600" spc="-30" dirty="0">
                <a:latin typeface="Calibri"/>
                <a:cs typeface="Calibri"/>
              </a:rPr>
              <a:t>over</a:t>
            </a:r>
            <a:r>
              <a:rPr sz="3600" spc="30" dirty="0">
                <a:latin typeface="Calibri"/>
                <a:cs typeface="Calibri"/>
              </a:rPr>
              <a:t> </a:t>
            </a:r>
            <a:r>
              <a:rPr sz="3600" dirty="0">
                <a:latin typeface="Calibri"/>
                <a:cs typeface="Calibri"/>
              </a:rPr>
              <a:t>time</a:t>
            </a:r>
            <a:r>
              <a:rPr sz="3600" spc="-60" dirty="0">
                <a:latin typeface="Calibri"/>
                <a:cs typeface="Calibri"/>
              </a:rPr>
              <a:t> </a:t>
            </a:r>
            <a:r>
              <a:rPr sz="3600" spc="20" dirty="0">
                <a:latin typeface="Calibri"/>
                <a:cs typeface="Calibri"/>
              </a:rPr>
              <a:t>by </a:t>
            </a:r>
            <a:r>
              <a:rPr sz="3600" spc="30" dirty="0">
                <a:latin typeface="Calibri"/>
                <a:cs typeface="Calibri"/>
              </a:rPr>
              <a:t> </a:t>
            </a:r>
            <a:r>
              <a:rPr sz="3600" spc="-10" dirty="0">
                <a:latin typeface="Calibri"/>
                <a:cs typeface="Calibri"/>
              </a:rPr>
              <a:t>connecting</a:t>
            </a:r>
            <a:r>
              <a:rPr sz="3600" spc="20" dirty="0">
                <a:latin typeface="Calibri"/>
                <a:cs typeface="Calibri"/>
              </a:rPr>
              <a:t> </a:t>
            </a:r>
            <a:r>
              <a:rPr sz="3600" spc="-10" dirty="0">
                <a:latin typeface="Calibri"/>
                <a:cs typeface="Calibri"/>
              </a:rPr>
              <a:t>data</a:t>
            </a:r>
            <a:r>
              <a:rPr sz="3600" dirty="0">
                <a:latin typeface="Calibri"/>
                <a:cs typeface="Calibri"/>
              </a:rPr>
              <a:t> </a:t>
            </a:r>
            <a:r>
              <a:rPr sz="3600" spc="-20" dirty="0">
                <a:latin typeface="Calibri"/>
                <a:cs typeface="Calibri"/>
              </a:rPr>
              <a:t>points</a:t>
            </a:r>
            <a:r>
              <a:rPr sz="3600" dirty="0">
                <a:latin typeface="Calibri"/>
                <a:cs typeface="Calibri"/>
              </a:rPr>
              <a:t> </a:t>
            </a:r>
            <a:r>
              <a:rPr sz="3600" spc="10" dirty="0">
                <a:latin typeface="Calibri"/>
                <a:cs typeface="Calibri"/>
              </a:rPr>
              <a:t>with</a:t>
            </a:r>
            <a:r>
              <a:rPr sz="3600" spc="-20" dirty="0">
                <a:latin typeface="Calibri"/>
                <a:cs typeface="Calibri"/>
              </a:rPr>
              <a:t> </a:t>
            </a:r>
            <a:r>
              <a:rPr sz="3600" dirty="0">
                <a:latin typeface="Calibri"/>
                <a:cs typeface="Calibri"/>
              </a:rPr>
              <a:t>a</a:t>
            </a:r>
            <a:r>
              <a:rPr sz="3600" spc="-10" dirty="0">
                <a:latin typeface="Calibri"/>
                <a:cs typeface="Calibri"/>
              </a:rPr>
              <a:t> </a:t>
            </a:r>
            <a:r>
              <a:rPr sz="3600" spc="-20" dirty="0">
                <a:latin typeface="Calibri"/>
                <a:cs typeface="Calibri"/>
              </a:rPr>
              <a:t>continuous </a:t>
            </a:r>
            <a:r>
              <a:rPr sz="3600" spc="-780" dirty="0">
                <a:latin typeface="Calibri"/>
                <a:cs typeface="Calibri"/>
              </a:rPr>
              <a:t> </a:t>
            </a:r>
            <a:r>
              <a:rPr sz="3600" dirty="0">
                <a:latin typeface="Calibri"/>
                <a:cs typeface="Calibri"/>
              </a:rPr>
              <a:t>line.</a:t>
            </a:r>
            <a:endParaRPr sz="3600">
              <a:latin typeface="Calibri"/>
              <a:cs typeface="Calibri"/>
            </a:endParaRPr>
          </a:p>
          <a:p>
            <a:pPr marL="596900" marR="179070" indent="-572770">
              <a:lnSpc>
                <a:spcPct val="99100"/>
              </a:lnSpc>
              <a:spcBef>
                <a:spcPts val="80"/>
              </a:spcBef>
              <a:buFont typeface="Arial MT"/>
              <a:buChar char="•"/>
              <a:tabLst>
                <a:tab pos="596900" algn="l"/>
                <a:tab pos="598170" algn="l"/>
              </a:tabLst>
            </a:pPr>
            <a:r>
              <a:rPr sz="3600" spc="-10" dirty="0">
                <a:latin typeface="Calibri"/>
                <a:cs typeface="Calibri"/>
              </a:rPr>
              <a:t>Ideal</a:t>
            </a:r>
            <a:r>
              <a:rPr sz="3600" dirty="0">
                <a:latin typeface="Calibri"/>
                <a:cs typeface="Calibri"/>
              </a:rPr>
              <a:t> </a:t>
            </a:r>
            <a:r>
              <a:rPr sz="3600" spc="-10" dirty="0">
                <a:latin typeface="Calibri"/>
                <a:cs typeface="Calibri"/>
              </a:rPr>
              <a:t>for</a:t>
            </a:r>
            <a:r>
              <a:rPr sz="3600" spc="-120" dirty="0">
                <a:latin typeface="Calibri"/>
                <a:cs typeface="Calibri"/>
              </a:rPr>
              <a:t> </a:t>
            </a:r>
            <a:r>
              <a:rPr sz="3600" spc="-10" dirty="0">
                <a:latin typeface="Calibri"/>
                <a:cs typeface="Calibri"/>
              </a:rPr>
              <a:t>showcasing</a:t>
            </a:r>
            <a:r>
              <a:rPr sz="3600" spc="30" dirty="0">
                <a:latin typeface="Calibri"/>
                <a:cs typeface="Calibri"/>
              </a:rPr>
              <a:t> </a:t>
            </a:r>
            <a:r>
              <a:rPr sz="3600" spc="-30" dirty="0">
                <a:latin typeface="Calibri"/>
                <a:cs typeface="Calibri"/>
              </a:rPr>
              <a:t>progress,</a:t>
            </a:r>
            <a:r>
              <a:rPr sz="3600" spc="90" dirty="0">
                <a:latin typeface="Calibri"/>
                <a:cs typeface="Calibri"/>
              </a:rPr>
              <a:t> </a:t>
            </a:r>
            <a:r>
              <a:rPr sz="3600" spc="-20" dirty="0">
                <a:latin typeface="Calibri"/>
                <a:cs typeface="Calibri"/>
              </a:rPr>
              <a:t>such</a:t>
            </a:r>
            <a:r>
              <a:rPr sz="3600" spc="-10" dirty="0">
                <a:latin typeface="Calibri"/>
                <a:cs typeface="Calibri"/>
              </a:rPr>
              <a:t> </a:t>
            </a:r>
            <a:r>
              <a:rPr sz="3600" spc="-40" dirty="0">
                <a:latin typeface="Calibri"/>
                <a:cs typeface="Calibri"/>
              </a:rPr>
              <a:t>as</a:t>
            </a:r>
            <a:r>
              <a:rPr sz="3600" spc="30" dirty="0">
                <a:latin typeface="Calibri"/>
                <a:cs typeface="Calibri"/>
              </a:rPr>
              <a:t> </a:t>
            </a:r>
            <a:r>
              <a:rPr sz="3600" spc="10" dirty="0">
                <a:latin typeface="Calibri"/>
                <a:cs typeface="Calibri"/>
              </a:rPr>
              <a:t>sales </a:t>
            </a:r>
            <a:r>
              <a:rPr sz="3600" spc="-790" dirty="0">
                <a:latin typeface="Calibri"/>
                <a:cs typeface="Calibri"/>
              </a:rPr>
              <a:t> </a:t>
            </a:r>
            <a:r>
              <a:rPr sz="3600" spc="-10" dirty="0">
                <a:latin typeface="Calibri"/>
                <a:cs typeface="Calibri"/>
              </a:rPr>
              <a:t>growth, </a:t>
            </a:r>
            <a:r>
              <a:rPr sz="3600" spc="-20" dirty="0">
                <a:latin typeface="Calibri"/>
                <a:cs typeface="Calibri"/>
              </a:rPr>
              <a:t>temperature </a:t>
            </a:r>
            <a:r>
              <a:rPr sz="3600" dirty="0">
                <a:latin typeface="Calibri"/>
                <a:cs typeface="Calibri"/>
              </a:rPr>
              <a:t>changes, </a:t>
            </a:r>
            <a:r>
              <a:rPr sz="3600" spc="20" dirty="0">
                <a:latin typeface="Calibri"/>
                <a:cs typeface="Calibri"/>
              </a:rPr>
              <a:t>or </a:t>
            </a:r>
            <a:r>
              <a:rPr sz="3600" spc="30" dirty="0">
                <a:latin typeface="Calibri"/>
                <a:cs typeface="Calibri"/>
              </a:rPr>
              <a:t> </a:t>
            </a:r>
            <a:r>
              <a:rPr sz="3600" spc="-20" dirty="0">
                <a:latin typeface="Calibri"/>
                <a:cs typeface="Calibri"/>
              </a:rPr>
              <a:t>performance</a:t>
            </a:r>
            <a:r>
              <a:rPr sz="3600" spc="80" dirty="0">
                <a:latin typeface="Calibri"/>
                <a:cs typeface="Calibri"/>
              </a:rPr>
              <a:t> </a:t>
            </a:r>
            <a:r>
              <a:rPr sz="3600" spc="-20" dirty="0">
                <a:latin typeface="Calibri"/>
                <a:cs typeface="Calibri"/>
              </a:rPr>
              <a:t>metrics.</a:t>
            </a:r>
            <a:endParaRPr sz="3600">
              <a:latin typeface="Calibri"/>
              <a:cs typeface="Calibri"/>
            </a:endParaRPr>
          </a:p>
          <a:p>
            <a:pPr>
              <a:spcBef>
                <a:spcPts val="110"/>
              </a:spcBef>
              <a:buFont typeface="Arial MT"/>
              <a:buChar char="•"/>
            </a:pPr>
            <a:endParaRPr sz="3500">
              <a:latin typeface="Calibri"/>
              <a:cs typeface="Calibri"/>
            </a:endParaRPr>
          </a:p>
          <a:p>
            <a:pPr marL="25400" marR="10160">
              <a:lnSpc>
                <a:spcPct val="100099"/>
              </a:lnSpc>
              <a:spcBef>
                <a:spcPts val="10"/>
              </a:spcBef>
              <a:buFont typeface="Arial MT"/>
              <a:buChar char="•"/>
              <a:tabLst>
                <a:tab pos="187960" algn="l"/>
              </a:tabLst>
            </a:pPr>
            <a:r>
              <a:rPr sz="3600" dirty="0">
                <a:latin typeface="Calibri"/>
                <a:cs typeface="Calibri"/>
              </a:rPr>
              <a:t>A</a:t>
            </a:r>
            <a:r>
              <a:rPr sz="3600" spc="-60" dirty="0">
                <a:latin typeface="Calibri"/>
                <a:cs typeface="Calibri"/>
              </a:rPr>
              <a:t> </a:t>
            </a:r>
            <a:r>
              <a:rPr sz="3600" spc="10" dirty="0">
                <a:latin typeface="Calibri"/>
                <a:cs typeface="Calibri"/>
              </a:rPr>
              <a:t>line</a:t>
            </a:r>
            <a:r>
              <a:rPr sz="3600" spc="100" dirty="0">
                <a:latin typeface="Calibri"/>
                <a:cs typeface="Calibri"/>
              </a:rPr>
              <a:t> </a:t>
            </a:r>
            <a:r>
              <a:rPr sz="3600" spc="-20" dirty="0">
                <a:latin typeface="Calibri"/>
                <a:cs typeface="Calibri"/>
              </a:rPr>
              <a:t>graph,</a:t>
            </a:r>
            <a:r>
              <a:rPr sz="3600" spc="-60" dirty="0">
                <a:latin typeface="Calibri"/>
                <a:cs typeface="Calibri"/>
              </a:rPr>
              <a:t> </a:t>
            </a:r>
            <a:r>
              <a:rPr sz="3600" spc="-20" dirty="0">
                <a:latin typeface="Calibri"/>
                <a:cs typeface="Calibri"/>
              </a:rPr>
              <a:t>also</a:t>
            </a:r>
            <a:r>
              <a:rPr sz="3600" spc="130" dirty="0">
                <a:latin typeface="Calibri"/>
                <a:cs typeface="Calibri"/>
              </a:rPr>
              <a:t> </a:t>
            </a:r>
            <a:r>
              <a:rPr sz="3600" spc="-20" dirty="0">
                <a:latin typeface="Calibri"/>
                <a:cs typeface="Calibri"/>
              </a:rPr>
              <a:t>known</a:t>
            </a:r>
            <a:r>
              <a:rPr sz="3600" spc="-10" dirty="0">
                <a:latin typeface="Calibri"/>
                <a:cs typeface="Calibri"/>
              </a:rPr>
              <a:t> </a:t>
            </a:r>
            <a:r>
              <a:rPr sz="3600" spc="-40" dirty="0">
                <a:latin typeface="Calibri"/>
                <a:cs typeface="Calibri"/>
              </a:rPr>
              <a:t>as</a:t>
            </a:r>
            <a:r>
              <a:rPr sz="3600" spc="20" dirty="0">
                <a:latin typeface="Calibri"/>
                <a:cs typeface="Calibri"/>
              </a:rPr>
              <a:t> </a:t>
            </a:r>
            <a:r>
              <a:rPr sz="3600" dirty="0">
                <a:latin typeface="Calibri"/>
                <a:cs typeface="Calibri"/>
              </a:rPr>
              <a:t>a </a:t>
            </a:r>
            <a:r>
              <a:rPr sz="3600" spc="10" dirty="0">
                <a:latin typeface="Calibri"/>
                <a:cs typeface="Calibri"/>
              </a:rPr>
              <a:t>line</a:t>
            </a:r>
            <a:r>
              <a:rPr sz="3600" spc="-50" dirty="0">
                <a:latin typeface="Calibri"/>
                <a:cs typeface="Calibri"/>
              </a:rPr>
              <a:t> </a:t>
            </a:r>
            <a:r>
              <a:rPr sz="3600" dirty="0">
                <a:latin typeface="Calibri"/>
                <a:cs typeface="Calibri"/>
              </a:rPr>
              <a:t>chart,</a:t>
            </a:r>
            <a:r>
              <a:rPr sz="3600" spc="80" dirty="0">
                <a:latin typeface="Calibri"/>
                <a:cs typeface="Calibri"/>
              </a:rPr>
              <a:t> </a:t>
            </a:r>
            <a:r>
              <a:rPr sz="3600" spc="-40" dirty="0">
                <a:latin typeface="Calibri"/>
                <a:cs typeface="Calibri"/>
              </a:rPr>
              <a:t>is</a:t>
            </a:r>
            <a:r>
              <a:rPr sz="3600" spc="30" dirty="0">
                <a:latin typeface="Calibri"/>
                <a:cs typeface="Calibri"/>
              </a:rPr>
              <a:t> </a:t>
            </a:r>
            <a:r>
              <a:rPr sz="3600" dirty="0">
                <a:latin typeface="Calibri"/>
                <a:cs typeface="Calibri"/>
              </a:rPr>
              <a:t>a </a:t>
            </a:r>
            <a:r>
              <a:rPr sz="3600" spc="10" dirty="0">
                <a:latin typeface="Calibri"/>
                <a:cs typeface="Calibri"/>
              </a:rPr>
              <a:t> type</a:t>
            </a:r>
            <a:r>
              <a:rPr sz="3600" spc="-60" dirty="0">
                <a:latin typeface="Calibri"/>
                <a:cs typeface="Calibri"/>
              </a:rPr>
              <a:t> </a:t>
            </a:r>
            <a:r>
              <a:rPr sz="3600" spc="20" dirty="0">
                <a:latin typeface="Calibri"/>
                <a:cs typeface="Calibri"/>
              </a:rPr>
              <a:t>of </a:t>
            </a:r>
            <a:r>
              <a:rPr sz="3600" spc="-20" dirty="0">
                <a:latin typeface="Calibri"/>
                <a:cs typeface="Calibri"/>
              </a:rPr>
              <a:t>chart</a:t>
            </a:r>
            <a:r>
              <a:rPr sz="3600" spc="60" dirty="0">
                <a:latin typeface="Calibri"/>
                <a:cs typeface="Calibri"/>
              </a:rPr>
              <a:t> </a:t>
            </a:r>
            <a:r>
              <a:rPr sz="3600" dirty="0">
                <a:latin typeface="Calibri"/>
                <a:cs typeface="Calibri"/>
              </a:rPr>
              <a:t>used to</a:t>
            </a:r>
            <a:r>
              <a:rPr sz="3600" spc="-30" dirty="0">
                <a:latin typeface="Calibri"/>
                <a:cs typeface="Calibri"/>
              </a:rPr>
              <a:t> </a:t>
            </a:r>
            <a:r>
              <a:rPr sz="3600" spc="-20" dirty="0">
                <a:latin typeface="Calibri"/>
                <a:cs typeface="Calibri"/>
              </a:rPr>
              <a:t>represent</a:t>
            </a:r>
            <a:r>
              <a:rPr sz="3600" spc="60" dirty="0">
                <a:latin typeface="Calibri"/>
                <a:cs typeface="Calibri"/>
              </a:rPr>
              <a:t> </a:t>
            </a:r>
            <a:r>
              <a:rPr sz="3600" spc="-50" dirty="0">
                <a:latin typeface="Calibri"/>
                <a:cs typeface="Calibri"/>
              </a:rPr>
              <a:t>data</a:t>
            </a:r>
            <a:r>
              <a:rPr sz="3600" spc="10" dirty="0">
                <a:latin typeface="Calibri"/>
                <a:cs typeface="Calibri"/>
              </a:rPr>
              <a:t> points </a:t>
            </a:r>
            <a:r>
              <a:rPr sz="3600" spc="20" dirty="0">
                <a:latin typeface="Calibri"/>
                <a:cs typeface="Calibri"/>
              </a:rPr>
              <a:t> </a:t>
            </a:r>
            <a:r>
              <a:rPr sz="3600" spc="-10" dirty="0">
                <a:latin typeface="Calibri"/>
                <a:cs typeface="Calibri"/>
              </a:rPr>
              <a:t>connected </a:t>
            </a:r>
            <a:r>
              <a:rPr sz="3600" spc="20" dirty="0">
                <a:latin typeface="Calibri"/>
                <a:cs typeface="Calibri"/>
              </a:rPr>
              <a:t>by </a:t>
            </a:r>
            <a:r>
              <a:rPr sz="3600" spc="-20" dirty="0">
                <a:latin typeface="Calibri"/>
                <a:cs typeface="Calibri"/>
              </a:rPr>
              <a:t>straight </a:t>
            </a:r>
            <a:r>
              <a:rPr sz="3600" dirty="0">
                <a:latin typeface="Calibri"/>
                <a:cs typeface="Calibri"/>
              </a:rPr>
              <a:t>lines. </a:t>
            </a:r>
            <a:r>
              <a:rPr sz="3600" spc="-20" dirty="0">
                <a:latin typeface="Calibri"/>
                <a:cs typeface="Calibri"/>
              </a:rPr>
              <a:t>It's </a:t>
            </a:r>
            <a:r>
              <a:rPr sz="3600" dirty="0">
                <a:latin typeface="Calibri"/>
                <a:cs typeface="Calibri"/>
              </a:rPr>
              <a:t>commonly </a:t>
            </a:r>
            <a:r>
              <a:rPr sz="3600" spc="-10" dirty="0">
                <a:latin typeface="Calibri"/>
                <a:cs typeface="Calibri"/>
              </a:rPr>
              <a:t>used </a:t>
            </a:r>
            <a:r>
              <a:rPr sz="3600" spc="-790" dirty="0">
                <a:latin typeface="Calibri"/>
                <a:cs typeface="Calibri"/>
              </a:rPr>
              <a:t> </a:t>
            </a:r>
            <a:r>
              <a:rPr sz="3600" dirty="0">
                <a:latin typeface="Calibri"/>
                <a:cs typeface="Calibri"/>
              </a:rPr>
              <a:t>to </a:t>
            </a:r>
            <a:r>
              <a:rPr sz="3600" spc="-10" dirty="0">
                <a:latin typeface="Calibri"/>
                <a:cs typeface="Calibri"/>
              </a:rPr>
              <a:t>display </a:t>
            </a:r>
            <a:r>
              <a:rPr sz="3600" spc="-20" dirty="0">
                <a:latin typeface="Calibri"/>
                <a:cs typeface="Calibri"/>
              </a:rPr>
              <a:t>trends </a:t>
            </a:r>
            <a:r>
              <a:rPr sz="3600" spc="-30" dirty="0">
                <a:latin typeface="Calibri"/>
                <a:cs typeface="Calibri"/>
              </a:rPr>
              <a:t>over </a:t>
            </a:r>
            <a:r>
              <a:rPr sz="3600" dirty="0">
                <a:latin typeface="Calibri"/>
                <a:cs typeface="Calibri"/>
              </a:rPr>
              <a:t>time </a:t>
            </a:r>
            <a:r>
              <a:rPr sz="3600" spc="40" dirty="0">
                <a:latin typeface="Calibri"/>
                <a:cs typeface="Calibri"/>
              </a:rPr>
              <a:t>and </a:t>
            </a:r>
            <a:r>
              <a:rPr sz="3600" spc="-40" dirty="0">
                <a:latin typeface="Calibri"/>
                <a:cs typeface="Calibri"/>
              </a:rPr>
              <a:t>can </a:t>
            </a:r>
            <a:r>
              <a:rPr sz="3600" spc="-30" dirty="0">
                <a:latin typeface="Calibri"/>
                <a:cs typeface="Calibri"/>
              </a:rPr>
              <a:t>illustrate </a:t>
            </a:r>
            <a:r>
              <a:rPr sz="3600" spc="-20" dirty="0">
                <a:latin typeface="Calibri"/>
                <a:cs typeface="Calibri"/>
              </a:rPr>
              <a:t> changes,</a:t>
            </a:r>
            <a:r>
              <a:rPr sz="3600" spc="80" dirty="0">
                <a:latin typeface="Calibri"/>
                <a:cs typeface="Calibri"/>
              </a:rPr>
              <a:t> </a:t>
            </a:r>
            <a:r>
              <a:rPr sz="3600" spc="-10" dirty="0">
                <a:latin typeface="Calibri"/>
                <a:cs typeface="Calibri"/>
              </a:rPr>
              <a:t>comparisons,</a:t>
            </a:r>
            <a:r>
              <a:rPr sz="3600" spc="-70" dirty="0">
                <a:latin typeface="Calibri"/>
                <a:cs typeface="Calibri"/>
              </a:rPr>
              <a:t> </a:t>
            </a:r>
            <a:r>
              <a:rPr sz="3600" spc="-10" dirty="0">
                <a:latin typeface="Calibri"/>
                <a:cs typeface="Calibri"/>
              </a:rPr>
              <a:t>and</a:t>
            </a:r>
            <a:r>
              <a:rPr sz="3600" spc="140" dirty="0">
                <a:latin typeface="Calibri"/>
                <a:cs typeface="Calibri"/>
              </a:rPr>
              <a:t> </a:t>
            </a:r>
            <a:r>
              <a:rPr sz="3600" spc="-20" dirty="0">
                <a:latin typeface="Calibri"/>
                <a:cs typeface="Calibri"/>
              </a:rPr>
              <a:t>relationships </a:t>
            </a:r>
            <a:r>
              <a:rPr sz="3600" spc="-10" dirty="0">
                <a:latin typeface="Calibri"/>
                <a:cs typeface="Calibri"/>
              </a:rPr>
              <a:t> </a:t>
            </a:r>
            <a:r>
              <a:rPr sz="3600" spc="-20" dirty="0">
                <a:latin typeface="Calibri"/>
                <a:cs typeface="Calibri"/>
              </a:rPr>
              <a:t>between</a:t>
            </a:r>
            <a:r>
              <a:rPr sz="3600" spc="130" dirty="0">
                <a:latin typeface="Calibri"/>
                <a:cs typeface="Calibri"/>
              </a:rPr>
              <a:t> </a:t>
            </a:r>
            <a:r>
              <a:rPr sz="3600" spc="-50" dirty="0">
                <a:latin typeface="Calibri"/>
                <a:cs typeface="Calibri"/>
              </a:rPr>
              <a:t>data</a:t>
            </a:r>
            <a:r>
              <a:rPr sz="3600" spc="10" dirty="0">
                <a:latin typeface="Calibri"/>
                <a:cs typeface="Calibri"/>
              </a:rPr>
              <a:t> </a:t>
            </a:r>
            <a:r>
              <a:rPr sz="3600" spc="20" dirty="0">
                <a:latin typeface="Calibri"/>
                <a:cs typeface="Calibri"/>
              </a:rPr>
              <a:t>sets</a:t>
            </a:r>
            <a:endParaRPr sz="3600">
              <a:latin typeface="Calibri"/>
              <a:cs typeface="Calibri"/>
            </a:endParaRPr>
          </a:p>
        </p:txBody>
      </p:sp>
      <p:pic>
        <p:nvPicPr>
          <p:cNvPr id="4" name="object 4"/>
          <p:cNvPicPr/>
          <p:nvPr/>
        </p:nvPicPr>
        <p:blipFill>
          <a:blip r:embed="rId2" cstate="print"/>
          <a:stretch>
            <a:fillRect/>
          </a:stretch>
        </p:blipFill>
        <p:spPr>
          <a:xfrm>
            <a:off x="11483885" y="1"/>
            <a:ext cx="12900114" cy="79843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7757" y="1482783"/>
            <a:ext cx="8983642" cy="3232406"/>
          </a:xfrm>
          <a:prstGeom prst="rect">
            <a:avLst/>
          </a:prstGeom>
        </p:spPr>
        <p:txBody>
          <a:bodyPr vert="horz" lIns="182880" tIns="91440" rIns="182880" bIns="91440" rtlCol="0" anchor="b">
            <a:normAutofit/>
          </a:bodyPr>
          <a:lstStyle/>
          <a:p>
            <a:pPr marL="25400" marR="10160"/>
            <a:r>
              <a:rPr lang="en-US" sz="6400" b="1" spc="-10"/>
              <a:t>Overview</a:t>
            </a:r>
            <a:r>
              <a:rPr lang="en-US" sz="6400" b="1" spc="-150"/>
              <a:t> </a:t>
            </a:r>
            <a:r>
              <a:rPr lang="en-US" sz="6400" b="1" spc="10"/>
              <a:t>of</a:t>
            </a:r>
            <a:r>
              <a:rPr lang="en-US" sz="6400" b="1" spc="-60"/>
              <a:t> </a:t>
            </a:r>
            <a:r>
              <a:rPr lang="en-US" sz="6400" b="1" spc="-10"/>
              <a:t>Spreadsheet </a:t>
            </a:r>
            <a:r>
              <a:rPr lang="en-US" sz="6400" b="1" spc="-1600"/>
              <a:t> </a:t>
            </a:r>
            <a:r>
              <a:rPr lang="en-US" sz="6400" b="1" spc="-10"/>
              <a:t>Applications</a:t>
            </a:r>
            <a:endParaRPr lang="en-US" sz="6400"/>
          </a:p>
        </p:txBody>
      </p:sp>
      <p:pic>
        <p:nvPicPr>
          <p:cNvPr id="5" name="Picture 4" descr="Magnifying glass showing decling performance">
            <a:extLst>
              <a:ext uri="{FF2B5EF4-FFF2-40B4-BE49-F238E27FC236}">
                <a16:creationId xmlns:a16="http://schemas.microsoft.com/office/drawing/2014/main" id="{1C3ED9E5-5C3C-A83B-2578-E3DE3F31FA24}"/>
              </a:ext>
            </a:extLst>
          </p:cNvPr>
          <p:cNvPicPr>
            <a:picLocks noChangeAspect="1"/>
          </p:cNvPicPr>
          <p:nvPr/>
        </p:nvPicPr>
        <p:blipFill>
          <a:blip r:embed="rId2"/>
          <a:srcRect l="5051" r="35615" b="-1"/>
          <a:stretch/>
        </p:blipFill>
        <p:spPr>
          <a:xfrm>
            <a:off x="40" y="20"/>
            <a:ext cx="12191960" cy="13715980"/>
          </a:xfrm>
          <a:prstGeom prst="rect">
            <a:avLst/>
          </a:prstGeom>
        </p:spPr>
      </p:pic>
      <p:sp>
        <p:nvSpPr>
          <p:cNvPr id="3" name="object 3"/>
          <p:cNvSpPr txBox="1"/>
          <p:nvPr/>
        </p:nvSpPr>
        <p:spPr>
          <a:xfrm>
            <a:off x="13647756" y="5066952"/>
            <a:ext cx="8983640" cy="6895664"/>
          </a:xfrm>
          <a:prstGeom prst="rect">
            <a:avLst/>
          </a:prstGeom>
        </p:spPr>
        <p:txBody>
          <a:bodyPr vert="horz" lIns="182880" tIns="91440" rIns="182880" bIns="91440" rtlCol="0" anchor="t">
            <a:normAutofit/>
          </a:bodyPr>
          <a:lstStyle/>
          <a:p>
            <a:pPr marL="25400" marR="10160" indent="-457200">
              <a:lnSpc>
                <a:spcPct val="90000"/>
              </a:lnSpc>
              <a:spcBef>
                <a:spcPts val="250"/>
              </a:spcBef>
              <a:buFont typeface="Arial" panose="020B0604020202020204" pitchFamily="34" charset="0"/>
              <a:buChar char="•"/>
            </a:pPr>
            <a:r>
              <a:rPr lang="en-US" sz="4000" spc="-20"/>
              <a:t>Spreadsheet </a:t>
            </a:r>
            <a:r>
              <a:rPr lang="en-US" sz="4000" spc="-10"/>
              <a:t>applications, including </a:t>
            </a:r>
            <a:r>
              <a:rPr lang="en-US" sz="4000"/>
              <a:t> Google </a:t>
            </a:r>
            <a:r>
              <a:rPr lang="en-US" sz="4000" spc="-20"/>
              <a:t>Sheets, are essential </a:t>
            </a:r>
            <a:r>
              <a:rPr lang="en-US" sz="4000" spc="-10"/>
              <a:t>tools </a:t>
            </a:r>
            <a:r>
              <a:rPr lang="en-US" sz="4000" spc="-30"/>
              <a:t>for </a:t>
            </a:r>
            <a:r>
              <a:rPr lang="en-US" sz="4000" spc="-20"/>
              <a:t> </a:t>
            </a:r>
            <a:r>
              <a:rPr lang="en-US" sz="4000" spc="-30"/>
              <a:t>organizing</a:t>
            </a:r>
            <a:r>
              <a:rPr lang="en-US" sz="4000" spc="-10"/>
              <a:t> </a:t>
            </a:r>
            <a:r>
              <a:rPr lang="en-US" sz="4000"/>
              <a:t>and</a:t>
            </a:r>
            <a:r>
              <a:rPr lang="en-US" sz="4000" spc="-50"/>
              <a:t> </a:t>
            </a:r>
            <a:r>
              <a:rPr lang="en-US" sz="4000"/>
              <a:t>analyzing</a:t>
            </a:r>
            <a:r>
              <a:rPr lang="en-US" sz="4000" spc="-150"/>
              <a:t> </a:t>
            </a:r>
            <a:r>
              <a:rPr lang="en-US" sz="4000" spc="-10"/>
              <a:t>data</a:t>
            </a:r>
            <a:r>
              <a:rPr lang="en-US" sz="4000" spc="-50"/>
              <a:t> </a:t>
            </a:r>
            <a:r>
              <a:rPr lang="en-US" sz="4000" spc="-20"/>
              <a:t>through </a:t>
            </a:r>
            <a:r>
              <a:rPr lang="en-US" sz="4000" spc="-1420"/>
              <a:t> </a:t>
            </a:r>
            <a:r>
              <a:rPr lang="en-US" sz="4000"/>
              <a:t>tabular </a:t>
            </a:r>
            <a:r>
              <a:rPr lang="en-US" sz="4000" spc="-20"/>
              <a:t>formats. </a:t>
            </a:r>
            <a:r>
              <a:rPr lang="en-US" sz="4000" spc="20"/>
              <a:t>They </a:t>
            </a:r>
            <a:r>
              <a:rPr lang="en-US" sz="4000" spc="-30"/>
              <a:t>facilitate </a:t>
            </a:r>
            <a:r>
              <a:rPr lang="en-US" sz="4000" spc="-20"/>
              <a:t> calculations,</a:t>
            </a:r>
            <a:r>
              <a:rPr lang="en-US" sz="4000" spc="80"/>
              <a:t> </a:t>
            </a:r>
            <a:r>
              <a:rPr lang="en-US" sz="4000" spc="-50"/>
              <a:t>data</a:t>
            </a:r>
            <a:r>
              <a:rPr lang="en-US" sz="4000" spc="-40"/>
              <a:t> </a:t>
            </a:r>
            <a:r>
              <a:rPr lang="en-US" sz="4000" spc="-20"/>
              <a:t>visualization,</a:t>
            </a:r>
            <a:r>
              <a:rPr lang="en-US" sz="4000" spc="-60"/>
              <a:t> </a:t>
            </a:r>
            <a:r>
              <a:rPr lang="en-US" sz="4000" spc="10"/>
              <a:t>and </a:t>
            </a:r>
            <a:r>
              <a:rPr lang="en-US" sz="4000" spc="20"/>
              <a:t> </a:t>
            </a:r>
            <a:r>
              <a:rPr lang="en-US" sz="4000" spc="-30"/>
              <a:t>information </a:t>
            </a:r>
            <a:r>
              <a:rPr lang="en-US" sz="4000" spc="-50"/>
              <a:t>storage </a:t>
            </a:r>
            <a:r>
              <a:rPr lang="en-US" sz="4000" spc="-20"/>
              <a:t>across </a:t>
            </a:r>
            <a:r>
              <a:rPr lang="en-US" sz="4000" spc="-10"/>
              <a:t>various </a:t>
            </a:r>
            <a:r>
              <a:rPr lang="en-US" sz="4000"/>
              <a:t> </a:t>
            </a:r>
            <a:r>
              <a:rPr lang="en-US" sz="4000" spc="-20"/>
              <a:t>industries.</a:t>
            </a:r>
            <a:endParaRPr lang="en-US" sz="4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9195" y="4686681"/>
            <a:ext cx="10290810" cy="6078587"/>
          </a:xfrm>
          <a:prstGeom prst="rect">
            <a:avLst/>
          </a:prstGeom>
        </p:spPr>
        <p:txBody>
          <a:bodyPr vert="horz" wrap="square" lIns="0" tIns="134620" rIns="0" bIns="0" rtlCol="0">
            <a:spAutoFit/>
          </a:bodyPr>
          <a:lstStyle/>
          <a:p>
            <a:pPr marL="482600" indent="-458470">
              <a:spcBef>
                <a:spcPts val="1060"/>
              </a:spcBef>
              <a:buFont typeface="Arial MT"/>
              <a:buChar char="•"/>
              <a:tabLst>
                <a:tab pos="482600" algn="l"/>
                <a:tab pos="483870" algn="l"/>
              </a:tabLst>
            </a:pPr>
            <a:r>
              <a:rPr sz="4000" b="1" dirty="0">
                <a:latin typeface="Calibri"/>
                <a:cs typeface="Calibri"/>
              </a:rPr>
              <a:t>Bar</a:t>
            </a:r>
            <a:r>
              <a:rPr sz="4000" b="1" spc="-190" dirty="0">
                <a:latin typeface="Calibri"/>
                <a:cs typeface="Calibri"/>
              </a:rPr>
              <a:t> </a:t>
            </a:r>
            <a:r>
              <a:rPr sz="4000" b="1" spc="-20" dirty="0">
                <a:latin typeface="Calibri"/>
                <a:cs typeface="Calibri"/>
              </a:rPr>
              <a:t>Graph</a:t>
            </a:r>
            <a:r>
              <a:rPr sz="4000" spc="-20" dirty="0">
                <a:latin typeface="Calibri"/>
                <a:cs typeface="Calibri"/>
              </a:rPr>
              <a:t>:</a:t>
            </a:r>
            <a:endParaRPr sz="4000" dirty="0">
              <a:latin typeface="Calibri"/>
              <a:cs typeface="Calibri"/>
            </a:endParaRPr>
          </a:p>
          <a:p>
            <a:pPr marL="596900" marR="1165860" lvl="1" indent="-458470">
              <a:lnSpc>
                <a:spcPts val="3600"/>
              </a:lnSpc>
              <a:spcBef>
                <a:spcPts val="1390"/>
              </a:spcBef>
              <a:buFont typeface="Arial MT"/>
              <a:buChar char="•"/>
              <a:tabLst>
                <a:tab pos="596900" algn="l"/>
                <a:tab pos="598170" algn="l"/>
              </a:tabLst>
            </a:pPr>
            <a:r>
              <a:rPr sz="3400" spc="-10" dirty="0">
                <a:latin typeface="Calibri"/>
                <a:cs typeface="Calibri"/>
              </a:rPr>
              <a:t>Compares</a:t>
            </a:r>
            <a:r>
              <a:rPr sz="3400" spc="-30" dirty="0">
                <a:latin typeface="Calibri"/>
                <a:cs typeface="Calibri"/>
              </a:rPr>
              <a:t> </a:t>
            </a:r>
            <a:r>
              <a:rPr sz="3400" spc="-10" dirty="0">
                <a:latin typeface="Calibri"/>
                <a:cs typeface="Calibri"/>
              </a:rPr>
              <a:t>discrete</a:t>
            </a:r>
            <a:r>
              <a:rPr sz="3400" spc="-100" dirty="0">
                <a:latin typeface="Calibri"/>
                <a:cs typeface="Calibri"/>
              </a:rPr>
              <a:t> </a:t>
            </a:r>
            <a:r>
              <a:rPr sz="3400" spc="-10" dirty="0">
                <a:latin typeface="Calibri"/>
                <a:cs typeface="Calibri"/>
              </a:rPr>
              <a:t>categories</a:t>
            </a:r>
            <a:r>
              <a:rPr sz="3400" spc="-20" dirty="0">
                <a:latin typeface="Calibri"/>
                <a:cs typeface="Calibri"/>
              </a:rPr>
              <a:t> </a:t>
            </a:r>
            <a:r>
              <a:rPr sz="3400" spc="-30" dirty="0">
                <a:latin typeface="Calibri"/>
                <a:cs typeface="Calibri"/>
              </a:rPr>
              <a:t>using</a:t>
            </a:r>
            <a:r>
              <a:rPr sz="3400" spc="-10" dirty="0">
                <a:latin typeface="Calibri"/>
                <a:cs typeface="Calibri"/>
              </a:rPr>
              <a:t> </a:t>
            </a:r>
            <a:r>
              <a:rPr sz="3400" spc="-30" dirty="0">
                <a:latin typeface="Calibri"/>
                <a:cs typeface="Calibri"/>
              </a:rPr>
              <a:t>horizontal</a:t>
            </a:r>
            <a:r>
              <a:rPr sz="3400" spc="80" dirty="0">
                <a:latin typeface="Calibri"/>
                <a:cs typeface="Calibri"/>
              </a:rPr>
              <a:t> </a:t>
            </a:r>
            <a:r>
              <a:rPr sz="3400" dirty="0">
                <a:latin typeface="Calibri"/>
                <a:cs typeface="Calibri"/>
              </a:rPr>
              <a:t>or </a:t>
            </a:r>
            <a:r>
              <a:rPr sz="3400" spc="-740" dirty="0">
                <a:latin typeface="Calibri"/>
                <a:cs typeface="Calibri"/>
              </a:rPr>
              <a:t> </a:t>
            </a:r>
            <a:r>
              <a:rPr sz="3400" spc="-20" dirty="0">
                <a:latin typeface="Calibri"/>
                <a:cs typeface="Calibri"/>
              </a:rPr>
              <a:t>vertical</a:t>
            </a:r>
            <a:r>
              <a:rPr sz="3400" spc="60" dirty="0">
                <a:latin typeface="Calibri"/>
                <a:cs typeface="Calibri"/>
              </a:rPr>
              <a:t> </a:t>
            </a:r>
            <a:r>
              <a:rPr sz="3400" spc="-20" dirty="0">
                <a:latin typeface="Calibri"/>
                <a:cs typeface="Calibri"/>
              </a:rPr>
              <a:t>bars.</a:t>
            </a:r>
            <a:endParaRPr sz="3400" dirty="0">
              <a:latin typeface="Calibri"/>
              <a:cs typeface="Calibri"/>
            </a:endParaRPr>
          </a:p>
          <a:p>
            <a:pPr marL="596900" marR="815340" lvl="1" indent="-458470">
              <a:lnSpc>
                <a:spcPts val="3600"/>
              </a:lnSpc>
              <a:spcBef>
                <a:spcPts val="1370"/>
              </a:spcBef>
              <a:buFont typeface="Arial MT"/>
              <a:buChar char="•"/>
              <a:tabLst>
                <a:tab pos="596900" algn="l"/>
                <a:tab pos="598170" algn="l"/>
              </a:tabLst>
            </a:pPr>
            <a:r>
              <a:rPr sz="3400" spc="-10" dirty="0">
                <a:latin typeface="Calibri"/>
                <a:cs typeface="Calibri"/>
              </a:rPr>
              <a:t>Great</a:t>
            </a:r>
            <a:r>
              <a:rPr sz="3400" spc="10" dirty="0">
                <a:latin typeface="Calibri"/>
                <a:cs typeface="Calibri"/>
              </a:rPr>
              <a:t> </a:t>
            </a:r>
            <a:r>
              <a:rPr sz="3400" spc="-50" dirty="0">
                <a:latin typeface="Calibri"/>
                <a:cs typeface="Calibri"/>
              </a:rPr>
              <a:t>for</a:t>
            </a:r>
            <a:r>
              <a:rPr sz="3400" spc="-30" dirty="0">
                <a:latin typeface="Calibri"/>
                <a:cs typeface="Calibri"/>
              </a:rPr>
              <a:t> illustrating</a:t>
            </a:r>
            <a:r>
              <a:rPr sz="3400" dirty="0">
                <a:latin typeface="Calibri"/>
                <a:cs typeface="Calibri"/>
              </a:rPr>
              <a:t> </a:t>
            </a:r>
            <a:r>
              <a:rPr sz="3400" spc="-20" dirty="0">
                <a:latin typeface="Calibri"/>
                <a:cs typeface="Calibri"/>
              </a:rPr>
              <a:t>differences </a:t>
            </a:r>
            <a:r>
              <a:rPr sz="3400" spc="-10" dirty="0">
                <a:latin typeface="Calibri"/>
                <a:cs typeface="Calibri"/>
              </a:rPr>
              <a:t>across</a:t>
            </a:r>
            <a:r>
              <a:rPr sz="3400" spc="-20" dirty="0">
                <a:latin typeface="Calibri"/>
                <a:cs typeface="Calibri"/>
              </a:rPr>
              <a:t> </a:t>
            </a:r>
            <a:r>
              <a:rPr sz="3400" spc="-10" dirty="0">
                <a:latin typeface="Calibri"/>
                <a:cs typeface="Calibri"/>
              </a:rPr>
              <a:t>groups,</a:t>
            </a:r>
            <a:r>
              <a:rPr sz="3400" spc="10" dirty="0">
                <a:latin typeface="Calibri"/>
                <a:cs typeface="Calibri"/>
              </a:rPr>
              <a:t> </a:t>
            </a:r>
            <a:r>
              <a:rPr sz="3400" spc="-30" dirty="0">
                <a:latin typeface="Calibri"/>
                <a:cs typeface="Calibri"/>
              </a:rPr>
              <a:t>like </a:t>
            </a:r>
            <a:r>
              <a:rPr sz="3400" spc="-740" dirty="0">
                <a:latin typeface="Calibri"/>
                <a:cs typeface="Calibri"/>
              </a:rPr>
              <a:t> </a:t>
            </a:r>
            <a:r>
              <a:rPr sz="3400" spc="-10" dirty="0">
                <a:latin typeface="Calibri"/>
                <a:cs typeface="Calibri"/>
              </a:rPr>
              <a:t>sales</a:t>
            </a:r>
            <a:r>
              <a:rPr sz="3400" spc="-30" dirty="0">
                <a:latin typeface="Calibri"/>
                <a:cs typeface="Calibri"/>
              </a:rPr>
              <a:t> </a:t>
            </a:r>
            <a:r>
              <a:rPr sz="3400" spc="10" dirty="0">
                <a:latin typeface="Calibri"/>
                <a:cs typeface="Calibri"/>
              </a:rPr>
              <a:t>by</a:t>
            </a:r>
            <a:r>
              <a:rPr sz="3400" spc="-90" dirty="0">
                <a:latin typeface="Calibri"/>
                <a:cs typeface="Calibri"/>
              </a:rPr>
              <a:t> </a:t>
            </a:r>
            <a:r>
              <a:rPr sz="3400" dirty="0">
                <a:latin typeface="Calibri"/>
                <a:cs typeface="Calibri"/>
              </a:rPr>
              <a:t>region</a:t>
            </a:r>
            <a:r>
              <a:rPr sz="3400" spc="-50" dirty="0">
                <a:latin typeface="Calibri"/>
                <a:cs typeface="Calibri"/>
              </a:rPr>
              <a:t> </a:t>
            </a:r>
            <a:r>
              <a:rPr sz="3400" dirty="0">
                <a:latin typeface="Calibri"/>
                <a:cs typeface="Calibri"/>
              </a:rPr>
              <a:t>or</a:t>
            </a:r>
            <a:r>
              <a:rPr sz="3400" spc="-30" dirty="0">
                <a:latin typeface="Calibri"/>
                <a:cs typeface="Calibri"/>
              </a:rPr>
              <a:t> </a:t>
            </a:r>
            <a:r>
              <a:rPr sz="3400" spc="-10" dirty="0">
                <a:latin typeface="Calibri"/>
                <a:cs typeface="Calibri"/>
              </a:rPr>
              <a:t>product</a:t>
            </a:r>
            <a:r>
              <a:rPr sz="3400" dirty="0">
                <a:latin typeface="Calibri"/>
                <a:cs typeface="Calibri"/>
              </a:rPr>
              <a:t> </a:t>
            </a:r>
            <a:r>
              <a:rPr sz="3400" spc="-20" dirty="0">
                <a:latin typeface="Calibri"/>
                <a:cs typeface="Calibri"/>
              </a:rPr>
              <a:t>performance</a:t>
            </a:r>
            <a:endParaRPr sz="3400" dirty="0">
              <a:latin typeface="Calibri"/>
              <a:cs typeface="Calibri"/>
            </a:endParaRPr>
          </a:p>
          <a:p>
            <a:pPr lvl="1">
              <a:spcBef>
                <a:spcPts val="60"/>
              </a:spcBef>
              <a:buFont typeface="Arial MT"/>
              <a:buChar char="•"/>
            </a:pPr>
            <a:endParaRPr sz="4900" dirty="0">
              <a:latin typeface="Calibri"/>
              <a:cs typeface="Calibri"/>
            </a:endParaRPr>
          </a:p>
          <a:p>
            <a:pPr marL="596900" marR="10160" lvl="1" indent="-458470">
              <a:lnSpc>
                <a:spcPct val="90200"/>
              </a:lnSpc>
              <a:buFont typeface="Arial MT"/>
              <a:buChar char="•"/>
              <a:tabLst>
                <a:tab pos="596900" algn="l"/>
                <a:tab pos="598170" algn="l"/>
              </a:tabLst>
            </a:pPr>
            <a:r>
              <a:rPr sz="3400" spc="30" dirty="0">
                <a:latin typeface="Calibri"/>
                <a:cs typeface="Calibri"/>
              </a:rPr>
              <a:t>A </a:t>
            </a:r>
            <a:r>
              <a:rPr sz="3400" spc="10" dirty="0">
                <a:latin typeface="Calibri"/>
                <a:cs typeface="Calibri"/>
              </a:rPr>
              <a:t>bar </a:t>
            </a:r>
            <a:r>
              <a:rPr sz="3400" spc="-10" dirty="0">
                <a:latin typeface="Calibri"/>
                <a:cs typeface="Calibri"/>
              </a:rPr>
              <a:t>graph, </a:t>
            </a:r>
            <a:r>
              <a:rPr sz="3400" dirty="0">
                <a:latin typeface="Calibri"/>
                <a:cs typeface="Calibri"/>
              </a:rPr>
              <a:t>or </a:t>
            </a:r>
            <a:r>
              <a:rPr sz="3400" spc="10" dirty="0">
                <a:latin typeface="Calibri"/>
                <a:cs typeface="Calibri"/>
              </a:rPr>
              <a:t>bar </a:t>
            </a:r>
            <a:r>
              <a:rPr sz="3400" dirty="0">
                <a:latin typeface="Calibri"/>
                <a:cs typeface="Calibri"/>
              </a:rPr>
              <a:t>chart, </a:t>
            </a:r>
            <a:r>
              <a:rPr sz="3400" spc="-10" dirty="0">
                <a:latin typeface="Calibri"/>
                <a:cs typeface="Calibri"/>
              </a:rPr>
              <a:t>is </a:t>
            </a:r>
            <a:r>
              <a:rPr sz="3400" spc="20" dirty="0">
                <a:latin typeface="Calibri"/>
                <a:cs typeface="Calibri"/>
              </a:rPr>
              <a:t>a </a:t>
            </a:r>
            <a:r>
              <a:rPr sz="3400" spc="-20" dirty="0">
                <a:latin typeface="Calibri"/>
                <a:cs typeface="Calibri"/>
              </a:rPr>
              <a:t>graphical representation </a:t>
            </a:r>
            <a:r>
              <a:rPr sz="3400" spc="-10" dirty="0">
                <a:latin typeface="Calibri"/>
                <a:cs typeface="Calibri"/>
              </a:rPr>
              <a:t> used </a:t>
            </a:r>
            <a:r>
              <a:rPr sz="3400" spc="-40" dirty="0">
                <a:latin typeface="Calibri"/>
                <a:cs typeface="Calibri"/>
              </a:rPr>
              <a:t>to </a:t>
            </a:r>
            <a:r>
              <a:rPr sz="3400" spc="-30" dirty="0">
                <a:latin typeface="Calibri"/>
                <a:cs typeface="Calibri"/>
              </a:rPr>
              <a:t>display </a:t>
            </a:r>
            <a:r>
              <a:rPr sz="3400" spc="10" dirty="0">
                <a:latin typeface="Calibri"/>
                <a:cs typeface="Calibri"/>
              </a:rPr>
              <a:t>and </a:t>
            </a:r>
            <a:r>
              <a:rPr sz="3400" spc="-10" dirty="0">
                <a:latin typeface="Calibri"/>
                <a:cs typeface="Calibri"/>
              </a:rPr>
              <a:t>compare </a:t>
            </a:r>
            <a:r>
              <a:rPr sz="3400" spc="20" dirty="0">
                <a:latin typeface="Calibri"/>
                <a:cs typeface="Calibri"/>
              </a:rPr>
              <a:t>the </a:t>
            </a:r>
            <a:r>
              <a:rPr sz="3400" spc="-40" dirty="0">
                <a:latin typeface="Calibri"/>
                <a:cs typeface="Calibri"/>
              </a:rPr>
              <a:t>frequency, </a:t>
            </a:r>
            <a:r>
              <a:rPr sz="3400" spc="-10" dirty="0">
                <a:latin typeface="Calibri"/>
                <a:cs typeface="Calibri"/>
              </a:rPr>
              <a:t>count, </a:t>
            </a:r>
            <a:r>
              <a:rPr sz="3400" spc="10" dirty="0">
                <a:latin typeface="Calibri"/>
                <a:cs typeface="Calibri"/>
              </a:rPr>
              <a:t>or </a:t>
            </a:r>
            <a:r>
              <a:rPr sz="3400" spc="20" dirty="0">
                <a:latin typeface="Calibri"/>
                <a:cs typeface="Calibri"/>
              </a:rPr>
              <a:t> </a:t>
            </a:r>
            <a:r>
              <a:rPr sz="3400" dirty="0">
                <a:latin typeface="Calibri"/>
                <a:cs typeface="Calibri"/>
              </a:rPr>
              <a:t>other</a:t>
            </a:r>
            <a:r>
              <a:rPr sz="3400" spc="-30" dirty="0">
                <a:latin typeface="Calibri"/>
                <a:cs typeface="Calibri"/>
              </a:rPr>
              <a:t> </a:t>
            </a:r>
            <a:r>
              <a:rPr sz="3400" spc="-10" dirty="0">
                <a:latin typeface="Calibri"/>
                <a:cs typeface="Calibri"/>
              </a:rPr>
              <a:t>measures</a:t>
            </a:r>
            <a:r>
              <a:rPr sz="3400" spc="-20" dirty="0">
                <a:latin typeface="Calibri"/>
                <a:cs typeface="Calibri"/>
              </a:rPr>
              <a:t> </a:t>
            </a:r>
            <a:r>
              <a:rPr sz="3400" spc="-50" dirty="0">
                <a:latin typeface="Calibri"/>
                <a:cs typeface="Calibri"/>
              </a:rPr>
              <a:t>for</a:t>
            </a:r>
            <a:r>
              <a:rPr sz="3400" spc="-30" dirty="0">
                <a:latin typeface="Calibri"/>
                <a:cs typeface="Calibri"/>
              </a:rPr>
              <a:t> different</a:t>
            </a:r>
            <a:r>
              <a:rPr sz="3400" spc="20" dirty="0">
                <a:latin typeface="Calibri"/>
                <a:cs typeface="Calibri"/>
              </a:rPr>
              <a:t> </a:t>
            </a:r>
            <a:r>
              <a:rPr sz="3400" spc="-10" dirty="0">
                <a:latin typeface="Calibri"/>
                <a:cs typeface="Calibri"/>
              </a:rPr>
              <a:t>categories</a:t>
            </a:r>
            <a:r>
              <a:rPr sz="3400" spc="-20" dirty="0">
                <a:latin typeface="Calibri"/>
                <a:cs typeface="Calibri"/>
              </a:rPr>
              <a:t> </a:t>
            </a:r>
            <a:r>
              <a:rPr sz="3400" spc="10" dirty="0">
                <a:latin typeface="Calibri"/>
                <a:cs typeface="Calibri"/>
              </a:rPr>
              <a:t>or</a:t>
            </a:r>
            <a:r>
              <a:rPr sz="3400" spc="-30" dirty="0">
                <a:latin typeface="Calibri"/>
                <a:cs typeface="Calibri"/>
              </a:rPr>
              <a:t> groups.</a:t>
            </a:r>
            <a:r>
              <a:rPr sz="3400" dirty="0">
                <a:latin typeface="Calibri"/>
                <a:cs typeface="Calibri"/>
              </a:rPr>
              <a:t> </a:t>
            </a:r>
            <a:r>
              <a:rPr sz="3400" spc="20" dirty="0">
                <a:latin typeface="Calibri"/>
                <a:cs typeface="Calibri"/>
              </a:rPr>
              <a:t>It </a:t>
            </a:r>
            <a:r>
              <a:rPr sz="3400" spc="30" dirty="0">
                <a:latin typeface="Calibri"/>
                <a:cs typeface="Calibri"/>
              </a:rPr>
              <a:t> </a:t>
            </a:r>
            <a:r>
              <a:rPr sz="3400" spc="-10" dirty="0">
                <a:latin typeface="Calibri"/>
                <a:cs typeface="Calibri"/>
              </a:rPr>
              <a:t>consists</a:t>
            </a:r>
            <a:r>
              <a:rPr sz="3400" spc="-30" dirty="0">
                <a:latin typeface="Calibri"/>
                <a:cs typeface="Calibri"/>
              </a:rPr>
              <a:t> </a:t>
            </a:r>
            <a:r>
              <a:rPr sz="3400" spc="10" dirty="0">
                <a:latin typeface="Calibri"/>
                <a:cs typeface="Calibri"/>
              </a:rPr>
              <a:t>of</a:t>
            </a:r>
            <a:r>
              <a:rPr sz="3400" spc="-20" dirty="0">
                <a:latin typeface="Calibri"/>
                <a:cs typeface="Calibri"/>
              </a:rPr>
              <a:t> rectangular bars,</a:t>
            </a:r>
            <a:r>
              <a:rPr sz="3400" spc="20" dirty="0">
                <a:latin typeface="Calibri"/>
                <a:cs typeface="Calibri"/>
              </a:rPr>
              <a:t> </a:t>
            </a:r>
            <a:r>
              <a:rPr sz="3400" spc="-40" dirty="0">
                <a:latin typeface="Calibri"/>
                <a:cs typeface="Calibri"/>
              </a:rPr>
              <a:t>where</a:t>
            </a:r>
            <a:r>
              <a:rPr sz="3400" spc="60" dirty="0">
                <a:latin typeface="Calibri"/>
                <a:cs typeface="Calibri"/>
              </a:rPr>
              <a:t> </a:t>
            </a:r>
            <a:r>
              <a:rPr sz="3400" spc="-30" dirty="0">
                <a:latin typeface="Calibri"/>
                <a:cs typeface="Calibri"/>
              </a:rPr>
              <a:t>the</a:t>
            </a:r>
            <a:r>
              <a:rPr sz="3400" spc="70" dirty="0">
                <a:latin typeface="Calibri"/>
                <a:cs typeface="Calibri"/>
              </a:rPr>
              <a:t> </a:t>
            </a:r>
            <a:r>
              <a:rPr sz="3400" spc="-20" dirty="0">
                <a:latin typeface="Calibri"/>
                <a:cs typeface="Calibri"/>
              </a:rPr>
              <a:t>length</a:t>
            </a:r>
            <a:r>
              <a:rPr sz="3400" spc="-30" dirty="0">
                <a:latin typeface="Calibri"/>
                <a:cs typeface="Calibri"/>
              </a:rPr>
              <a:t> </a:t>
            </a:r>
            <a:r>
              <a:rPr sz="3400" spc="10" dirty="0">
                <a:latin typeface="Calibri"/>
                <a:cs typeface="Calibri"/>
              </a:rPr>
              <a:t>or</a:t>
            </a:r>
            <a:r>
              <a:rPr sz="3400" spc="-20" dirty="0">
                <a:latin typeface="Calibri"/>
                <a:cs typeface="Calibri"/>
              </a:rPr>
              <a:t> </a:t>
            </a:r>
            <a:r>
              <a:rPr sz="3400" spc="-10" dirty="0">
                <a:latin typeface="Calibri"/>
                <a:cs typeface="Calibri"/>
              </a:rPr>
              <a:t>height </a:t>
            </a:r>
            <a:r>
              <a:rPr sz="3400" spc="-740" dirty="0">
                <a:latin typeface="Calibri"/>
                <a:cs typeface="Calibri"/>
              </a:rPr>
              <a:t> </a:t>
            </a:r>
            <a:r>
              <a:rPr sz="3400" spc="10" dirty="0">
                <a:latin typeface="Calibri"/>
                <a:cs typeface="Calibri"/>
              </a:rPr>
              <a:t>of</a:t>
            </a:r>
            <a:r>
              <a:rPr sz="3400" spc="-40" dirty="0">
                <a:latin typeface="Calibri"/>
                <a:cs typeface="Calibri"/>
              </a:rPr>
              <a:t> </a:t>
            </a:r>
            <a:r>
              <a:rPr sz="3400" spc="10" dirty="0">
                <a:latin typeface="Calibri"/>
                <a:cs typeface="Calibri"/>
              </a:rPr>
              <a:t>each</a:t>
            </a:r>
            <a:r>
              <a:rPr sz="3400" spc="-40" dirty="0">
                <a:latin typeface="Calibri"/>
                <a:cs typeface="Calibri"/>
              </a:rPr>
              <a:t> </a:t>
            </a:r>
            <a:r>
              <a:rPr sz="3400" spc="10" dirty="0">
                <a:latin typeface="Calibri"/>
                <a:cs typeface="Calibri"/>
              </a:rPr>
              <a:t>bar</a:t>
            </a:r>
            <a:r>
              <a:rPr sz="3400" spc="-30" dirty="0">
                <a:latin typeface="Calibri"/>
                <a:cs typeface="Calibri"/>
              </a:rPr>
              <a:t> </a:t>
            </a:r>
            <a:r>
              <a:rPr sz="3400" spc="-10" dirty="0">
                <a:latin typeface="Calibri"/>
                <a:cs typeface="Calibri"/>
              </a:rPr>
              <a:t>is</a:t>
            </a:r>
            <a:r>
              <a:rPr sz="3400" spc="-20" dirty="0">
                <a:latin typeface="Calibri"/>
                <a:cs typeface="Calibri"/>
              </a:rPr>
              <a:t> proportional</a:t>
            </a:r>
            <a:r>
              <a:rPr sz="3400" spc="80" dirty="0">
                <a:latin typeface="Calibri"/>
                <a:cs typeface="Calibri"/>
              </a:rPr>
              <a:t> </a:t>
            </a:r>
            <a:r>
              <a:rPr sz="3400" spc="-40" dirty="0">
                <a:latin typeface="Calibri"/>
                <a:cs typeface="Calibri"/>
              </a:rPr>
              <a:t>to </a:t>
            </a:r>
            <a:r>
              <a:rPr sz="3400" spc="20" dirty="0">
                <a:latin typeface="Calibri"/>
                <a:cs typeface="Calibri"/>
              </a:rPr>
              <a:t>the</a:t>
            </a:r>
            <a:r>
              <a:rPr sz="3400" spc="-90" dirty="0">
                <a:latin typeface="Calibri"/>
                <a:cs typeface="Calibri"/>
              </a:rPr>
              <a:t> </a:t>
            </a:r>
            <a:r>
              <a:rPr sz="3400" spc="-10" dirty="0">
                <a:latin typeface="Calibri"/>
                <a:cs typeface="Calibri"/>
              </a:rPr>
              <a:t>value</a:t>
            </a:r>
            <a:r>
              <a:rPr sz="3400" spc="-90" dirty="0">
                <a:latin typeface="Calibri"/>
                <a:cs typeface="Calibri"/>
              </a:rPr>
              <a:t> </a:t>
            </a:r>
            <a:r>
              <a:rPr sz="3400" spc="60" dirty="0">
                <a:latin typeface="Calibri"/>
                <a:cs typeface="Calibri"/>
              </a:rPr>
              <a:t>it</a:t>
            </a:r>
            <a:r>
              <a:rPr sz="3400" spc="-130" dirty="0">
                <a:latin typeface="Calibri"/>
                <a:cs typeface="Calibri"/>
              </a:rPr>
              <a:t> </a:t>
            </a:r>
            <a:r>
              <a:rPr sz="3400" spc="-20" dirty="0">
                <a:latin typeface="Calibri"/>
                <a:cs typeface="Calibri"/>
              </a:rPr>
              <a:t>represents</a:t>
            </a:r>
            <a:endParaRPr sz="3400" dirty="0">
              <a:latin typeface="Calibri"/>
              <a:cs typeface="Calibri"/>
            </a:endParaRPr>
          </a:p>
        </p:txBody>
      </p:sp>
      <p:grpSp>
        <p:nvGrpSpPr>
          <p:cNvPr id="3" name="object 3"/>
          <p:cNvGrpSpPr/>
          <p:nvPr/>
        </p:nvGrpSpPr>
        <p:grpSpPr>
          <a:xfrm>
            <a:off x="14154151" y="0"/>
            <a:ext cx="10229850" cy="13716000"/>
            <a:chOff x="7077075" y="0"/>
            <a:chExt cx="5114925" cy="6858000"/>
          </a:xfrm>
        </p:grpSpPr>
        <p:pic>
          <p:nvPicPr>
            <p:cNvPr id="4" name="object 4"/>
            <p:cNvPicPr/>
            <p:nvPr/>
          </p:nvPicPr>
          <p:blipFill>
            <a:blip r:embed="rId2" cstate="print"/>
            <a:stretch>
              <a:fillRect/>
            </a:stretch>
          </p:blipFill>
          <p:spPr>
            <a:xfrm>
              <a:off x="8124825" y="0"/>
              <a:ext cx="4067175" cy="6857999"/>
            </a:xfrm>
            <a:prstGeom prst="rect">
              <a:avLst/>
            </a:prstGeom>
          </p:spPr>
        </p:pic>
        <p:pic>
          <p:nvPicPr>
            <p:cNvPr id="5" name="object 5"/>
            <p:cNvPicPr/>
            <p:nvPr/>
          </p:nvPicPr>
          <p:blipFill>
            <a:blip r:embed="rId3" cstate="print"/>
            <a:stretch>
              <a:fillRect/>
            </a:stretch>
          </p:blipFill>
          <p:spPr>
            <a:xfrm>
              <a:off x="8124825" y="0"/>
              <a:ext cx="4067175" cy="6400800"/>
            </a:xfrm>
            <a:prstGeom prst="rect">
              <a:avLst/>
            </a:prstGeom>
          </p:spPr>
        </p:pic>
        <p:pic>
          <p:nvPicPr>
            <p:cNvPr id="6" name="object 6"/>
            <p:cNvPicPr/>
            <p:nvPr/>
          </p:nvPicPr>
          <p:blipFill>
            <a:blip r:embed="rId4" cstate="print"/>
            <a:stretch>
              <a:fillRect/>
            </a:stretch>
          </p:blipFill>
          <p:spPr>
            <a:xfrm>
              <a:off x="8124825" y="0"/>
              <a:ext cx="3609975" cy="6858000"/>
            </a:xfrm>
            <a:prstGeom prst="rect">
              <a:avLst/>
            </a:prstGeom>
          </p:spPr>
        </p:pic>
        <p:pic>
          <p:nvPicPr>
            <p:cNvPr id="7" name="object 7"/>
            <p:cNvPicPr/>
            <p:nvPr/>
          </p:nvPicPr>
          <p:blipFill>
            <a:blip r:embed="rId5" cstate="print"/>
            <a:stretch>
              <a:fillRect/>
            </a:stretch>
          </p:blipFill>
          <p:spPr>
            <a:xfrm>
              <a:off x="7077075" y="2057400"/>
              <a:ext cx="4171950" cy="2781300"/>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165" y="722140"/>
            <a:ext cx="11093450" cy="10232288"/>
          </a:xfrm>
          <a:prstGeom prst="rect">
            <a:avLst/>
          </a:prstGeom>
        </p:spPr>
        <p:txBody>
          <a:bodyPr vert="horz" wrap="square" lIns="0" tIns="120650" rIns="0" bIns="0" rtlCol="0">
            <a:spAutoFit/>
          </a:bodyPr>
          <a:lstStyle/>
          <a:p>
            <a:pPr marL="482600" indent="-457200">
              <a:spcBef>
                <a:spcPts val="950"/>
              </a:spcBef>
              <a:buFont typeface="Arial MT"/>
              <a:buChar char="•"/>
              <a:tabLst>
                <a:tab pos="481330" algn="l"/>
                <a:tab pos="482600" algn="l"/>
              </a:tabLst>
            </a:pPr>
            <a:r>
              <a:rPr sz="4000" b="1" spc="-40" dirty="0">
                <a:latin typeface="Calibri"/>
                <a:cs typeface="Calibri"/>
              </a:rPr>
              <a:t>P</a:t>
            </a:r>
            <a:r>
              <a:rPr sz="4000" b="1" spc="60" dirty="0">
                <a:latin typeface="Calibri"/>
                <a:cs typeface="Calibri"/>
              </a:rPr>
              <a:t>i</a:t>
            </a:r>
            <a:r>
              <a:rPr sz="4000" b="1" spc="30" dirty="0">
                <a:latin typeface="Calibri"/>
                <a:cs typeface="Calibri"/>
              </a:rPr>
              <a:t>e</a:t>
            </a:r>
            <a:r>
              <a:rPr sz="4000" b="1" spc="-100" dirty="0">
                <a:latin typeface="Calibri"/>
                <a:cs typeface="Calibri"/>
              </a:rPr>
              <a:t> </a:t>
            </a:r>
            <a:r>
              <a:rPr sz="4000" b="1" spc="-10" dirty="0">
                <a:latin typeface="Calibri"/>
                <a:cs typeface="Calibri"/>
              </a:rPr>
              <a:t>G</a:t>
            </a:r>
            <a:r>
              <a:rPr sz="4000" b="1" spc="-80" dirty="0">
                <a:latin typeface="Calibri"/>
                <a:cs typeface="Calibri"/>
              </a:rPr>
              <a:t>r</a:t>
            </a:r>
            <a:r>
              <a:rPr sz="4000" b="1" spc="-40" dirty="0">
                <a:latin typeface="Calibri"/>
                <a:cs typeface="Calibri"/>
              </a:rPr>
              <a:t>a</a:t>
            </a:r>
            <a:r>
              <a:rPr sz="4000" b="1" spc="90" dirty="0">
                <a:latin typeface="Calibri"/>
                <a:cs typeface="Calibri"/>
              </a:rPr>
              <a:t>p</a:t>
            </a:r>
            <a:r>
              <a:rPr sz="4000" b="1" spc="-40" dirty="0">
                <a:latin typeface="Calibri"/>
                <a:cs typeface="Calibri"/>
              </a:rPr>
              <a:t>h</a:t>
            </a:r>
            <a:r>
              <a:rPr sz="4000" spc="10" dirty="0">
                <a:latin typeface="Calibri"/>
                <a:cs typeface="Calibri"/>
              </a:rPr>
              <a:t>:</a:t>
            </a:r>
            <a:endParaRPr sz="4000">
              <a:latin typeface="Calibri"/>
              <a:cs typeface="Calibri"/>
            </a:endParaRPr>
          </a:p>
          <a:p>
            <a:pPr marL="25400" marR="228600">
              <a:lnSpc>
                <a:spcPts val="4200"/>
              </a:lnSpc>
              <a:spcBef>
                <a:spcPts val="1400"/>
              </a:spcBef>
              <a:buFont typeface="Arial MT"/>
              <a:buChar char="•"/>
              <a:tabLst>
                <a:tab pos="481330" algn="l"/>
                <a:tab pos="482600" algn="l"/>
              </a:tabLst>
            </a:pPr>
            <a:r>
              <a:rPr sz="4000" spc="-20" dirty="0">
                <a:latin typeface="Calibri"/>
                <a:cs typeface="Calibri"/>
              </a:rPr>
              <a:t>Represents</a:t>
            </a:r>
            <a:r>
              <a:rPr sz="4000" spc="50" dirty="0">
                <a:latin typeface="Calibri"/>
                <a:cs typeface="Calibri"/>
              </a:rPr>
              <a:t> </a:t>
            </a:r>
            <a:r>
              <a:rPr sz="4000" spc="-20" dirty="0">
                <a:latin typeface="Calibri"/>
                <a:cs typeface="Calibri"/>
              </a:rPr>
              <a:t>proportions</a:t>
            </a:r>
            <a:r>
              <a:rPr sz="4000" spc="60" dirty="0">
                <a:latin typeface="Calibri"/>
                <a:cs typeface="Calibri"/>
              </a:rPr>
              <a:t> </a:t>
            </a:r>
            <a:r>
              <a:rPr sz="4000" dirty="0">
                <a:latin typeface="Calibri"/>
                <a:cs typeface="Calibri"/>
              </a:rPr>
              <a:t>or</a:t>
            </a:r>
            <a:r>
              <a:rPr sz="4000" spc="-60" dirty="0">
                <a:latin typeface="Calibri"/>
                <a:cs typeface="Calibri"/>
              </a:rPr>
              <a:t> </a:t>
            </a:r>
            <a:r>
              <a:rPr sz="4000" spc="-20" dirty="0">
                <a:latin typeface="Calibri"/>
                <a:cs typeface="Calibri"/>
              </a:rPr>
              <a:t>percentages</a:t>
            </a:r>
            <a:r>
              <a:rPr sz="4000" spc="-80" dirty="0">
                <a:latin typeface="Calibri"/>
                <a:cs typeface="Calibri"/>
              </a:rPr>
              <a:t> </a:t>
            </a:r>
            <a:r>
              <a:rPr sz="4000" spc="20" dirty="0">
                <a:latin typeface="Calibri"/>
                <a:cs typeface="Calibri"/>
              </a:rPr>
              <a:t>as</a:t>
            </a:r>
            <a:r>
              <a:rPr sz="4000" spc="70" dirty="0">
                <a:latin typeface="Calibri"/>
                <a:cs typeface="Calibri"/>
              </a:rPr>
              <a:t> </a:t>
            </a:r>
            <a:r>
              <a:rPr sz="4000" spc="-10" dirty="0">
                <a:latin typeface="Calibri"/>
                <a:cs typeface="Calibri"/>
              </a:rPr>
              <a:t>slices</a:t>
            </a:r>
            <a:r>
              <a:rPr sz="4000" spc="60" dirty="0">
                <a:latin typeface="Calibri"/>
                <a:cs typeface="Calibri"/>
              </a:rPr>
              <a:t> </a:t>
            </a:r>
            <a:r>
              <a:rPr sz="4000" dirty="0">
                <a:latin typeface="Calibri"/>
                <a:cs typeface="Calibri"/>
              </a:rPr>
              <a:t>of </a:t>
            </a:r>
            <a:r>
              <a:rPr sz="4000" spc="-868" dirty="0">
                <a:latin typeface="Calibri"/>
                <a:cs typeface="Calibri"/>
              </a:rPr>
              <a:t> </a:t>
            </a:r>
            <a:r>
              <a:rPr sz="4000" spc="20" dirty="0">
                <a:latin typeface="Calibri"/>
                <a:cs typeface="Calibri"/>
              </a:rPr>
              <a:t>a</a:t>
            </a:r>
            <a:r>
              <a:rPr sz="4000" dirty="0">
                <a:latin typeface="Calibri"/>
                <a:cs typeface="Calibri"/>
              </a:rPr>
              <a:t> </a:t>
            </a:r>
            <a:r>
              <a:rPr sz="4000" spc="-20" dirty="0">
                <a:latin typeface="Calibri"/>
                <a:cs typeface="Calibri"/>
              </a:rPr>
              <a:t>circle.</a:t>
            </a:r>
            <a:endParaRPr sz="4000">
              <a:latin typeface="Calibri"/>
              <a:cs typeface="Calibri"/>
            </a:endParaRPr>
          </a:p>
          <a:p>
            <a:pPr marL="25400" marR="10160">
              <a:lnSpc>
                <a:spcPts val="4360"/>
              </a:lnSpc>
              <a:spcBef>
                <a:spcPts val="1240"/>
              </a:spcBef>
              <a:buFont typeface="Arial MT"/>
              <a:buChar char="•"/>
              <a:tabLst>
                <a:tab pos="481330" algn="l"/>
                <a:tab pos="482600" algn="l"/>
              </a:tabLst>
            </a:pPr>
            <a:r>
              <a:rPr sz="4000" spc="-40" dirty="0">
                <a:latin typeface="Calibri"/>
                <a:cs typeface="Calibri"/>
              </a:rPr>
              <a:t>Effective </a:t>
            </a:r>
            <a:r>
              <a:rPr sz="4000" spc="-10" dirty="0">
                <a:latin typeface="Calibri"/>
                <a:cs typeface="Calibri"/>
              </a:rPr>
              <a:t>for </a:t>
            </a:r>
            <a:r>
              <a:rPr sz="4000" dirty="0">
                <a:latin typeface="Calibri"/>
                <a:cs typeface="Calibri"/>
              </a:rPr>
              <a:t>visualizing part-to-whole </a:t>
            </a:r>
            <a:r>
              <a:rPr sz="4000" spc="-10" dirty="0">
                <a:latin typeface="Calibri"/>
                <a:cs typeface="Calibri"/>
              </a:rPr>
              <a:t>relationships, </a:t>
            </a:r>
            <a:r>
              <a:rPr sz="4000" spc="-880" dirty="0">
                <a:latin typeface="Calibri"/>
                <a:cs typeface="Calibri"/>
              </a:rPr>
              <a:t> </a:t>
            </a:r>
            <a:r>
              <a:rPr sz="4000" spc="10" dirty="0">
                <a:latin typeface="Calibri"/>
                <a:cs typeface="Calibri"/>
              </a:rPr>
              <a:t>such</a:t>
            </a:r>
            <a:r>
              <a:rPr sz="4000" spc="-50" dirty="0">
                <a:latin typeface="Calibri"/>
                <a:cs typeface="Calibri"/>
              </a:rPr>
              <a:t> </a:t>
            </a:r>
            <a:r>
              <a:rPr sz="4000" spc="20" dirty="0">
                <a:latin typeface="Calibri"/>
                <a:cs typeface="Calibri"/>
              </a:rPr>
              <a:t>as</a:t>
            </a:r>
            <a:r>
              <a:rPr sz="4000" spc="-90" dirty="0">
                <a:latin typeface="Calibri"/>
                <a:cs typeface="Calibri"/>
              </a:rPr>
              <a:t> </a:t>
            </a:r>
            <a:r>
              <a:rPr sz="4000" spc="-30" dirty="0">
                <a:latin typeface="Calibri"/>
                <a:cs typeface="Calibri"/>
              </a:rPr>
              <a:t>market</a:t>
            </a:r>
            <a:r>
              <a:rPr sz="4000" spc="-20" dirty="0">
                <a:latin typeface="Calibri"/>
                <a:cs typeface="Calibri"/>
              </a:rPr>
              <a:t> share</a:t>
            </a:r>
            <a:r>
              <a:rPr sz="4000" spc="70" dirty="0">
                <a:latin typeface="Calibri"/>
                <a:cs typeface="Calibri"/>
              </a:rPr>
              <a:t> </a:t>
            </a:r>
            <a:r>
              <a:rPr sz="4000" dirty="0">
                <a:latin typeface="Calibri"/>
                <a:cs typeface="Calibri"/>
              </a:rPr>
              <a:t>or</a:t>
            </a:r>
            <a:r>
              <a:rPr sz="4000" spc="-70" dirty="0">
                <a:latin typeface="Calibri"/>
                <a:cs typeface="Calibri"/>
              </a:rPr>
              <a:t> </a:t>
            </a:r>
            <a:r>
              <a:rPr sz="4000" spc="-10" dirty="0">
                <a:latin typeface="Calibri"/>
                <a:cs typeface="Calibri"/>
              </a:rPr>
              <a:t>expense</a:t>
            </a:r>
            <a:r>
              <a:rPr sz="4000" spc="70" dirty="0">
                <a:latin typeface="Calibri"/>
                <a:cs typeface="Calibri"/>
              </a:rPr>
              <a:t> </a:t>
            </a:r>
            <a:r>
              <a:rPr sz="4000" spc="-20" dirty="0">
                <a:latin typeface="Calibri"/>
                <a:cs typeface="Calibri"/>
              </a:rPr>
              <a:t>breakdowns.</a:t>
            </a:r>
            <a:endParaRPr sz="4000">
              <a:latin typeface="Calibri"/>
              <a:cs typeface="Calibri"/>
            </a:endParaRPr>
          </a:p>
          <a:p>
            <a:pPr marL="25400" marR="264160">
              <a:lnSpc>
                <a:spcPct val="90000"/>
              </a:lnSpc>
              <a:spcBef>
                <a:spcPts val="1150"/>
              </a:spcBef>
              <a:buFont typeface="Arial MT"/>
              <a:buChar char="•"/>
              <a:tabLst>
                <a:tab pos="481330" algn="l"/>
                <a:tab pos="482600" algn="l"/>
              </a:tabLst>
            </a:pPr>
            <a:r>
              <a:rPr sz="4000" spc="30" dirty="0">
                <a:latin typeface="Calibri"/>
                <a:cs typeface="Calibri"/>
              </a:rPr>
              <a:t>A</a:t>
            </a:r>
            <a:r>
              <a:rPr sz="4000" spc="40" dirty="0">
                <a:latin typeface="Calibri"/>
                <a:cs typeface="Calibri"/>
              </a:rPr>
              <a:t> </a:t>
            </a:r>
            <a:r>
              <a:rPr sz="4000" spc="-10" dirty="0">
                <a:latin typeface="Calibri"/>
                <a:cs typeface="Calibri"/>
              </a:rPr>
              <a:t>pie</a:t>
            </a:r>
            <a:r>
              <a:rPr sz="4000" spc="-80" dirty="0">
                <a:latin typeface="Calibri"/>
                <a:cs typeface="Calibri"/>
              </a:rPr>
              <a:t> </a:t>
            </a:r>
            <a:r>
              <a:rPr sz="4000" spc="-20" dirty="0">
                <a:latin typeface="Calibri"/>
                <a:cs typeface="Calibri"/>
              </a:rPr>
              <a:t>graph,</a:t>
            </a:r>
            <a:r>
              <a:rPr sz="4000" spc="30" dirty="0">
                <a:latin typeface="Calibri"/>
                <a:cs typeface="Calibri"/>
              </a:rPr>
              <a:t> </a:t>
            </a:r>
            <a:r>
              <a:rPr sz="4000" spc="-10" dirty="0">
                <a:latin typeface="Calibri"/>
                <a:cs typeface="Calibri"/>
              </a:rPr>
              <a:t>also</a:t>
            </a:r>
            <a:r>
              <a:rPr sz="4000" spc="-50" dirty="0">
                <a:latin typeface="Calibri"/>
                <a:cs typeface="Calibri"/>
              </a:rPr>
              <a:t> </a:t>
            </a:r>
            <a:r>
              <a:rPr sz="4000" spc="-10" dirty="0">
                <a:latin typeface="Calibri"/>
                <a:cs typeface="Calibri"/>
              </a:rPr>
              <a:t>known</a:t>
            </a:r>
            <a:r>
              <a:rPr sz="4000" spc="-30" dirty="0">
                <a:latin typeface="Calibri"/>
                <a:cs typeface="Calibri"/>
              </a:rPr>
              <a:t> </a:t>
            </a:r>
            <a:r>
              <a:rPr sz="4000" spc="20" dirty="0">
                <a:latin typeface="Calibri"/>
                <a:cs typeface="Calibri"/>
              </a:rPr>
              <a:t>as</a:t>
            </a:r>
            <a:r>
              <a:rPr sz="4000" spc="60" dirty="0">
                <a:latin typeface="Calibri"/>
                <a:cs typeface="Calibri"/>
              </a:rPr>
              <a:t> </a:t>
            </a:r>
            <a:r>
              <a:rPr sz="4000" spc="20" dirty="0">
                <a:latin typeface="Calibri"/>
                <a:cs typeface="Calibri"/>
              </a:rPr>
              <a:t>a</a:t>
            </a:r>
            <a:r>
              <a:rPr sz="4000" dirty="0">
                <a:latin typeface="Calibri"/>
                <a:cs typeface="Calibri"/>
              </a:rPr>
              <a:t> </a:t>
            </a:r>
            <a:r>
              <a:rPr sz="4000" spc="-10" dirty="0">
                <a:latin typeface="Calibri"/>
                <a:cs typeface="Calibri"/>
              </a:rPr>
              <a:t>pie</a:t>
            </a:r>
            <a:r>
              <a:rPr sz="4000" spc="-80" dirty="0">
                <a:latin typeface="Calibri"/>
                <a:cs typeface="Calibri"/>
              </a:rPr>
              <a:t> </a:t>
            </a:r>
            <a:r>
              <a:rPr sz="4000" spc="10" dirty="0">
                <a:latin typeface="Calibri"/>
                <a:cs typeface="Calibri"/>
              </a:rPr>
              <a:t>chart,</a:t>
            </a:r>
            <a:r>
              <a:rPr sz="4000" spc="-130" dirty="0">
                <a:latin typeface="Calibri"/>
                <a:cs typeface="Calibri"/>
              </a:rPr>
              <a:t> </a:t>
            </a:r>
            <a:r>
              <a:rPr sz="4000" spc="-10" dirty="0">
                <a:latin typeface="Calibri"/>
                <a:cs typeface="Calibri"/>
              </a:rPr>
              <a:t>is</a:t>
            </a:r>
            <a:r>
              <a:rPr sz="4000" spc="50" dirty="0">
                <a:latin typeface="Calibri"/>
                <a:cs typeface="Calibri"/>
              </a:rPr>
              <a:t> </a:t>
            </a:r>
            <a:r>
              <a:rPr sz="4000" spc="20" dirty="0">
                <a:latin typeface="Calibri"/>
                <a:cs typeface="Calibri"/>
              </a:rPr>
              <a:t>a</a:t>
            </a:r>
            <a:r>
              <a:rPr sz="4000" spc="10" dirty="0">
                <a:latin typeface="Calibri"/>
                <a:cs typeface="Calibri"/>
              </a:rPr>
              <a:t> </a:t>
            </a:r>
            <a:r>
              <a:rPr sz="4000" spc="-20" dirty="0">
                <a:latin typeface="Calibri"/>
                <a:cs typeface="Calibri"/>
              </a:rPr>
              <a:t>circular </a:t>
            </a:r>
            <a:r>
              <a:rPr sz="4000" spc="-880" dirty="0">
                <a:latin typeface="Calibri"/>
                <a:cs typeface="Calibri"/>
              </a:rPr>
              <a:t> </a:t>
            </a:r>
            <a:r>
              <a:rPr sz="4000" spc="10" dirty="0">
                <a:latin typeface="Calibri"/>
                <a:cs typeface="Calibri"/>
              </a:rPr>
              <a:t>chart </a:t>
            </a:r>
            <a:r>
              <a:rPr sz="4000" spc="-20" dirty="0">
                <a:latin typeface="Calibri"/>
                <a:cs typeface="Calibri"/>
              </a:rPr>
              <a:t>divided </a:t>
            </a:r>
            <a:r>
              <a:rPr sz="4000" dirty="0">
                <a:latin typeface="Calibri"/>
                <a:cs typeface="Calibri"/>
              </a:rPr>
              <a:t>into </a:t>
            </a:r>
            <a:r>
              <a:rPr sz="4000" spc="-20" dirty="0">
                <a:latin typeface="Calibri"/>
                <a:cs typeface="Calibri"/>
              </a:rPr>
              <a:t>sectors, </a:t>
            </a:r>
            <a:r>
              <a:rPr sz="4000" spc="-10" dirty="0">
                <a:latin typeface="Calibri"/>
                <a:cs typeface="Calibri"/>
              </a:rPr>
              <a:t>each representing </a:t>
            </a:r>
            <a:r>
              <a:rPr sz="4000" spc="20" dirty="0">
                <a:latin typeface="Calibri"/>
                <a:cs typeface="Calibri"/>
              </a:rPr>
              <a:t>a </a:t>
            </a:r>
            <a:r>
              <a:rPr sz="4000" spc="30" dirty="0">
                <a:latin typeface="Calibri"/>
                <a:cs typeface="Calibri"/>
              </a:rPr>
              <a:t> </a:t>
            </a:r>
            <a:r>
              <a:rPr sz="4000" spc="-20" dirty="0">
                <a:latin typeface="Calibri"/>
                <a:cs typeface="Calibri"/>
              </a:rPr>
              <a:t>proportion </a:t>
            </a:r>
            <a:r>
              <a:rPr sz="4000" dirty="0">
                <a:latin typeface="Calibri"/>
                <a:cs typeface="Calibri"/>
              </a:rPr>
              <a:t>of </a:t>
            </a:r>
            <a:r>
              <a:rPr sz="4000" spc="10" dirty="0">
                <a:latin typeface="Calibri"/>
                <a:cs typeface="Calibri"/>
              </a:rPr>
              <a:t>the </a:t>
            </a:r>
            <a:r>
              <a:rPr sz="4000" spc="-20" dirty="0">
                <a:latin typeface="Calibri"/>
                <a:cs typeface="Calibri"/>
              </a:rPr>
              <a:t>whole. </a:t>
            </a:r>
            <a:r>
              <a:rPr sz="4000" spc="20" dirty="0">
                <a:latin typeface="Calibri"/>
                <a:cs typeface="Calibri"/>
              </a:rPr>
              <a:t>It </a:t>
            </a:r>
            <a:r>
              <a:rPr sz="4000" spc="-10" dirty="0">
                <a:latin typeface="Calibri"/>
                <a:cs typeface="Calibri"/>
              </a:rPr>
              <a:t>is </a:t>
            </a:r>
            <a:r>
              <a:rPr sz="4000" spc="20" dirty="0">
                <a:latin typeface="Calibri"/>
                <a:cs typeface="Calibri"/>
              </a:rPr>
              <a:t>a </a:t>
            </a:r>
            <a:r>
              <a:rPr sz="4000" spc="10" dirty="0">
                <a:latin typeface="Calibri"/>
                <a:cs typeface="Calibri"/>
              </a:rPr>
              <a:t>visual </a:t>
            </a:r>
            <a:r>
              <a:rPr sz="4000" spc="-10" dirty="0">
                <a:latin typeface="Calibri"/>
                <a:cs typeface="Calibri"/>
              </a:rPr>
              <a:t>tool </a:t>
            </a:r>
            <a:r>
              <a:rPr sz="4000" spc="10" dirty="0">
                <a:latin typeface="Calibri"/>
                <a:cs typeface="Calibri"/>
              </a:rPr>
              <a:t>used </a:t>
            </a:r>
            <a:r>
              <a:rPr sz="4000" spc="-60" dirty="0">
                <a:latin typeface="Calibri"/>
                <a:cs typeface="Calibri"/>
              </a:rPr>
              <a:t>to </a:t>
            </a:r>
            <a:r>
              <a:rPr sz="4000" spc="-50" dirty="0">
                <a:latin typeface="Calibri"/>
                <a:cs typeface="Calibri"/>
              </a:rPr>
              <a:t> </a:t>
            </a:r>
            <a:r>
              <a:rPr sz="4000" spc="-20" dirty="0">
                <a:latin typeface="Calibri"/>
                <a:cs typeface="Calibri"/>
              </a:rPr>
              <a:t>illustrate </a:t>
            </a:r>
            <a:r>
              <a:rPr sz="4000" spc="10" dirty="0">
                <a:latin typeface="Calibri"/>
                <a:cs typeface="Calibri"/>
              </a:rPr>
              <a:t>the </a:t>
            </a:r>
            <a:r>
              <a:rPr sz="4000" spc="-20" dirty="0">
                <a:latin typeface="Calibri"/>
                <a:cs typeface="Calibri"/>
              </a:rPr>
              <a:t>relative sizes </a:t>
            </a:r>
            <a:r>
              <a:rPr sz="4000" dirty="0">
                <a:latin typeface="Calibri"/>
                <a:cs typeface="Calibri"/>
              </a:rPr>
              <a:t>of parts of </a:t>
            </a:r>
            <a:r>
              <a:rPr sz="4000" spc="20" dirty="0">
                <a:latin typeface="Calibri"/>
                <a:cs typeface="Calibri"/>
              </a:rPr>
              <a:t>a </a:t>
            </a:r>
            <a:r>
              <a:rPr sz="4000" spc="-10" dirty="0">
                <a:latin typeface="Calibri"/>
                <a:cs typeface="Calibri"/>
              </a:rPr>
              <a:t>dataset, </a:t>
            </a:r>
            <a:r>
              <a:rPr sz="4000" dirty="0">
                <a:latin typeface="Calibri"/>
                <a:cs typeface="Calibri"/>
              </a:rPr>
              <a:t> </a:t>
            </a:r>
            <a:r>
              <a:rPr sz="4000" spc="10" dirty="0">
                <a:latin typeface="Calibri"/>
                <a:cs typeface="Calibri"/>
              </a:rPr>
              <a:t>making</a:t>
            </a:r>
            <a:r>
              <a:rPr sz="4000" spc="-130" dirty="0">
                <a:latin typeface="Calibri"/>
                <a:cs typeface="Calibri"/>
              </a:rPr>
              <a:t> </a:t>
            </a:r>
            <a:r>
              <a:rPr sz="4000" spc="-10" dirty="0">
                <a:latin typeface="Calibri"/>
                <a:cs typeface="Calibri"/>
              </a:rPr>
              <a:t>comparisons</a:t>
            </a:r>
            <a:r>
              <a:rPr sz="4000" spc="50" dirty="0">
                <a:latin typeface="Calibri"/>
                <a:cs typeface="Calibri"/>
              </a:rPr>
              <a:t> </a:t>
            </a:r>
            <a:r>
              <a:rPr sz="4000" spc="-20" dirty="0">
                <a:latin typeface="Calibri"/>
                <a:cs typeface="Calibri"/>
              </a:rPr>
              <a:t>straightforward.</a:t>
            </a:r>
            <a:endParaRPr sz="4000">
              <a:latin typeface="Calibri"/>
              <a:cs typeface="Calibri"/>
            </a:endParaRPr>
          </a:p>
          <a:p>
            <a:pPr marL="25400" marR="293370">
              <a:lnSpc>
                <a:spcPct val="90200"/>
              </a:lnSpc>
              <a:spcBef>
                <a:spcPts val="1240"/>
              </a:spcBef>
              <a:buFont typeface="Arial MT"/>
              <a:buChar char="•"/>
              <a:tabLst>
                <a:tab pos="481330" algn="l"/>
                <a:tab pos="482600" algn="l"/>
              </a:tabLst>
            </a:pPr>
            <a:r>
              <a:rPr sz="4000" spc="-10" dirty="0">
                <a:latin typeface="Calibri"/>
                <a:cs typeface="Calibri"/>
              </a:rPr>
              <a:t>pie</a:t>
            </a:r>
            <a:r>
              <a:rPr sz="4000" spc="60" dirty="0">
                <a:latin typeface="Calibri"/>
                <a:cs typeface="Calibri"/>
              </a:rPr>
              <a:t> </a:t>
            </a:r>
            <a:r>
              <a:rPr sz="4000" spc="-10" dirty="0">
                <a:latin typeface="Calibri"/>
                <a:cs typeface="Calibri"/>
              </a:rPr>
              <a:t>charts</a:t>
            </a:r>
            <a:r>
              <a:rPr sz="4000" spc="40" dirty="0">
                <a:latin typeface="Calibri"/>
                <a:cs typeface="Calibri"/>
              </a:rPr>
              <a:t> </a:t>
            </a:r>
            <a:r>
              <a:rPr sz="4000" spc="-50" dirty="0">
                <a:latin typeface="Calibri"/>
                <a:cs typeface="Calibri"/>
              </a:rPr>
              <a:t>are</a:t>
            </a:r>
            <a:r>
              <a:rPr sz="4000" spc="70" dirty="0">
                <a:latin typeface="Calibri"/>
                <a:cs typeface="Calibri"/>
              </a:rPr>
              <a:t> </a:t>
            </a:r>
            <a:r>
              <a:rPr sz="4000" spc="-30" dirty="0">
                <a:latin typeface="Calibri"/>
                <a:cs typeface="Calibri"/>
              </a:rPr>
              <a:t>best</a:t>
            </a:r>
            <a:r>
              <a:rPr sz="4000" spc="-20" dirty="0">
                <a:latin typeface="Calibri"/>
                <a:cs typeface="Calibri"/>
              </a:rPr>
              <a:t> </a:t>
            </a:r>
            <a:r>
              <a:rPr sz="4000" spc="10" dirty="0">
                <a:latin typeface="Calibri"/>
                <a:cs typeface="Calibri"/>
              </a:rPr>
              <a:t>used</a:t>
            </a:r>
            <a:r>
              <a:rPr sz="4000" spc="-40" dirty="0">
                <a:latin typeface="Calibri"/>
                <a:cs typeface="Calibri"/>
              </a:rPr>
              <a:t> </a:t>
            </a:r>
            <a:r>
              <a:rPr sz="4000" spc="-10" dirty="0">
                <a:latin typeface="Calibri"/>
                <a:cs typeface="Calibri"/>
              </a:rPr>
              <a:t>when</a:t>
            </a:r>
            <a:r>
              <a:rPr sz="4000" spc="-40" dirty="0">
                <a:latin typeface="Calibri"/>
                <a:cs typeface="Calibri"/>
              </a:rPr>
              <a:t> </a:t>
            </a:r>
            <a:r>
              <a:rPr sz="4000" dirty="0">
                <a:latin typeface="Calibri"/>
                <a:cs typeface="Calibri"/>
              </a:rPr>
              <a:t>you</a:t>
            </a:r>
            <a:r>
              <a:rPr sz="4000" spc="-40" dirty="0">
                <a:latin typeface="Calibri"/>
                <a:cs typeface="Calibri"/>
              </a:rPr>
              <a:t> </a:t>
            </a:r>
            <a:r>
              <a:rPr sz="4000" spc="-30" dirty="0">
                <a:latin typeface="Calibri"/>
                <a:cs typeface="Calibri"/>
              </a:rPr>
              <a:t>want</a:t>
            </a:r>
            <a:r>
              <a:rPr sz="4000" spc="-20" dirty="0">
                <a:latin typeface="Calibri"/>
                <a:cs typeface="Calibri"/>
              </a:rPr>
              <a:t> </a:t>
            </a:r>
            <a:r>
              <a:rPr sz="4000" spc="20" dirty="0">
                <a:latin typeface="Calibri"/>
                <a:cs typeface="Calibri"/>
              </a:rPr>
              <a:t>to</a:t>
            </a:r>
            <a:r>
              <a:rPr sz="4000" spc="-50" dirty="0">
                <a:latin typeface="Calibri"/>
                <a:cs typeface="Calibri"/>
              </a:rPr>
              <a:t> </a:t>
            </a:r>
            <a:r>
              <a:rPr sz="4000" spc="-20" dirty="0">
                <a:latin typeface="Calibri"/>
                <a:cs typeface="Calibri"/>
              </a:rPr>
              <a:t>show </a:t>
            </a:r>
            <a:r>
              <a:rPr sz="4000" spc="-10" dirty="0">
                <a:latin typeface="Calibri"/>
                <a:cs typeface="Calibri"/>
              </a:rPr>
              <a:t> </a:t>
            </a:r>
            <a:r>
              <a:rPr sz="4000" spc="10" dirty="0">
                <a:latin typeface="Calibri"/>
                <a:cs typeface="Calibri"/>
              </a:rPr>
              <a:t>the</a:t>
            </a:r>
            <a:r>
              <a:rPr sz="4000" spc="-90" dirty="0">
                <a:latin typeface="Calibri"/>
                <a:cs typeface="Calibri"/>
              </a:rPr>
              <a:t> </a:t>
            </a:r>
            <a:r>
              <a:rPr sz="4000" spc="30" dirty="0">
                <a:latin typeface="Calibri"/>
                <a:cs typeface="Calibri"/>
              </a:rPr>
              <a:t>parts</a:t>
            </a:r>
            <a:r>
              <a:rPr sz="4000" spc="-100" dirty="0">
                <a:latin typeface="Calibri"/>
                <a:cs typeface="Calibri"/>
              </a:rPr>
              <a:t> </a:t>
            </a:r>
            <a:r>
              <a:rPr sz="4000" dirty="0">
                <a:latin typeface="Calibri"/>
                <a:cs typeface="Calibri"/>
              </a:rPr>
              <a:t>of</a:t>
            </a:r>
            <a:r>
              <a:rPr sz="4000" spc="-50" dirty="0">
                <a:latin typeface="Calibri"/>
                <a:cs typeface="Calibri"/>
              </a:rPr>
              <a:t> </a:t>
            </a:r>
            <a:r>
              <a:rPr sz="4000" spc="20" dirty="0">
                <a:latin typeface="Calibri"/>
                <a:cs typeface="Calibri"/>
              </a:rPr>
              <a:t>a</a:t>
            </a:r>
            <a:r>
              <a:rPr sz="4000" spc="10" dirty="0">
                <a:latin typeface="Calibri"/>
                <a:cs typeface="Calibri"/>
              </a:rPr>
              <a:t> </a:t>
            </a:r>
            <a:r>
              <a:rPr sz="4000" spc="-10" dirty="0">
                <a:latin typeface="Calibri"/>
                <a:cs typeface="Calibri"/>
              </a:rPr>
              <a:t>whole</a:t>
            </a:r>
            <a:r>
              <a:rPr sz="4000" spc="70" dirty="0">
                <a:latin typeface="Calibri"/>
                <a:cs typeface="Calibri"/>
              </a:rPr>
              <a:t> </a:t>
            </a:r>
            <a:r>
              <a:rPr sz="4000" spc="-40" dirty="0">
                <a:latin typeface="Calibri"/>
                <a:cs typeface="Calibri"/>
              </a:rPr>
              <a:t>and</a:t>
            </a:r>
            <a:r>
              <a:rPr sz="4000" spc="-50" dirty="0">
                <a:latin typeface="Calibri"/>
                <a:cs typeface="Calibri"/>
              </a:rPr>
              <a:t> </a:t>
            </a:r>
            <a:r>
              <a:rPr sz="4000" dirty="0">
                <a:latin typeface="Calibri"/>
                <a:cs typeface="Calibri"/>
              </a:rPr>
              <a:t>compare</a:t>
            </a:r>
            <a:r>
              <a:rPr sz="4000" spc="-80" dirty="0">
                <a:latin typeface="Calibri"/>
                <a:cs typeface="Calibri"/>
              </a:rPr>
              <a:t> </a:t>
            </a:r>
            <a:r>
              <a:rPr sz="4000" spc="-10" dirty="0">
                <a:latin typeface="Calibri"/>
                <a:cs typeface="Calibri"/>
              </a:rPr>
              <a:t>their</a:t>
            </a:r>
            <a:r>
              <a:rPr sz="4000" spc="70" dirty="0">
                <a:latin typeface="Calibri"/>
                <a:cs typeface="Calibri"/>
              </a:rPr>
              <a:t> </a:t>
            </a:r>
            <a:r>
              <a:rPr sz="4000" spc="-10" dirty="0">
                <a:latin typeface="Calibri"/>
                <a:cs typeface="Calibri"/>
              </a:rPr>
              <a:t>proportions, </a:t>
            </a:r>
            <a:r>
              <a:rPr sz="4000" spc="-868" dirty="0">
                <a:latin typeface="Calibri"/>
                <a:cs typeface="Calibri"/>
              </a:rPr>
              <a:t> </a:t>
            </a:r>
            <a:r>
              <a:rPr sz="4000" spc="-10" dirty="0">
                <a:latin typeface="Calibri"/>
                <a:cs typeface="Calibri"/>
              </a:rPr>
              <a:t>rather </a:t>
            </a:r>
            <a:r>
              <a:rPr sz="4000" spc="10" dirty="0">
                <a:latin typeface="Calibri"/>
                <a:cs typeface="Calibri"/>
              </a:rPr>
              <a:t>than </a:t>
            </a:r>
            <a:r>
              <a:rPr sz="4000" spc="-30" dirty="0">
                <a:latin typeface="Calibri"/>
                <a:cs typeface="Calibri"/>
              </a:rPr>
              <a:t>exact </a:t>
            </a:r>
            <a:r>
              <a:rPr sz="4000" spc="-20" dirty="0">
                <a:latin typeface="Calibri"/>
                <a:cs typeface="Calibri"/>
              </a:rPr>
              <a:t>values. </a:t>
            </a:r>
            <a:r>
              <a:rPr sz="4000" spc="-10" dirty="0">
                <a:latin typeface="Calibri"/>
                <a:cs typeface="Calibri"/>
              </a:rPr>
              <a:t>They </a:t>
            </a:r>
            <a:r>
              <a:rPr sz="4000" spc="-20" dirty="0">
                <a:latin typeface="Calibri"/>
                <a:cs typeface="Calibri"/>
              </a:rPr>
              <a:t>provide </a:t>
            </a:r>
            <a:r>
              <a:rPr sz="4000" spc="20" dirty="0">
                <a:latin typeface="Calibri"/>
                <a:cs typeface="Calibri"/>
              </a:rPr>
              <a:t>a </a:t>
            </a:r>
            <a:r>
              <a:rPr sz="4000" spc="-50" dirty="0">
                <a:latin typeface="Calibri"/>
                <a:cs typeface="Calibri"/>
              </a:rPr>
              <a:t>clear, </a:t>
            </a:r>
            <a:r>
              <a:rPr sz="4000" spc="-40" dirty="0">
                <a:latin typeface="Calibri"/>
                <a:cs typeface="Calibri"/>
              </a:rPr>
              <a:t> </a:t>
            </a:r>
            <a:r>
              <a:rPr sz="4000" spc="-10" dirty="0">
                <a:latin typeface="Calibri"/>
                <a:cs typeface="Calibri"/>
              </a:rPr>
              <a:t>concise, </a:t>
            </a:r>
            <a:r>
              <a:rPr sz="4000" spc="10" dirty="0">
                <a:latin typeface="Calibri"/>
                <a:cs typeface="Calibri"/>
              </a:rPr>
              <a:t>and </a:t>
            </a:r>
            <a:r>
              <a:rPr sz="4000" spc="-10" dirty="0">
                <a:latin typeface="Calibri"/>
                <a:cs typeface="Calibri"/>
              </a:rPr>
              <a:t>aesthetically </a:t>
            </a:r>
            <a:r>
              <a:rPr sz="4000" dirty="0">
                <a:latin typeface="Calibri"/>
                <a:cs typeface="Calibri"/>
              </a:rPr>
              <a:t>pleasing </a:t>
            </a:r>
            <a:r>
              <a:rPr sz="4000" spc="10" dirty="0">
                <a:latin typeface="Calibri"/>
                <a:cs typeface="Calibri"/>
              </a:rPr>
              <a:t>means </a:t>
            </a:r>
            <a:r>
              <a:rPr sz="4000" dirty="0">
                <a:latin typeface="Calibri"/>
                <a:cs typeface="Calibri"/>
              </a:rPr>
              <a:t>of </a:t>
            </a:r>
            <a:r>
              <a:rPr sz="4000" spc="10" dirty="0">
                <a:latin typeface="Calibri"/>
                <a:cs typeface="Calibri"/>
              </a:rPr>
              <a:t> </a:t>
            </a:r>
            <a:r>
              <a:rPr sz="4000" spc="-20" dirty="0">
                <a:latin typeface="Calibri"/>
                <a:cs typeface="Calibri"/>
              </a:rPr>
              <a:t>displaying </a:t>
            </a:r>
            <a:r>
              <a:rPr sz="4000" dirty="0">
                <a:latin typeface="Calibri"/>
                <a:cs typeface="Calibri"/>
              </a:rPr>
              <a:t>how </a:t>
            </a:r>
            <a:r>
              <a:rPr sz="4000" spc="-10" dirty="0">
                <a:latin typeface="Calibri"/>
                <a:cs typeface="Calibri"/>
              </a:rPr>
              <a:t>individual </a:t>
            </a:r>
            <a:r>
              <a:rPr sz="4000" dirty="0">
                <a:latin typeface="Calibri"/>
                <a:cs typeface="Calibri"/>
              </a:rPr>
              <a:t>parts </a:t>
            </a:r>
            <a:r>
              <a:rPr sz="4000" spc="-20" dirty="0">
                <a:latin typeface="Calibri"/>
                <a:cs typeface="Calibri"/>
              </a:rPr>
              <a:t>contribute </a:t>
            </a:r>
            <a:r>
              <a:rPr sz="4000" spc="20" dirty="0">
                <a:latin typeface="Calibri"/>
                <a:cs typeface="Calibri"/>
              </a:rPr>
              <a:t>to </a:t>
            </a:r>
            <a:r>
              <a:rPr sz="4000" spc="10" dirty="0">
                <a:latin typeface="Calibri"/>
                <a:cs typeface="Calibri"/>
              </a:rPr>
              <a:t>the </a:t>
            </a:r>
            <a:r>
              <a:rPr sz="4000" spc="20" dirty="0">
                <a:latin typeface="Calibri"/>
                <a:cs typeface="Calibri"/>
              </a:rPr>
              <a:t> </a:t>
            </a:r>
            <a:r>
              <a:rPr sz="4000" spc="10" dirty="0">
                <a:latin typeface="Calibri"/>
                <a:cs typeface="Calibri"/>
              </a:rPr>
              <a:t>whole, making </a:t>
            </a:r>
            <a:r>
              <a:rPr sz="4000" spc="30" dirty="0">
                <a:latin typeface="Calibri"/>
                <a:cs typeface="Calibri"/>
              </a:rPr>
              <a:t>them </a:t>
            </a:r>
            <a:r>
              <a:rPr sz="4000" spc="20" dirty="0">
                <a:latin typeface="Calibri"/>
                <a:cs typeface="Calibri"/>
              </a:rPr>
              <a:t>a </a:t>
            </a:r>
            <a:r>
              <a:rPr sz="4000" spc="-10" dirty="0">
                <a:latin typeface="Calibri"/>
                <a:cs typeface="Calibri"/>
              </a:rPr>
              <a:t>popular </a:t>
            </a:r>
            <a:r>
              <a:rPr sz="4000" dirty="0">
                <a:latin typeface="Calibri"/>
                <a:cs typeface="Calibri"/>
              </a:rPr>
              <a:t>choice </a:t>
            </a:r>
            <a:r>
              <a:rPr sz="4000" spc="-10" dirty="0">
                <a:latin typeface="Calibri"/>
                <a:cs typeface="Calibri"/>
              </a:rPr>
              <a:t>for </a:t>
            </a:r>
            <a:r>
              <a:rPr sz="4000" spc="-20" dirty="0">
                <a:latin typeface="Calibri"/>
                <a:cs typeface="Calibri"/>
              </a:rPr>
              <a:t>data </a:t>
            </a:r>
            <a:r>
              <a:rPr sz="4000" spc="-10" dirty="0">
                <a:latin typeface="Calibri"/>
                <a:cs typeface="Calibri"/>
              </a:rPr>
              <a:t> visualization.</a:t>
            </a:r>
            <a:endParaRPr sz="4000">
              <a:latin typeface="Calibri"/>
              <a:cs typeface="Calibri"/>
            </a:endParaRPr>
          </a:p>
        </p:txBody>
      </p:sp>
      <p:grpSp>
        <p:nvGrpSpPr>
          <p:cNvPr id="3" name="object 3"/>
          <p:cNvGrpSpPr/>
          <p:nvPr/>
        </p:nvGrpSpPr>
        <p:grpSpPr>
          <a:xfrm>
            <a:off x="14725651" y="0"/>
            <a:ext cx="9658350" cy="13716000"/>
            <a:chOff x="7362825" y="0"/>
            <a:chExt cx="4829175" cy="6858000"/>
          </a:xfrm>
        </p:grpSpPr>
        <p:pic>
          <p:nvPicPr>
            <p:cNvPr id="4" name="object 4"/>
            <p:cNvPicPr/>
            <p:nvPr/>
          </p:nvPicPr>
          <p:blipFill>
            <a:blip r:embed="rId2" cstate="print"/>
            <a:stretch>
              <a:fillRect/>
            </a:stretch>
          </p:blipFill>
          <p:spPr>
            <a:xfrm>
              <a:off x="8124825" y="0"/>
              <a:ext cx="4067175" cy="6857999"/>
            </a:xfrm>
            <a:prstGeom prst="rect">
              <a:avLst/>
            </a:prstGeom>
          </p:spPr>
        </p:pic>
        <p:pic>
          <p:nvPicPr>
            <p:cNvPr id="5" name="object 5"/>
            <p:cNvPicPr/>
            <p:nvPr/>
          </p:nvPicPr>
          <p:blipFill>
            <a:blip r:embed="rId3" cstate="print"/>
            <a:stretch>
              <a:fillRect/>
            </a:stretch>
          </p:blipFill>
          <p:spPr>
            <a:xfrm>
              <a:off x="8124825" y="0"/>
              <a:ext cx="4067175" cy="6400800"/>
            </a:xfrm>
            <a:prstGeom prst="rect">
              <a:avLst/>
            </a:prstGeom>
          </p:spPr>
        </p:pic>
        <p:pic>
          <p:nvPicPr>
            <p:cNvPr id="6" name="object 6"/>
            <p:cNvPicPr/>
            <p:nvPr/>
          </p:nvPicPr>
          <p:blipFill>
            <a:blip r:embed="rId4" cstate="print"/>
            <a:stretch>
              <a:fillRect/>
            </a:stretch>
          </p:blipFill>
          <p:spPr>
            <a:xfrm>
              <a:off x="8124825" y="0"/>
              <a:ext cx="3609975" cy="6858000"/>
            </a:xfrm>
            <a:prstGeom prst="rect">
              <a:avLst/>
            </a:prstGeom>
          </p:spPr>
        </p:pic>
        <p:pic>
          <p:nvPicPr>
            <p:cNvPr id="7" name="object 7"/>
            <p:cNvPicPr/>
            <p:nvPr/>
          </p:nvPicPr>
          <p:blipFill>
            <a:blip r:embed="rId5" cstate="print"/>
            <a:stretch>
              <a:fillRect/>
            </a:stretch>
          </p:blipFill>
          <p:spPr>
            <a:xfrm>
              <a:off x="7362825" y="904875"/>
              <a:ext cx="3600450" cy="5076825"/>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4384000" cy="13716000"/>
            <a:chOff x="0" y="0"/>
            <a:chExt cx="12192000" cy="6858000"/>
          </a:xfrm>
        </p:grpSpPr>
        <p:pic>
          <p:nvPicPr>
            <p:cNvPr id="3" name="object 3"/>
            <p:cNvPicPr/>
            <p:nvPr/>
          </p:nvPicPr>
          <p:blipFill>
            <a:blip r:embed="rId2" cstate="print"/>
            <a:stretch>
              <a:fillRect/>
            </a:stretch>
          </p:blipFill>
          <p:spPr>
            <a:xfrm>
              <a:off x="0" y="0"/>
              <a:ext cx="9667874" cy="6443821"/>
            </a:xfrm>
            <a:prstGeom prst="rect">
              <a:avLst/>
            </a:prstGeom>
          </p:spPr>
        </p:pic>
        <p:pic>
          <p:nvPicPr>
            <p:cNvPr id="4" name="object 4"/>
            <p:cNvPicPr/>
            <p:nvPr/>
          </p:nvPicPr>
          <p:blipFill>
            <a:blip r:embed="rId3" cstate="print"/>
            <a:stretch>
              <a:fillRect/>
            </a:stretch>
          </p:blipFill>
          <p:spPr>
            <a:xfrm>
              <a:off x="5124450" y="0"/>
              <a:ext cx="7067550" cy="6858000"/>
            </a:xfrm>
            <a:prstGeom prst="rect">
              <a:avLst/>
            </a:prstGeom>
          </p:spPr>
        </p:pic>
      </p:grpSp>
      <p:sp>
        <p:nvSpPr>
          <p:cNvPr id="5" name="object 5"/>
          <p:cNvSpPr txBox="1"/>
          <p:nvPr/>
        </p:nvSpPr>
        <p:spPr>
          <a:xfrm>
            <a:off x="16057117" y="2591773"/>
            <a:ext cx="7303770" cy="8946614"/>
          </a:xfrm>
          <a:prstGeom prst="rect">
            <a:avLst/>
          </a:prstGeom>
        </p:spPr>
        <p:txBody>
          <a:bodyPr vert="horz" wrap="square" lIns="0" tIns="64768" rIns="0" bIns="0" rtlCol="0">
            <a:spAutoFit/>
          </a:bodyPr>
          <a:lstStyle/>
          <a:p>
            <a:pPr marL="482600" indent="-458470">
              <a:spcBef>
                <a:spcPts val="508"/>
              </a:spcBef>
              <a:buFont typeface="Arial MT"/>
              <a:buChar char="•"/>
              <a:tabLst>
                <a:tab pos="482600" algn="l"/>
                <a:tab pos="483870" algn="l"/>
              </a:tabLst>
            </a:pPr>
            <a:r>
              <a:rPr sz="2800" b="1" spc="-10" dirty="0">
                <a:latin typeface="Calibri"/>
                <a:cs typeface="Calibri"/>
              </a:rPr>
              <a:t>Spline</a:t>
            </a:r>
            <a:r>
              <a:rPr sz="2800" b="1" spc="-130" dirty="0">
                <a:latin typeface="Calibri"/>
                <a:cs typeface="Calibri"/>
              </a:rPr>
              <a:t> </a:t>
            </a:r>
            <a:r>
              <a:rPr sz="2800" b="1" spc="-10" dirty="0">
                <a:latin typeface="Calibri"/>
                <a:cs typeface="Calibri"/>
              </a:rPr>
              <a:t>Line</a:t>
            </a:r>
            <a:r>
              <a:rPr sz="2800" spc="-10" dirty="0">
                <a:latin typeface="Calibri"/>
                <a:cs typeface="Calibri"/>
              </a:rPr>
              <a:t>:</a:t>
            </a:r>
            <a:endParaRPr sz="2800">
              <a:latin typeface="Calibri"/>
              <a:cs typeface="Calibri"/>
            </a:endParaRPr>
          </a:p>
          <a:p>
            <a:pPr marL="596900" marR="205740" lvl="1" indent="-457200">
              <a:lnSpc>
                <a:spcPct val="80000"/>
              </a:lnSpc>
              <a:spcBef>
                <a:spcPts val="1210"/>
              </a:spcBef>
              <a:buFont typeface="Arial MT"/>
              <a:buChar char="•"/>
              <a:tabLst>
                <a:tab pos="596900" algn="l"/>
                <a:tab pos="598170" algn="l"/>
              </a:tabLst>
            </a:pPr>
            <a:r>
              <a:rPr sz="3600" dirty="0">
                <a:latin typeface="Calibri"/>
                <a:cs typeface="Calibri"/>
              </a:rPr>
              <a:t>A </a:t>
            </a:r>
            <a:r>
              <a:rPr sz="3600" spc="-10" dirty="0">
                <a:latin typeface="Calibri"/>
                <a:cs typeface="Calibri"/>
              </a:rPr>
              <a:t>smooth curve </a:t>
            </a:r>
            <a:r>
              <a:rPr sz="3600" spc="-20" dirty="0">
                <a:latin typeface="Calibri"/>
                <a:cs typeface="Calibri"/>
              </a:rPr>
              <a:t>that </a:t>
            </a:r>
            <a:r>
              <a:rPr sz="3600" spc="-10" dirty="0">
                <a:latin typeface="Calibri"/>
                <a:cs typeface="Calibri"/>
              </a:rPr>
              <a:t>connects data </a:t>
            </a:r>
            <a:r>
              <a:rPr sz="3600" spc="-790" dirty="0">
                <a:latin typeface="Calibri"/>
                <a:cs typeface="Calibri"/>
              </a:rPr>
              <a:t> </a:t>
            </a:r>
            <a:r>
              <a:rPr sz="3600" spc="-10" dirty="0">
                <a:latin typeface="Calibri"/>
                <a:cs typeface="Calibri"/>
              </a:rPr>
              <a:t>points, </a:t>
            </a:r>
            <a:r>
              <a:rPr sz="3600" spc="-20" dirty="0">
                <a:latin typeface="Calibri"/>
                <a:cs typeface="Calibri"/>
              </a:rPr>
              <a:t>providing </a:t>
            </a:r>
            <a:r>
              <a:rPr sz="3600" dirty="0">
                <a:latin typeface="Calibri"/>
                <a:cs typeface="Calibri"/>
              </a:rPr>
              <a:t>a </a:t>
            </a:r>
            <a:r>
              <a:rPr sz="3600" spc="-10" dirty="0">
                <a:latin typeface="Calibri"/>
                <a:cs typeface="Calibri"/>
              </a:rPr>
              <a:t>polished, </a:t>
            </a:r>
            <a:r>
              <a:rPr sz="3600" dirty="0">
                <a:latin typeface="Calibri"/>
                <a:cs typeface="Calibri"/>
              </a:rPr>
              <a:t> flowing</a:t>
            </a:r>
            <a:r>
              <a:rPr sz="3600" spc="20" dirty="0">
                <a:latin typeface="Calibri"/>
                <a:cs typeface="Calibri"/>
              </a:rPr>
              <a:t> </a:t>
            </a:r>
            <a:r>
              <a:rPr sz="3600" spc="-20" dirty="0">
                <a:latin typeface="Calibri"/>
                <a:cs typeface="Calibri"/>
              </a:rPr>
              <a:t>appearance.</a:t>
            </a:r>
            <a:endParaRPr sz="3600">
              <a:latin typeface="Calibri"/>
              <a:cs typeface="Calibri"/>
            </a:endParaRPr>
          </a:p>
          <a:p>
            <a:pPr marL="596900" marR="378460" lvl="1" indent="-457200">
              <a:lnSpc>
                <a:spcPct val="80000"/>
              </a:lnSpc>
              <a:spcBef>
                <a:spcPts val="1200"/>
              </a:spcBef>
              <a:buFont typeface="Arial MT"/>
              <a:buChar char="•"/>
              <a:tabLst>
                <a:tab pos="596900" algn="l"/>
                <a:tab pos="598170" algn="l"/>
              </a:tabLst>
            </a:pPr>
            <a:r>
              <a:rPr sz="3600" spc="-10" dirty="0">
                <a:latin typeface="Calibri"/>
                <a:cs typeface="Calibri"/>
              </a:rPr>
              <a:t>Ideal for representing </a:t>
            </a:r>
            <a:r>
              <a:rPr sz="3600" spc="-30" dirty="0">
                <a:latin typeface="Calibri"/>
                <a:cs typeface="Calibri"/>
              </a:rPr>
              <a:t>gradual </a:t>
            </a:r>
            <a:r>
              <a:rPr sz="3600" spc="-20" dirty="0">
                <a:latin typeface="Calibri"/>
                <a:cs typeface="Calibri"/>
              </a:rPr>
              <a:t> </a:t>
            </a:r>
            <a:r>
              <a:rPr sz="3600" spc="-10" dirty="0">
                <a:latin typeface="Calibri"/>
                <a:cs typeface="Calibri"/>
              </a:rPr>
              <a:t>trends,</a:t>
            </a:r>
            <a:r>
              <a:rPr sz="3600" spc="-70" dirty="0">
                <a:latin typeface="Calibri"/>
                <a:cs typeface="Calibri"/>
              </a:rPr>
              <a:t> </a:t>
            </a:r>
            <a:r>
              <a:rPr sz="3600" spc="-40" dirty="0">
                <a:latin typeface="Calibri"/>
                <a:cs typeface="Calibri"/>
              </a:rPr>
              <a:t>like</a:t>
            </a:r>
            <a:r>
              <a:rPr sz="3600" spc="90" dirty="0">
                <a:latin typeface="Calibri"/>
                <a:cs typeface="Calibri"/>
              </a:rPr>
              <a:t> </a:t>
            </a:r>
            <a:r>
              <a:rPr sz="3600" spc="-10" dirty="0">
                <a:latin typeface="Calibri"/>
                <a:cs typeface="Calibri"/>
              </a:rPr>
              <a:t>user</a:t>
            </a:r>
            <a:r>
              <a:rPr sz="3600" spc="30" dirty="0">
                <a:latin typeface="Calibri"/>
                <a:cs typeface="Calibri"/>
              </a:rPr>
              <a:t> </a:t>
            </a:r>
            <a:r>
              <a:rPr sz="3600" spc="-30" dirty="0">
                <a:latin typeface="Calibri"/>
                <a:cs typeface="Calibri"/>
              </a:rPr>
              <a:t>engagement</a:t>
            </a:r>
            <a:r>
              <a:rPr sz="3600" spc="70" dirty="0">
                <a:latin typeface="Calibri"/>
                <a:cs typeface="Calibri"/>
              </a:rPr>
              <a:t> </a:t>
            </a:r>
            <a:r>
              <a:rPr sz="3600" spc="-30" dirty="0">
                <a:latin typeface="Calibri"/>
                <a:cs typeface="Calibri"/>
              </a:rPr>
              <a:t>over </a:t>
            </a:r>
            <a:r>
              <a:rPr sz="3600" spc="-780" dirty="0">
                <a:latin typeface="Calibri"/>
                <a:cs typeface="Calibri"/>
              </a:rPr>
              <a:t> </a:t>
            </a:r>
            <a:r>
              <a:rPr sz="3600" spc="-20" dirty="0">
                <a:latin typeface="Calibri"/>
                <a:cs typeface="Calibri"/>
              </a:rPr>
              <a:t>weeks.</a:t>
            </a:r>
            <a:endParaRPr sz="3600">
              <a:latin typeface="Calibri"/>
              <a:cs typeface="Calibri"/>
            </a:endParaRPr>
          </a:p>
          <a:p>
            <a:pPr marL="596900" marR="10160" lvl="1" indent="-457200">
              <a:lnSpc>
                <a:spcPct val="80300"/>
              </a:lnSpc>
              <a:spcBef>
                <a:spcPts val="1200"/>
              </a:spcBef>
              <a:buFont typeface="Arial MT"/>
              <a:buChar char="•"/>
              <a:tabLst>
                <a:tab pos="596900" algn="l"/>
                <a:tab pos="598170" algn="l"/>
              </a:tabLst>
            </a:pPr>
            <a:r>
              <a:rPr sz="3600" dirty="0">
                <a:latin typeface="Calibri"/>
                <a:cs typeface="Calibri"/>
              </a:rPr>
              <a:t>spline line, </a:t>
            </a:r>
            <a:r>
              <a:rPr sz="3600" spc="20" dirty="0">
                <a:latin typeface="Calibri"/>
                <a:cs typeface="Calibri"/>
              </a:rPr>
              <a:t>or </a:t>
            </a:r>
            <a:r>
              <a:rPr sz="3600" spc="-10" dirty="0">
                <a:latin typeface="Calibri"/>
                <a:cs typeface="Calibri"/>
              </a:rPr>
              <a:t>simply </a:t>
            </a:r>
            <a:r>
              <a:rPr sz="3600" dirty="0">
                <a:latin typeface="Calibri"/>
                <a:cs typeface="Calibri"/>
              </a:rPr>
              <a:t>a spline, </a:t>
            </a:r>
            <a:r>
              <a:rPr sz="3600" spc="-40" dirty="0">
                <a:latin typeface="Calibri"/>
                <a:cs typeface="Calibri"/>
              </a:rPr>
              <a:t>is </a:t>
            </a:r>
            <a:r>
              <a:rPr sz="3600" dirty="0">
                <a:latin typeface="Calibri"/>
                <a:cs typeface="Calibri"/>
              </a:rPr>
              <a:t>a </a:t>
            </a:r>
            <a:r>
              <a:rPr sz="3600" spc="10" dirty="0">
                <a:latin typeface="Calibri"/>
                <a:cs typeface="Calibri"/>
              </a:rPr>
              <a:t> </a:t>
            </a:r>
            <a:r>
              <a:rPr sz="3600" spc="-10" dirty="0">
                <a:latin typeface="Calibri"/>
                <a:cs typeface="Calibri"/>
              </a:rPr>
              <a:t>mathematical function</a:t>
            </a:r>
            <a:r>
              <a:rPr sz="3600" spc="-20" dirty="0">
                <a:latin typeface="Calibri"/>
                <a:cs typeface="Calibri"/>
              </a:rPr>
              <a:t> </a:t>
            </a:r>
            <a:r>
              <a:rPr sz="3600" spc="-10" dirty="0">
                <a:latin typeface="Calibri"/>
                <a:cs typeface="Calibri"/>
              </a:rPr>
              <a:t>used</a:t>
            </a:r>
            <a:r>
              <a:rPr sz="3600" spc="-20" dirty="0">
                <a:latin typeface="Calibri"/>
                <a:cs typeface="Calibri"/>
              </a:rPr>
              <a:t> </a:t>
            </a:r>
            <a:r>
              <a:rPr sz="3600" spc="-40" dirty="0">
                <a:latin typeface="Calibri"/>
                <a:cs typeface="Calibri"/>
              </a:rPr>
              <a:t>in</a:t>
            </a:r>
            <a:r>
              <a:rPr sz="3600" spc="130" dirty="0">
                <a:latin typeface="Calibri"/>
                <a:cs typeface="Calibri"/>
              </a:rPr>
              <a:t> </a:t>
            </a:r>
            <a:r>
              <a:rPr sz="3600" spc="-50" dirty="0">
                <a:latin typeface="Calibri"/>
                <a:cs typeface="Calibri"/>
              </a:rPr>
              <a:t>data </a:t>
            </a:r>
            <a:r>
              <a:rPr sz="3600" spc="-40" dirty="0">
                <a:latin typeface="Calibri"/>
                <a:cs typeface="Calibri"/>
              </a:rPr>
              <a:t> </a:t>
            </a:r>
            <a:r>
              <a:rPr sz="3600" spc="-20" dirty="0">
                <a:latin typeface="Calibri"/>
                <a:cs typeface="Calibri"/>
              </a:rPr>
              <a:t>interpolation</a:t>
            </a:r>
            <a:r>
              <a:rPr sz="3600" spc="-30" dirty="0">
                <a:latin typeface="Calibri"/>
                <a:cs typeface="Calibri"/>
              </a:rPr>
              <a:t> </a:t>
            </a:r>
            <a:r>
              <a:rPr sz="3600" spc="30" dirty="0">
                <a:latin typeface="Calibri"/>
                <a:cs typeface="Calibri"/>
              </a:rPr>
              <a:t>and</a:t>
            </a:r>
            <a:r>
              <a:rPr sz="3600" spc="-30" dirty="0">
                <a:latin typeface="Calibri"/>
                <a:cs typeface="Calibri"/>
              </a:rPr>
              <a:t> </a:t>
            </a:r>
            <a:r>
              <a:rPr sz="3600" spc="-10" dirty="0">
                <a:latin typeface="Calibri"/>
                <a:cs typeface="Calibri"/>
              </a:rPr>
              <a:t>smoothing.</a:t>
            </a:r>
            <a:r>
              <a:rPr sz="3600" spc="-90" dirty="0">
                <a:latin typeface="Calibri"/>
                <a:cs typeface="Calibri"/>
              </a:rPr>
              <a:t> </a:t>
            </a:r>
            <a:r>
              <a:rPr sz="3600" spc="-30" dirty="0">
                <a:latin typeface="Calibri"/>
                <a:cs typeface="Calibri"/>
              </a:rPr>
              <a:t>Unlike </a:t>
            </a:r>
            <a:r>
              <a:rPr sz="3600" spc="-790" dirty="0">
                <a:latin typeface="Calibri"/>
                <a:cs typeface="Calibri"/>
              </a:rPr>
              <a:t> </a:t>
            </a:r>
            <a:r>
              <a:rPr sz="3600" spc="-20" dirty="0">
                <a:latin typeface="Calibri"/>
                <a:cs typeface="Calibri"/>
              </a:rPr>
              <a:t>straight </a:t>
            </a:r>
            <a:r>
              <a:rPr sz="3600" dirty="0">
                <a:latin typeface="Calibri"/>
                <a:cs typeface="Calibri"/>
              </a:rPr>
              <a:t>lines </a:t>
            </a:r>
            <a:r>
              <a:rPr sz="3600" spc="-20" dirty="0">
                <a:latin typeface="Calibri"/>
                <a:cs typeface="Calibri"/>
              </a:rPr>
              <a:t>that </a:t>
            </a:r>
            <a:r>
              <a:rPr sz="3600" dirty="0">
                <a:latin typeface="Calibri"/>
                <a:cs typeface="Calibri"/>
              </a:rPr>
              <a:t>only </a:t>
            </a:r>
            <a:r>
              <a:rPr sz="3600" spc="-10" dirty="0">
                <a:latin typeface="Calibri"/>
                <a:cs typeface="Calibri"/>
              </a:rPr>
              <a:t>connect two </a:t>
            </a:r>
            <a:r>
              <a:rPr sz="3600" dirty="0">
                <a:latin typeface="Calibri"/>
                <a:cs typeface="Calibri"/>
              </a:rPr>
              <a:t> </a:t>
            </a:r>
            <a:r>
              <a:rPr sz="3600" spc="-10" dirty="0">
                <a:latin typeface="Calibri"/>
                <a:cs typeface="Calibri"/>
              </a:rPr>
              <a:t>points,</a:t>
            </a:r>
            <a:r>
              <a:rPr sz="3600" spc="-70" dirty="0">
                <a:latin typeface="Calibri"/>
                <a:cs typeface="Calibri"/>
              </a:rPr>
              <a:t> </a:t>
            </a:r>
            <a:r>
              <a:rPr sz="3600" dirty="0">
                <a:latin typeface="Calibri"/>
                <a:cs typeface="Calibri"/>
              </a:rPr>
              <a:t>splines</a:t>
            </a:r>
            <a:r>
              <a:rPr sz="3600" spc="30" dirty="0">
                <a:latin typeface="Calibri"/>
                <a:cs typeface="Calibri"/>
              </a:rPr>
              <a:t> </a:t>
            </a:r>
            <a:r>
              <a:rPr sz="3600" spc="-50" dirty="0">
                <a:latin typeface="Calibri"/>
                <a:cs typeface="Calibri"/>
              </a:rPr>
              <a:t>are</a:t>
            </a:r>
            <a:r>
              <a:rPr sz="3600" spc="90" dirty="0">
                <a:latin typeface="Calibri"/>
                <a:cs typeface="Calibri"/>
              </a:rPr>
              <a:t> </a:t>
            </a:r>
            <a:r>
              <a:rPr sz="3600" spc="-10" dirty="0">
                <a:latin typeface="Calibri"/>
                <a:cs typeface="Calibri"/>
              </a:rPr>
              <a:t>curved </a:t>
            </a:r>
            <a:r>
              <a:rPr sz="3600" spc="-30" dirty="0">
                <a:latin typeface="Calibri"/>
                <a:cs typeface="Calibri"/>
              </a:rPr>
              <a:t>lines</a:t>
            </a:r>
            <a:r>
              <a:rPr sz="3600" spc="20" dirty="0">
                <a:latin typeface="Calibri"/>
                <a:cs typeface="Calibri"/>
              </a:rPr>
              <a:t> </a:t>
            </a:r>
            <a:r>
              <a:rPr sz="3600" spc="-10" dirty="0">
                <a:latin typeface="Calibri"/>
                <a:cs typeface="Calibri"/>
              </a:rPr>
              <a:t>that </a:t>
            </a:r>
            <a:r>
              <a:rPr sz="3600" dirty="0">
                <a:latin typeface="Calibri"/>
                <a:cs typeface="Calibri"/>
              </a:rPr>
              <a:t> </a:t>
            </a:r>
            <a:r>
              <a:rPr sz="3600" spc="10" dirty="0">
                <a:latin typeface="Calibri"/>
                <a:cs typeface="Calibri"/>
              </a:rPr>
              <a:t>pass </a:t>
            </a:r>
            <a:r>
              <a:rPr sz="3600" dirty="0">
                <a:latin typeface="Calibri"/>
                <a:cs typeface="Calibri"/>
              </a:rPr>
              <a:t>through a </a:t>
            </a:r>
            <a:r>
              <a:rPr sz="3600" spc="-10" dirty="0">
                <a:latin typeface="Calibri"/>
                <a:cs typeface="Calibri"/>
              </a:rPr>
              <a:t>series </a:t>
            </a:r>
            <a:r>
              <a:rPr sz="3600" spc="-60" dirty="0">
                <a:latin typeface="Calibri"/>
                <a:cs typeface="Calibri"/>
              </a:rPr>
              <a:t>of </a:t>
            </a:r>
            <a:r>
              <a:rPr sz="3600" dirty="0">
                <a:latin typeface="Calibri"/>
                <a:cs typeface="Calibri"/>
              </a:rPr>
              <a:t>points, </a:t>
            </a:r>
            <a:r>
              <a:rPr sz="3600" spc="10" dirty="0">
                <a:latin typeface="Calibri"/>
                <a:cs typeface="Calibri"/>
              </a:rPr>
              <a:t> </a:t>
            </a:r>
            <a:r>
              <a:rPr sz="3600" spc="-10" dirty="0">
                <a:latin typeface="Calibri"/>
                <a:cs typeface="Calibri"/>
              </a:rPr>
              <a:t>creating </a:t>
            </a:r>
            <a:r>
              <a:rPr sz="3600" dirty="0">
                <a:latin typeface="Calibri"/>
                <a:cs typeface="Calibri"/>
              </a:rPr>
              <a:t>a </a:t>
            </a:r>
            <a:r>
              <a:rPr sz="3600" spc="-10" dirty="0">
                <a:latin typeface="Calibri"/>
                <a:cs typeface="Calibri"/>
              </a:rPr>
              <a:t>smooth </a:t>
            </a:r>
            <a:r>
              <a:rPr sz="3600" spc="-20" dirty="0">
                <a:latin typeface="Calibri"/>
                <a:cs typeface="Calibri"/>
              </a:rPr>
              <a:t>transition </a:t>
            </a:r>
            <a:r>
              <a:rPr sz="3600" spc="-10" dirty="0">
                <a:latin typeface="Calibri"/>
                <a:cs typeface="Calibri"/>
              </a:rPr>
              <a:t> </a:t>
            </a:r>
            <a:r>
              <a:rPr sz="3600" spc="-20" dirty="0">
                <a:latin typeface="Calibri"/>
                <a:cs typeface="Calibri"/>
              </a:rPr>
              <a:t>between</a:t>
            </a:r>
            <a:r>
              <a:rPr sz="3600" spc="130" dirty="0">
                <a:latin typeface="Calibri"/>
                <a:cs typeface="Calibri"/>
              </a:rPr>
              <a:t> </a:t>
            </a:r>
            <a:r>
              <a:rPr sz="3600" spc="-30" dirty="0">
                <a:latin typeface="Calibri"/>
                <a:cs typeface="Calibri"/>
              </a:rPr>
              <a:t>them.</a:t>
            </a:r>
            <a:r>
              <a:rPr sz="3600" spc="50" dirty="0">
                <a:latin typeface="Calibri"/>
                <a:cs typeface="Calibri"/>
              </a:rPr>
              <a:t> </a:t>
            </a:r>
            <a:r>
              <a:rPr sz="3600" dirty="0">
                <a:latin typeface="Calibri"/>
                <a:cs typeface="Calibri"/>
              </a:rPr>
              <a:t>This</a:t>
            </a:r>
            <a:r>
              <a:rPr sz="3600" spc="10" dirty="0">
                <a:latin typeface="Calibri"/>
                <a:cs typeface="Calibri"/>
              </a:rPr>
              <a:t> </a:t>
            </a:r>
            <a:r>
              <a:rPr sz="3600" spc="-50" dirty="0">
                <a:latin typeface="Calibri"/>
                <a:cs typeface="Calibri"/>
              </a:rPr>
              <a:t>makes</a:t>
            </a:r>
            <a:r>
              <a:rPr sz="3600" spc="10" dirty="0">
                <a:latin typeface="Calibri"/>
                <a:cs typeface="Calibri"/>
              </a:rPr>
              <a:t> them </a:t>
            </a:r>
            <a:r>
              <a:rPr sz="3600" spc="20" dirty="0">
                <a:latin typeface="Calibri"/>
                <a:cs typeface="Calibri"/>
              </a:rPr>
              <a:t> </a:t>
            </a:r>
            <a:r>
              <a:rPr sz="3600" spc="10" dirty="0">
                <a:latin typeface="Calibri"/>
                <a:cs typeface="Calibri"/>
              </a:rPr>
              <a:t>ideal</a:t>
            </a:r>
            <a:r>
              <a:rPr sz="3600" spc="-10" dirty="0">
                <a:latin typeface="Calibri"/>
                <a:cs typeface="Calibri"/>
              </a:rPr>
              <a:t> </a:t>
            </a:r>
            <a:r>
              <a:rPr sz="3600" spc="-60" dirty="0">
                <a:latin typeface="Calibri"/>
                <a:cs typeface="Calibri"/>
              </a:rPr>
              <a:t>for</a:t>
            </a:r>
            <a:r>
              <a:rPr sz="3600" spc="10" dirty="0">
                <a:latin typeface="Calibri"/>
                <a:cs typeface="Calibri"/>
              </a:rPr>
              <a:t> </a:t>
            </a:r>
            <a:r>
              <a:rPr sz="3600" spc="-10" dirty="0">
                <a:latin typeface="Calibri"/>
                <a:cs typeface="Calibri"/>
              </a:rPr>
              <a:t>modeling</a:t>
            </a:r>
            <a:r>
              <a:rPr sz="3600" spc="20" dirty="0">
                <a:latin typeface="Calibri"/>
                <a:cs typeface="Calibri"/>
              </a:rPr>
              <a:t> </a:t>
            </a:r>
            <a:r>
              <a:rPr sz="3600" spc="-10" dirty="0">
                <a:latin typeface="Calibri"/>
                <a:cs typeface="Calibri"/>
              </a:rPr>
              <a:t>and</a:t>
            </a:r>
            <a:r>
              <a:rPr sz="3600" spc="-30" dirty="0">
                <a:latin typeface="Calibri"/>
                <a:cs typeface="Calibri"/>
              </a:rPr>
              <a:t> </a:t>
            </a:r>
            <a:r>
              <a:rPr sz="3600" dirty="0">
                <a:latin typeface="Calibri"/>
                <a:cs typeface="Calibri"/>
              </a:rPr>
              <a:t>visualizing </a:t>
            </a:r>
            <a:r>
              <a:rPr sz="3600" spc="10" dirty="0">
                <a:latin typeface="Calibri"/>
                <a:cs typeface="Calibri"/>
              </a:rPr>
              <a:t> </a:t>
            </a:r>
            <a:r>
              <a:rPr sz="3600" spc="-10" dirty="0">
                <a:latin typeface="Calibri"/>
                <a:cs typeface="Calibri"/>
              </a:rPr>
              <a:t>data</a:t>
            </a:r>
            <a:r>
              <a:rPr sz="3600" spc="180" dirty="0">
                <a:latin typeface="Calibri"/>
                <a:cs typeface="Calibri"/>
              </a:rPr>
              <a:t> </a:t>
            </a:r>
            <a:r>
              <a:rPr sz="3600" spc="-10" dirty="0">
                <a:latin typeface="Calibri"/>
                <a:cs typeface="Calibri"/>
              </a:rPr>
              <a:t>where</a:t>
            </a:r>
            <a:r>
              <a:rPr sz="3600" spc="130" dirty="0">
                <a:latin typeface="Calibri"/>
                <a:cs typeface="Calibri"/>
              </a:rPr>
              <a:t> </a:t>
            </a:r>
            <a:r>
              <a:rPr sz="3600" spc="-10" dirty="0">
                <a:latin typeface="Calibri"/>
                <a:cs typeface="Calibri"/>
              </a:rPr>
              <a:t>smooth</a:t>
            </a:r>
            <a:r>
              <a:rPr sz="3600" spc="160" dirty="0">
                <a:latin typeface="Calibri"/>
                <a:cs typeface="Calibri"/>
              </a:rPr>
              <a:t> </a:t>
            </a:r>
            <a:r>
              <a:rPr sz="3600" spc="-10" dirty="0">
                <a:latin typeface="Calibri"/>
                <a:cs typeface="Calibri"/>
              </a:rPr>
              <a:t>curves</a:t>
            </a:r>
            <a:r>
              <a:rPr sz="3600" spc="220" dirty="0">
                <a:latin typeface="Calibri"/>
                <a:cs typeface="Calibri"/>
              </a:rPr>
              <a:t> </a:t>
            </a:r>
            <a:r>
              <a:rPr sz="3600" spc="-50" dirty="0">
                <a:latin typeface="Calibri"/>
                <a:cs typeface="Calibri"/>
              </a:rPr>
              <a:t>are </a:t>
            </a:r>
            <a:r>
              <a:rPr sz="3600" spc="-40" dirty="0">
                <a:latin typeface="Calibri"/>
                <a:cs typeface="Calibri"/>
              </a:rPr>
              <a:t> </a:t>
            </a:r>
            <a:r>
              <a:rPr sz="3600" spc="-10" dirty="0">
                <a:latin typeface="Calibri"/>
                <a:cs typeface="Calibri"/>
              </a:rPr>
              <a:t>more </a:t>
            </a:r>
            <a:r>
              <a:rPr sz="3600" spc="-20" dirty="0">
                <a:latin typeface="Calibri"/>
                <a:cs typeface="Calibri"/>
              </a:rPr>
              <a:t>appropriate</a:t>
            </a:r>
            <a:r>
              <a:rPr sz="3600" spc="770" dirty="0">
                <a:latin typeface="Calibri"/>
                <a:cs typeface="Calibri"/>
              </a:rPr>
              <a:t> </a:t>
            </a:r>
            <a:r>
              <a:rPr sz="3600" spc="-20" dirty="0">
                <a:latin typeface="Calibri"/>
                <a:cs typeface="Calibri"/>
              </a:rPr>
              <a:t>than </a:t>
            </a:r>
            <a:r>
              <a:rPr sz="3600" spc="-10" dirty="0">
                <a:latin typeface="Calibri"/>
                <a:cs typeface="Calibri"/>
              </a:rPr>
              <a:t>sharp </a:t>
            </a:r>
            <a:r>
              <a:rPr sz="3600" dirty="0">
                <a:latin typeface="Calibri"/>
                <a:cs typeface="Calibri"/>
              </a:rPr>
              <a:t> </a:t>
            </a:r>
            <a:r>
              <a:rPr sz="3600" spc="-20" dirty="0">
                <a:latin typeface="Calibri"/>
                <a:cs typeface="Calibri"/>
              </a:rPr>
              <a:t>angles.</a:t>
            </a:r>
            <a:endParaRPr sz="36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71651" y="1752650"/>
            <a:ext cx="12820650" cy="10210800"/>
            <a:chOff x="885825" y="876325"/>
            <a:chExt cx="6410325" cy="5105400"/>
          </a:xfrm>
        </p:grpSpPr>
        <p:pic>
          <p:nvPicPr>
            <p:cNvPr id="3" name="object 3"/>
            <p:cNvPicPr/>
            <p:nvPr/>
          </p:nvPicPr>
          <p:blipFill>
            <a:blip r:embed="rId2" cstate="print"/>
            <a:stretch>
              <a:fillRect/>
            </a:stretch>
          </p:blipFill>
          <p:spPr>
            <a:xfrm>
              <a:off x="885825" y="876325"/>
              <a:ext cx="6410325" cy="5048123"/>
            </a:xfrm>
            <a:prstGeom prst="rect">
              <a:avLst/>
            </a:prstGeom>
          </p:spPr>
        </p:pic>
        <p:pic>
          <p:nvPicPr>
            <p:cNvPr id="4" name="object 4"/>
            <p:cNvPicPr/>
            <p:nvPr/>
          </p:nvPicPr>
          <p:blipFill>
            <a:blip r:embed="rId3" cstate="print"/>
            <a:stretch>
              <a:fillRect/>
            </a:stretch>
          </p:blipFill>
          <p:spPr>
            <a:xfrm>
              <a:off x="885825" y="5857874"/>
              <a:ext cx="6410325" cy="123825"/>
            </a:xfrm>
            <a:prstGeom prst="rect">
              <a:avLst/>
            </a:prstGeom>
          </p:spPr>
        </p:pic>
      </p:grpSp>
      <p:sp>
        <p:nvSpPr>
          <p:cNvPr id="5" name="object 5"/>
          <p:cNvSpPr txBox="1"/>
          <p:nvPr/>
        </p:nvSpPr>
        <p:spPr>
          <a:xfrm>
            <a:off x="15605253" y="2504567"/>
            <a:ext cx="6422390" cy="9634048"/>
          </a:xfrm>
          <a:prstGeom prst="rect">
            <a:avLst/>
          </a:prstGeom>
        </p:spPr>
        <p:txBody>
          <a:bodyPr vert="horz" wrap="square" lIns="0" tIns="125730" rIns="0" bIns="0" rtlCol="0">
            <a:spAutoFit/>
          </a:bodyPr>
          <a:lstStyle/>
          <a:p>
            <a:pPr marL="482600" indent="-458470">
              <a:spcBef>
                <a:spcPts val="990"/>
              </a:spcBef>
              <a:buFont typeface="Arial MT"/>
              <a:buChar char="•"/>
              <a:tabLst>
                <a:tab pos="482600" algn="l"/>
                <a:tab pos="483870" algn="l"/>
              </a:tabLst>
            </a:pPr>
            <a:r>
              <a:rPr sz="3600" b="1" spc="-30" dirty="0">
                <a:latin typeface="Calibri"/>
                <a:cs typeface="Calibri"/>
              </a:rPr>
              <a:t>Stacked</a:t>
            </a:r>
            <a:r>
              <a:rPr sz="3600" b="1" spc="-130" dirty="0">
                <a:latin typeface="Calibri"/>
                <a:cs typeface="Calibri"/>
              </a:rPr>
              <a:t> </a:t>
            </a:r>
            <a:r>
              <a:rPr sz="3600" b="1" spc="-10" dirty="0">
                <a:latin typeface="Calibri"/>
                <a:cs typeface="Calibri"/>
              </a:rPr>
              <a:t>Line</a:t>
            </a:r>
            <a:r>
              <a:rPr sz="3600" b="1" spc="-20" dirty="0">
                <a:latin typeface="Calibri"/>
                <a:cs typeface="Calibri"/>
              </a:rPr>
              <a:t> Graph</a:t>
            </a:r>
            <a:r>
              <a:rPr sz="3600" spc="-20" dirty="0">
                <a:latin typeface="Calibri"/>
                <a:cs typeface="Calibri"/>
              </a:rPr>
              <a:t>:</a:t>
            </a:r>
            <a:endParaRPr sz="3600">
              <a:latin typeface="Calibri"/>
              <a:cs typeface="Calibri"/>
            </a:endParaRPr>
          </a:p>
          <a:p>
            <a:pPr marL="596900" marR="10160" lvl="1" indent="-457200">
              <a:lnSpc>
                <a:spcPct val="88700"/>
              </a:lnSpc>
              <a:spcBef>
                <a:spcPts val="1270"/>
              </a:spcBef>
              <a:buFont typeface="Arial MT"/>
              <a:buChar char="•"/>
              <a:tabLst>
                <a:tab pos="596900" algn="l"/>
                <a:tab pos="598170" algn="l"/>
              </a:tabLst>
            </a:pPr>
            <a:r>
              <a:rPr sz="3600" spc="-10" dirty="0">
                <a:latin typeface="Calibri"/>
                <a:cs typeface="Calibri"/>
              </a:rPr>
              <a:t>Displays</a:t>
            </a:r>
            <a:r>
              <a:rPr sz="3600" spc="-140" dirty="0">
                <a:latin typeface="Calibri"/>
                <a:cs typeface="Calibri"/>
              </a:rPr>
              <a:t> </a:t>
            </a:r>
            <a:r>
              <a:rPr sz="3600" spc="-10" dirty="0">
                <a:latin typeface="Calibri"/>
                <a:cs typeface="Calibri"/>
              </a:rPr>
              <a:t>multiple</a:t>
            </a:r>
            <a:r>
              <a:rPr sz="3600" spc="80" dirty="0">
                <a:latin typeface="Calibri"/>
                <a:cs typeface="Calibri"/>
              </a:rPr>
              <a:t> </a:t>
            </a:r>
            <a:r>
              <a:rPr sz="3600" spc="-50" dirty="0">
                <a:latin typeface="Calibri"/>
                <a:cs typeface="Calibri"/>
              </a:rPr>
              <a:t>data</a:t>
            </a:r>
            <a:r>
              <a:rPr sz="3600" spc="-10" dirty="0">
                <a:latin typeface="Calibri"/>
                <a:cs typeface="Calibri"/>
              </a:rPr>
              <a:t> </a:t>
            </a:r>
            <a:r>
              <a:rPr sz="3600" spc="20" dirty="0">
                <a:latin typeface="Calibri"/>
                <a:cs typeface="Calibri"/>
              </a:rPr>
              <a:t>sets </a:t>
            </a:r>
            <a:r>
              <a:rPr sz="3600" spc="30" dirty="0">
                <a:latin typeface="Calibri"/>
                <a:cs typeface="Calibri"/>
              </a:rPr>
              <a:t> </a:t>
            </a:r>
            <a:r>
              <a:rPr sz="3600" spc="-30" dirty="0">
                <a:latin typeface="Calibri"/>
                <a:cs typeface="Calibri"/>
              </a:rPr>
              <a:t>stacked </a:t>
            </a:r>
            <a:r>
              <a:rPr sz="3600" spc="-60" dirty="0">
                <a:latin typeface="Calibri"/>
                <a:cs typeface="Calibri"/>
              </a:rPr>
              <a:t>on</a:t>
            </a:r>
            <a:r>
              <a:rPr sz="3600" spc="110" dirty="0">
                <a:latin typeface="Calibri"/>
                <a:cs typeface="Calibri"/>
              </a:rPr>
              <a:t> </a:t>
            </a:r>
            <a:r>
              <a:rPr sz="3600" spc="-40" dirty="0">
                <a:latin typeface="Calibri"/>
                <a:cs typeface="Calibri"/>
              </a:rPr>
              <a:t>top</a:t>
            </a:r>
            <a:r>
              <a:rPr sz="3600" spc="-30" dirty="0">
                <a:latin typeface="Calibri"/>
                <a:cs typeface="Calibri"/>
              </a:rPr>
              <a:t> </a:t>
            </a:r>
            <a:r>
              <a:rPr sz="3600" spc="20" dirty="0">
                <a:latin typeface="Calibri"/>
                <a:cs typeface="Calibri"/>
              </a:rPr>
              <a:t>of </a:t>
            </a:r>
            <a:r>
              <a:rPr sz="3600" spc="-30" dirty="0">
                <a:latin typeface="Calibri"/>
                <a:cs typeface="Calibri"/>
              </a:rPr>
              <a:t>each </a:t>
            </a:r>
            <a:r>
              <a:rPr sz="3600" spc="10" dirty="0">
                <a:latin typeface="Calibri"/>
                <a:cs typeface="Calibri"/>
              </a:rPr>
              <a:t>other</a:t>
            </a:r>
            <a:r>
              <a:rPr sz="3600" spc="20" dirty="0">
                <a:latin typeface="Calibri"/>
                <a:cs typeface="Calibri"/>
              </a:rPr>
              <a:t> </a:t>
            </a:r>
            <a:r>
              <a:rPr sz="3600" spc="-80" dirty="0">
                <a:latin typeface="Calibri"/>
                <a:cs typeface="Calibri"/>
              </a:rPr>
              <a:t>to </a:t>
            </a:r>
            <a:r>
              <a:rPr sz="3600" spc="-780" dirty="0">
                <a:latin typeface="Calibri"/>
                <a:cs typeface="Calibri"/>
              </a:rPr>
              <a:t> </a:t>
            </a:r>
            <a:r>
              <a:rPr sz="3600" dirty="0">
                <a:latin typeface="Calibri"/>
                <a:cs typeface="Calibri"/>
              </a:rPr>
              <a:t>show</a:t>
            </a:r>
            <a:r>
              <a:rPr sz="3600" spc="-110" dirty="0">
                <a:latin typeface="Calibri"/>
                <a:cs typeface="Calibri"/>
              </a:rPr>
              <a:t> </a:t>
            </a:r>
            <a:r>
              <a:rPr sz="3600" spc="-10" dirty="0">
                <a:latin typeface="Calibri"/>
                <a:cs typeface="Calibri"/>
              </a:rPr>
              <a:t>cumulative</a:t>
            </a:r>
            <a:r>
              <a:rPr sz="3600" spc="-70" dirty="0">
                <a:latin typeface="Calibri"/>
                <a:cs typeface="Calibri"/>
              </a:rPr>
              <a:t> </a:t>
            </a:r>
            <a:r>
              <a:rPr sz="3600" dirty="0">
                <a:latin typeface="Calibri"/>
                <a:cs typeface="Calibri"/>
              </a:rPr>
              <a:t>values.</a:t>
            </a:r>
            <a:endParaRPr sz="3600">
              <a:latin typeface="Calibri"/>
              <a:cs typeface="Calibri"/>
            </a:endParaRPr>
          </a:p>
          <a:p>
            <a:pPr marL="596900" marR="109220" lvl="1" indent="-457200">
              <a:lnSpc>
                <a:spcPts val="3900"/>
              </a:lnSpc>
              <a:spcBef>
                <a:spcPts val="1270"/>
              </a:spcBef>
              <a:buFont typeface="Arial MT"/>
              <a:buChar char="•"/>
              <a:tabLst>
                <a:tab pos="596900" algn="l"/>
                <a:tab pos="598170" algn="l"/>
              </a:tabLst>
            </a:pPr>
            <a:r>
              <a:rPr sz="3600" spc="-30" dirty="0">
                <a:latin typeface="Calibri"/>
                <a:cs typeface="Calibri"/>
              </a:rPr>
              <a:t>Perfect</a:t>
            </a:r>
            <a:r>
              <a:rPr sz="3600" spc="60" dirty="0">
                <a:latin typeface="Calibri"/>
                <a:cs typeface="Calibri"/>
              </a:rPr>
              <a:t> </a:t>
            </a:r>
            <a:r>
              <a:rPr sz="3600" spc="-60" dirty="0">
                <a:latin typeface="Calibri"/>
                <a:cs typeface="Calibri"/>
              </a:rPr>
              <a:t>for</a:t>
            </a:r>
            <a:r>
              <a:rPr sz="3600" spc="10" dirty="0">
                <a:latin typeface="Calibri"/>
                <a:cs typeface="Calibri"/>
              </a:rPr>
              <a:t> </a:t>
            </a:r>
            <a:r>
              <a:rPr sz="3600" spc="-20" dirty="0">
                <a:latin typeface="Calibri"/>
                <a:cs typeface="Calibri"/>
              </a:rPr>
              <a:t>comparing </a:t>
            </a:r>
            <a:r>
              <a:rPr sz="3600" spc="-10" dirty="0">
                <a:latin typeface="Calibri"/>
                <a:cs typeface="Calibri"/>
              </a:rPr>
              <a:t> contributions </a:t>
            </a:r>
            <a:r>
              <a:rPr sz="3600" spc="20" dirty="0">
                <a:latin typeface="Calibri"/>
                <a:cs typeface="Calibri"/>
              </a:rPr>
              <a:t>of </a:t>
            </a:r>
            <a:r>
              <a:rPr sz="3600" spc="-20" dirty="0">
                <a:latin typeface="Calibri"/>
                <a:cs typeface="Calibri"/>
              </a:rPr>
              <a:t>different </a:t>
            </a:r>
            <a:r>
              <a:rPr sz="3600" spc="-10" dirty="0">
                <a:latin typeface="Calibri"/>
                <a:cs typeface="Calibri"/>
              </a:rPr>
              <a:t> </a:t>
            </a:r>
            <a:r>
              <a:rPr sz="3600" spc="-30" dirty="0">
                <a:latin typeface="Calibri"/>
                <a:cs typeface="Calibri"/>
              </a:rPr>
              <a:t>factors</a:t>
            </a:r>
            <a:r>
              <a:rPr sz="3600" spc="10" dirty="0">
                <a:latin typeface="Calibri"/>
                <a:cs typeface="Calibri"/>
              </a:rPr>
              <a:t> </a:t>
            </a:r>
            <a:r>
              <a:rPr sz="3600" spc="-80" dirty="0">
                <a:latin typeface="Calibri"/>
                <a:cs typeface="Calibri"/>
              </a:rPr>
              <a:t>to</a:t>
            </a:r>
            <a:r>
              <a:rPr sz="3600" spc="110" dirty="0">
                <a:latin typeface="Calibri"/>
                <a:cs typeface="Calibri"/>
              </a:rPr>
              <a:t> </a:t>
            </a:r>
            <a:r>
              <a:rPr sz="3600" dirty="0">
                <a:latin typeface="Calibri"/>
                <a:cs typeface="Calibri"/>
              </a:rPr>
              <a:t>a </a:t>
            </a:r>
            <a:r>
              <a:rPr sz="3600" spc="-30" dirty="0">
                <a:latin typeface="Calibri"/>
                <a:cs typeface="Calibri"/>
              </a:rPr>
              <a:t>total,</a:t>
            </a:r>
            <a:r>
              <a:rPr sz="3600" spc="-80" dirty="0">
                <a:latin typeface="Calibri"/>
                <a:cs typeface="Calibri"/>
              </a:rPr>
              <a:t> </a:t>
            </a:r>
            <a:r>
              <a:rPr sz="3600" spc="-40" dirty="0">
                <a:latin typeface="Calibri"/>
                <a:cs typeface="Calibri"/>
              </a:rPr>
              <a:t>like</a:t>
            </a:r>
            <a:r>
              <a:rPr sz="3600" spc="80" dirty="0">
                <a:latin typeface="Calibri"/>
                <a:cs typeface="Calibri"/>
              </a:rPr>
              <a:t> </a:t>
            </a:r>
            <a:r>
              <a:rPr sz="3600" spc="-30" dirty="0">
                <a:latin typeface="Calibri"/>
                <a:cs typeface="Calibri"/>
              </a:rPr>
              <a:t>expenses </a:t>
            </a:r>
            <a:r>
              <a:rPr sz="3600" spc="-780" dirty="0">
                <a:latin typeface="Calibri"/>
                <a:cs typeface="Calibri"/>
              </a:rPr>
              <a:t> </a:t>
            </a:r>
            <a:r>
              <a:rPr sz="3600" spc="20" dirty="0">
                <a:latin typeface="Calibri"/>
                <a:cs typeface="Calibri"/>
              </a:rPr>
              <a:t>by</a:t>
            </a:r>
            <a:r>
              <a:rPr sz="3600" spc="-60" dirty="0">
                <a:latin typeface="Calibri"/>
                <a:cs typeface="Calibri"/>
              </a:rPr>
              <a:t> </a:t>
            </a:r>
            <a:r>
              <a:rPr sz="3600" spc="-10" dirty="0">
                <a:latin typeface="Calibri"/>
                <a:cs typeface="Calibri"/>
              </a:rPr>
              <a:t>department.</a:t>
            </a:r>
            <a:endParaRPr sz="3600">
              <a:latin typeface="Calibri"/>
              <a:cs typeface="Calibri"/>
            </a:endParaRPr>
          </a:p>
          <a:p>
            <a:pPr marL="596900" marR="86360" lvl="1" indent="-457200">
              <a:lnSpc>
                <a:spcPct val="90000"/>
              </a:lnSpc>
              <a:spcBef>
                <a:spcPts val="1180"/>
              </a:spcBef>
              <a:buFont typeface="Arial MT"/>
              <a:buChar char="•"/>
              <a:tabLst>
                <a:tab pos="596900" algn="l"/>
                <a:tab pos="598170" algn="l"/>
              </a:tabLst>
            </a:pPr>
            <a:r>
              <a:rPr sz="3600" dirty="0">
                <a:latin typeface="Calibri"/>
                <a:cs typeface="Calibri"/>
              </a:rPr>
              <a:t>A</a:t>
            </a:r>
            <a:r>
              <a:rPr sz="3600" spc="-80" dirty="0">
                <a:latin typeface="Calibri"/>
                <a:cs typeface="Calibri"/>
              </a:rPr>
              <a:t> </a:t>
            </a:r>
            <a:r>
              <a:rPr sz="3600" spc="-30" dirty="0">
                <a:latin typeface="Calibri"/>
                <a:cs typeface="Calibri"/>
              </a:rPr>
              <a:t>stacked</a:t>
            </a:r>
            <a:r>
              <a:rPr sz="3600" spc="-20" dirty="0">
                <a:latin typeface="Calibri"/>
                <a:cs typeface="Calibri"/>
              </a:rPr>
              <a:t> </a:t>
            </a:r>
            <a:r>
              <a:rPr sz="3600" spc="10" dirty="0">
                <a:latin typeface="Calibri"/>
                <a:cs typeface="Calibri"/>
              </a:rPr>
              <a:t>line</a:t>
            </a:r>
            <a:r>
              <a:rPr sz="3600" spc="-80" dirty="0">
                <a:latin typeface="Calibri"/>
                <a:cs typeface="Calibri"/>
              </a:rPr>
              <a:t> </a:t>
            </a:r>
            <a:r>
              <a:rPr sz="3600" dirty="0">
                <a:latin typeface="Calibri"/>
                <a:cs typeface="Calibri"/>
              </a:rPr>
              <a:t>chart,</a:t>
            </a:r>
            <a:r>
              <a:rPr sz="3600" spc="-90" dirty="0">
                <a:latin typeface="Calibri"/>
                <a:cs typeface="Calibri"/>
              </a:rPr>
              <a:t> </a:t>
            </a:r>
            <a:r>
              <a:rPr sz="3600" spc="20" dirty="0">
                <a:latin typeface="Calibri"/>
                <a:cs typeface="Calibri"/>
              </a:rPr>
              <a:t>or</a:t>
            </a:r>
            <a:r>
              <a:rPr sz="3600" spc="10" dirty="0">
                <a:latin typeface="Calibri"/>
                <a:cs typeface="Calibri"/>
              </a:rPr>
              <a:t> </a:t>
            </a:r>
            <a:r>
              <a:rPr sz="3600" spc="-50" dirty="0">
                <a:latin typeface="Calibri"/>
                <a:cs typeface="Calibri"/>
              </a:rPr>
              <a:t>stacked </a:t>
            </a:r>
            <a:r>
              <a:rPr sz="3600" spc="-790" dirty="0">
                <a:latin typeface="Calibri"/>
                <a:cs typeface="Calibri"/>
              </a:rPr>
              <a:t> </a:t>
            </a:r>
            <a:r>
              <a:rPr sz="3600" spc="10" dirty="0">
                <a:latin typeface="Calibri"/>
                <a:cs typeface="Calibri"/>
              </a:rPr>
              <a:t>line </a:t>
            </a:r>
            <a:r>
              <a:rPr sz="3600" spc="-20" dirty="0">
                <a:latin typeface="Calibri"/>
                <a:cs typeface="Calibri"/>
              </a:rPr>
              <a:t>graph, </a:t>
            </a:r>
            <a:r>
              <a:rPr sz="3600" spc="-40" dirty="0">
                <a:latin typeface="Calibri"/>
                <a:cs typeface="Calibri"/>
              </a:rPr>
              <a:t>is </a:t>
            </a:r>
            <a:r>
              <a:rPr sz="3600" dirty="0">
                <a:latin typeface="Calibri"/>
                <a:cs typeface="Calibri"/>
              </a:rPr>
              <a:t>a </a:t>
            </a:r>
            <a:r>
              <a:rPr sz="3600" spc="10" dirty="0">
                <a:latin typeface="Calibri"/>
                <a:cs typeface="Calibri"/>
              </a:rPr>
              <a:t>type </a:t>
            </a:r>
            <a:r>
              <a:rPr sz="3600" spc="20" dirty="0">
                <a:latin typeface="Calibri"/>
                <a:cs typeface="Calibri"/>
              </a:rPr>
              <a:t>of </a:t>
            </a:r>
            <a:r>
              <a:rPr sz="3600" spc="-30" dirty="0">
                <a:latin typeface="Calibri"/>
                <a:cs typeface="Calibri"/>
              </a:rPr>
              <a:t>line </a:t>
            </a:r>
            <a:r>
              <a:rPr sz="3600" spc="-20" dirty="0">
                <a:latin typeface="Calibri"/>
                <a:cs typeface="Calibri"/>
              </a:rPr>
              <a:t> </a:t>
            </a:r>
            <a:r>
              <a:rPr sz="3600" dirty="0">
                <a:latin typeface="Calibri"/>
                <a:cs typeface="Calibri"/>
              </a:rPr>
              <a:t>chart </a:t>
            </a:r>
            <a:r>
              <a:rPr sz="3600" spc="-10" dirty="0">
                <a:latin typeface="Calibri"/>
                <a:cs typeface="Calibri"/>
              </a:rPr>
              <a:t>used </a:t>
            </a:r>
            <a:r>
              <a:rPr sz="3600" dirty="0">
                <a:latin typeface="Calibri"/>
                <a:cs typeface="Calibri"/>
              </a:rPr>
              <a:t>to show </a:t>
            </a:r>
            <a:r>
              <a:rPr sz="3600" spc="-20" dirty="0">
                <a:latin typeface="Calibri"/>
                <a:cs typeface="Calibri"/>
              </a:rPr>
              <a:t>how </a:t>
            </a:r>
            <a:r>
              <a:rPr sz="3600" spc="-10" dirty="0">
                <a:latin typeface="Calibri"/>
                <a:cs typeface="Calibri"/>
              </a:rPr>
              <a:t> </a:t>
            </a:r>
            <a:r>
              <a:rPr sz="3600" dirty="0">
                <a:latin typeface="Calibri"/>
                <a:cs typeface="Calibri"/>
              </a:rPr>
              <a:t>individual </a:t>
            </a:r>
            <a:r>
              <a:rPr sz="3600" spc="-20" dirty="0">
                <a:latin typeface="Calibri"/>
                <a:cs typeface="Calibri"/>
              </a:rPr>
              <a:t>parts contribute </a:t>
            </a:r>
            <a:r>
              <a:rPr sz="3600" dirty="0">
                <a:latin typeface="Calibri"/>
                <a:cs typeface="Calibri"/>
              </a:rPr>
              <a:t>to </a:t>
            </a:r>
            <a:r>
              <a:rPr sz="3600" spc="10" dirty="0">
                <a:latin typeface="Calibri"/>
                <a:cs typeface="Calibri"/>
              </a:rPr>
              <a:t> the</a:t>
            </a:r>
            <a:r>
              <a:rPr sz="3600" spc="-70" dirty="0">
                <a:latin typeface="Calibri"/>
                <a:cs typeface="Calibri"/>
              </a:rPr>
              <a:t> </a:t>
            </a:r>
            <a:r>
              <a:rPr sz="3600" spc="-20" dirty="0">
                <a:latin typeface="Calibri"/>
                <a:cs typeface="Calibri"/>
              </a:rPr>
              <a:t>total</a:t>
            </a:r>
            <a:r>
              <a:rPr sz="3600" spc="-10" dirty="0">
                <a:latin typeface="Calibri"/>
                <a:cs typeface="Calibri"/>
              </a:rPr>
              <a:t> </a:t>
            </a:r>
            <a:r>
              <a:rPr sz="3600" spc="-30" dirty="0">
                <a:latin typeface="Calibri"/>
                <a:cs typeface="Calibri"/>
              </a:rPr>
              <a:t>over</a:t>
            </a:r>
            <a:r>
              <a:rPr sz="3600" spc="30" dirty="0">
                <a:latin typeface="Calibri"/>
                <a:cs typeface="Calibri"/>
              </a:rPr>
              <a:t> </a:t>
            </a:r>
            <a:r>
              <a:rPr sz="3600" spc="-30" dirty="0">
                <a:latin typeface="Calibri"/>
                <a:cs typeface="Calibri"/>
              </a:rPr>
              <a:t>time.</a:t>
            </a:r>
            <a:r>
              <a:rPr sz="3600" spc="70" dirty="0">
                <a:latin typeface="Calibri"/>
                <a:cs typeface="Calibri"/>
              </a:rPr>
              <a:t> </a:t>
            </a:r>
            <a:r>
              <a:rPr sz="3600" spc="-20" dirty="0">
                <a:latin typeface="Calibri"/>
                <a:cs typeface="Calibri"/>
              </a:rPr>
              <a:t>Each</a:t>
            </a:r>
            <a:r>
              <a:rPr sz="3600" spc="-30" dirty="0">
                <a:latin typeface="Calibri"/>
                <a:cs typeface="Calibri"/>
              </a:rPr>
              <a:t> </a:t>
            </a:r>
            <a:r>
              <a:rPr sz="3600" spc="10" dirty="0">
                <a:latin typeface="Calibri"/>
                <a:cs typeface="Calibri"/>
              </a:rPr>
              <a:t>line </a:t>
            </a:r>
            <a:r>
              <a:rPr sz="3600" spc="20" dirty="0">
                <a:latin typeface="Calibri"/>
                <a:cs typeface="Calibri"/>
              </a:rPr>
              <a:t> </a:t>
            </a:r>
            <a:r>
              <a:rPr sz="3600" spc="-20" dirty="0">
                <a:latin typeface="Calibri"/>
                <a:cs typeface="Calibri"/>
              </a:rPr>
              <a:t>represents </a:t>
            </a:r>
            <a:r>
              <a:rPr sz="3600" dirty="0">
                <a:latin typeface="Calibri"/>
                <a:cs typeface="Calibri"/>
              </a:rPr>
              <a:t>a</a:t>
            </a:r>
            <a:r>
              <a:rPr sz="3600" spc="-20" dirty="0">
                <a:latin typeface="Calibri"/>
                <a:cs typeface="Calibri"/>
              </a:rPr>
              <a:t> </a:t>
            </a:r>
            <a:r>
              <a:rPr sz="3600" spc="-40" dirty="0">
                <a:latin typeface="Calibri"/>
                <a:cs typeface="Calibri"/>
              </a:rPr>
              <a:t>category,</a:t>
            </a:r>
            <a:r>
              <a:rPr sz="3600" spc="-90" dirty="0">
                <a:latin typeface="Calibri"/>
                <a:cs typeface="Calibri"/>
              </a:rPr>
              <a:t> </a:t>
            </a:r>
            <a:r>
              <a:rPr sz="3600" spc="-20" dirty="0">
                <a:latin typeface="Calibri"/>
                <a:cs typeface="Calibri"/>
              </a:rPr>
              <a:t>and</a:t>
            </a:r>
            <a:r>
              <a:rPr sz="3600" spc="100" dirty="0">
                <a:latin typeface="Calibri"/>
                <a:cs typeface="Calibri"/>
              </a:rPr>
              <a:t> </a:t>
            </a:r>
            <a:r>
              <a:rPr sz="3600" spc="-40" dirty="0">
                <a:latin typeface="Calibri"/>
                <a:cs typeface="Calibri"/>
              </a:rPr>
              <a:t>the </a:t>
            </a:r>
            <a:r>
              <a:rPr sz="3600" spc="-30" dirty="0">
                <a:latin typeface="Calibri"/>
                <a:cs typeface="Calibri"/>
              </a:rPr>
              <a:t> </a:t>
            </a:r>
            <a:r>
              <a:rPr sz="3600" spc="-20" dirty="0">
                <a:latin typeface="Calibri"/>
                <a:cs typeface="Calibri"/>
              </a:rPr>
              <a:t>areas</a:t>
            </a:r>
            <a:r>
              <a:rPr sz="3600" spc="10" dirty="0">
                <a:latin typeface="Calibri"/>
                <a:cs typeface="Calibri"/>
              </a:rPr>
              <a:t> </a:t>
            </a:r>
            <a:r>
              <a:rPr sz="3600" spc="-20" dirty="0">
                <a:latin typeface="Calibri"/>
                <a:cs typeface="Calibri"/>
              </a:rPr>
              <a:t>between</a:t>
            </a:r>
            <a:r>
              <a:rPr sz="3600" spc="140" dirty="0">
                <a:latin typeface="Calibri"/>
                <a:cs typeface="Calibri"/>
              </a:rPr>
              <a:t> </a:t>
            </a:r>
            <a:r>
              <a:rPr sz="3600" spc="-40" dirty="0">
                <a:latin typeface="Calibri"/>
                <a:cs typeface="Calibri"/>
              </a:rPr>
              <a:t>the</a:t>
            </a:r>
            <a:r>
              <a:rPr sz="3600" spc="80" dirty="0">
                <a:latin typeface="Calibri"/>
                <a:cs typeface="Calibri"/>
              </a:rPr>
              <a:t> </a:t>
            </a:r>
            <a:r>
              <a:rPr sz="3600" spc="-30" dirty="0">
                <a:latin typeface="Calibri"/>
                <a:cs typeface="Calibri"/>
              </a:rPr>
              <a:t>lines</a:t>
            </a:r>
            <a:r>
              <a:rPr sz="3600" spc="10" dirty="0">
                <a:latin typeface="Calibri"/>
                <a:cs typeface="Calibri"/>
              </a:rPr>
              <a:t> </a:t>
            </a:r>
            <a:r>
              <a:rPr sz="3600" dirty="0">
                <a:latin typeface="Calibri"/>
                <a:cs typeface="Calibri"/>
              </a:rPr>
              <a:t>are </a:t>
            </a:r>
            <a:r>
              <a:rPr sz="3600" spc="10" dirty="0">
                <a:latin typeface="Calibri"/>
                <a:cs typeface="Calibri"/>
              </a:rPr>
              <a:t> </a:t>
            </a:r>
            <a:r>
              <a:rPr sz="3600" dirty="0">
                <a:latin typeface="Calibri"/>
                <a:cs typeface="Calibri"/>
              </a:rPr>
              <a:t>filled to </a:t>
            </a:r>
            <a:r>
              <a:rPr sz="3600" spc="-10" dirty="0">
                <a:latin typeface="Calibri"/>
                <a:cs typeface="Calibri"/>
              </a:rPr>
              <a:t>highlight </a:t>
            </a:r>
            <a:r>
              <a:rPr sz="3600" spc="10" dirty="0">
                <a:latin typeface="Calibri"/>
                <a:cs typeface="Calibri"/>
              </a:rPr>
              <a:t>the </a:t>
            </a:r>
            <a:r>
              <a:rPr sz="3600" spc="20" dirty="0">
                <a:latin typeface="Calibri"/>
                <a:cs typeface="Calibri"/>
              </a:rPr>
              <a:t> </a:t>
            </a:r>
            <a:r>
              <a:rPr sz="3600" spc="-10" dirty="0">
                <a:latin typeface="Calibri"/>
                <a:cs typeface="Calibri"/>
              </a:rPr>
              <a:t>cumulative</a:t>
            </a:r>
            <a:r>
              <a:rPr sz="3600" spc="-70" dirty="0">
                <a:latin typeface="Calibri"/>
                <a:cs typeface="Calibri"/>
              </a:rPr>
              <a:t> </a:t>
            </a:r>
            <a:r>
              <a:rPr sz="3600" spc="-20" dirty="0">
                <a:latin typeface="Calibri"/>
                <a:cs typeface="Calibri"/>
              </a:rPr>
              <a:t>contribution</a:t>
            </a:r>
            <a:r>
              <a:rPr sz="3600" spc="130" dirty="0">
                <a:latin typeface="Calibri"/>
                <a:cs typeface="Calibri"/>
              </a:rPr>
              <a:t> </a:t>
            </a:r>
            <a:r>
              <a:rPr sz="3600" spc="-60" dirty="0">
                <a:latin typeface="Calibri"/>
                <a:cs typeface="Calibri"/>
              </a:rPr>
              <a:t>of </a:t>
            </a:r>
            <a:r>
              <a:rPr sz="3600" spc="-50" dirty="0">
                <a:latin typeface="Calibri"/>
                <a:cs typeface="Calibri"/>
              </a:rPr>
              <a:t> </a:t>
            </a:r>
            <a:r>
              <a:rPr sz="3600" spc="10" dirty="0">
                <a:latin typeface="Calibri"/>
                <a:cs typeface="Calibri"/>
              </a:rPr>
              <a:t>each</a:t>
            </a:r>
            <a:r>
              <a:rPr sz="3600" spc="-30" dirty="0">
                <a:latin typeface="Calibri"/>
                <a:cs typeface="Calibri"/>
              </a:rPr>
              <a:t> category</a:t>
            </a:r>
            <a:r>
              <a:rPr sz="3600" spc="-50" dirty="0">
                <a:latin typeface="Calibri"/>
                <a:cs typeface="Calibri"/>
              </a:rPr>
              <a:t> </a:t>
            </a:r>
            <a:r>
              <a:rPr sz="3600" dirty="0">
                <a:latin typeface="Calibri"/>
                <a:cs typeface="Calibri"/>
              </a:rPr>
              <a:t>to</a:t>
            </a:r>
            <a:r>
              <a:rPr sz="3600" spc="-40" dirty="0">
                <a:latin typeface="Calibri"/>
                <a:cs typeface="Calibri"/>
              </a:rPr>
              <a:t> </a:t>
            </a:r>
            <a:r>
              <a:rPr sz="3600" spc="10" dirty="0">
                <a:latin typeface="Calibri"/>
                <a:cs typeface="Calibri"/>
              </a:rPr>
              <a:t>the</a:t>
            </a:r>
            <a:r>
              <a:rPr sz="3600" spc="90" dirty="0">
                <a:latin typeface="Calibri"/>
                <a:cs typeface="Calibri"/>
              </a:rPr>
              <a:t> </a:t>
            </a:r>
            <a:r>
              <a:rPr sz="3600" spc="-30" dirty="0">
                <a:latin typeface="Calibri"/>
                <a:cs typeface="Calibri"/>
              </a:rPr>
              <a:t>total.</a:t>
            </a:r>
            <a:endParaRPr sz="3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5A26B6-1BD3-F95E-B883-6044FC105F1F}"/>
              </a:ext>
            </a:extLst>
          </p:cNvPr>
          <p:cNvSpPr/>
          <p:nvPr/>
        </p:nvSpPr>
        <p:spPr>
          <a:xfrm>
            <a:off x="1828800" y="5404338"/>
            <a:ext cx="19964400" cy="6553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object 2"/>
          <p:cNvSpPr txBox="1"/>
          <p:nvPr/>
        </p:nvSpPr>
        <p:spPr>
          <a:xfrm>
            <a:off x="4996180" y="1828800"/>
            <a:ext cx="12682220" cy="1387559"/>
          </a:xfrm>
          <a:prstGeom prst="rect">
            <a:avLst/>
          </a:prstGeom>
        </p:spPr>
        <p:txBody>
          <a:bodyPr vert="horz" wrap="square" lIns="0" tIns="33020" rIns="0" bIns="0" rtlCol="0">
            <a:spAutoFit/>
          </a:bodyPr>
          <a:lstStyle/>
          <a:p>
            <a:pPr marL="25400">
              <a:spcBef>
                <a:spcPts val="260"/>
              </a:spcBef>
            </a:pPr>
            <a:r>
              <a:rPr sz="8800" b="1" dirty="0">
                <a:latin typeface="Calibri Light"/>
                <a:cs typeface="Calibri Light"/>
              </a:rPr>
              <a:t>Who</a:t>
            </a:r>
            <a:r>
              <a:rPr sz="8800" b="1" spc="-50" dirty="0">
                <a:latin typeface="Calibri Light"/>
                <a:cs typeface="Calibri Light"/>
              </a:rPr>
              <a:t> </a:t>
            </a:r>
            <a:r>
              <a:rPr sz="8800" b="1" spc="10" dirty="0">
                <a:latin typeface="Calibri Light"/>
                <a:cs typeface="Calibri Light"/>
              </a:rPr>
              <a:t>Uses</a:t>
            </a:r>
            <a:r>
              <a:rPr sz="8800" b="1" spc="-80" dirty="0">
                <a:latin typeface="Calibri Light"/>
                <a:cs typeface="Calibri Light"/>
              </a:rPr>
              <a:t> </a:t>
            </a:r>
            <a:r>
              <a:rPr sz="8800" b="1" spc="10" dirty="0">
                <a:latin typeface="Calibri Light"/>
                <a:cs typeface="Calibri Light"/>
              </a:rPr>
              <a:t>Google</a:t>
            </a:r>
            <a:r>
              <a:rPr sz="8800" b="1" spc="-100" dirty="0">
                <a:latin typeface="Calibri Light"/>
                <a:cs typeface="Calibri Light"/>
              </a:rPr>
              <a:t> </a:t>
            </a:r>
            <a:r>
              <a:rPr sz="8800" b="1" spc="-10" dirty="0">
                <a:latin typeface="Calibri Light"/>
                <a:cs typeface="Calibri Light"/>
              </a:rPr>
              <a:t>Sheets</a:t>
            </a:r>
            <a:endParaRPr sz="8800" b="1" dirty="0">
              <a:latin typeface="Calibri Light"/>
              <a:cs typeface="Calibri Light"/>
            </a:endParaRPr>
          </a:p>
        </p:txBody>
      </p:sp>
      <p:sp>
        <p:nvSpPr>
          <p:cNvPr id="3" name="object 3"/>
          <p:cNvSpPr txBox="1"/>
          <p:nvPr/>
        </p:nvSpPr>
        <p:spPr>
          <a:xfrm>
            <a:off x="2590800" y="6248401"/>
            <a:ext cx="17830800" cy="5011628"/>
          </a:xfrm>
          <a:prstGeom prst="rect">
            <a:avLst/>
          </a:prstGeom>
        </p:spPr>
        <p:txBody>
          <a:bodyPr vert="horz" wrap="square" lIns="0" tIns="25400" rIns="0" bIns="0" rtlCol="0">
            <a:spAutoFit/>
          </a:bodyPr>
          <a:lstStyle/>
          <a:p>
            <a:pPr marL="25400">
              <a:spcBef>
                <a:spcPts val="200"/>
              </a:spcBef>
            </a:pPr>
            <a:r>
              <a:rPr lang="en-US" sz="3600" spc="-20" dirty="0">
                <a:solidFill>
                  <a:srgbClr val="FFFF00"/>
                </a:solidFill>
                <a:latin typeface="Calibri"/>
                <a:cs typeface="Calibri"/>
              </a:rPr>
              <a:t> </a:t>
            </a:r>
            <a:r>
              <a:rPr lang="en-IN" sz="3600" dirty="0">
                <a:solidFill>
                  <a:srgbClr val="FFFF00"/>
                </a:solidFill>
              </a:rPr>
              <a:t>Google Sheets is widely used across various sectors. Businesses and teams rely on it for tracking sales, managing projects, and collaborating on documents in real-time. It's especially popular among small businesses and startups for budget management and financial planning. Students and educators use it for organizing class schedules, tracking grades, and collaborating on group projects. The ease of sharing and real-time collaboration makes it an ideal tool for both high school and university students. Additionally, freelancers and entrepreneurs use Google Sheets to manage invoices, track client information, and create budgets or project timelines. The tool's mobile accessibility is also </a:t>
            </a:r>
            <a:r>
              <a:rPr lang="en-IN" sz="3600" dirty="0" err="1">
                <a:solidFill>
                  <a:srgbClr val="FFFF00"/>
                </a:solidFill>
              </a:rPr>
              <a:t>favored</a:t>
            </a:r>
            <a:r>
              <a:rPr lang="en-IN" sz="3600" dirty="0">
                <a:solidFill>
                  <a:srgbClr val="FFFF00"/>
                </a:solidFill>
              </a:rPr>
              <a:t> by freelancers for working on-the-go.</a:t>
            </a:r>
            <a:endParaRPr sz="3600" dirty="0">
              <a:solidFill>
                <a:srgbClr val="FFFF00"/>
              </a:solidFill>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89924" y="958987"/>
            <a:ext cx="10917676" cy="2651126"/>
          </a:xfrm>
          <a:prstGeom prst="rect">
            <a:avLst/>
          </a:prstGeom>
        </p:spPr>
        <p:txBody>
          <a:bodyPr vert="horz" lIns="182880" tIns="91440" rIns="182880" bIns="91440" rtlCol="0" anchor="ctr">
            <a:normAutofit/>
          </a:bodyPr>
          <a:lstStyle/>
          <a:p>
            <a:pPr marL="25400">
              <a:lnSpc>
                <a:spcPct val="90000"/>
              </a:lnSpc>
              <a:spcBef>
                <a:spcPct val="0"/>
              </a:spcBef>
              <a:spcAft>
                <a:spcPts val="1200"/>
              </a:spcAft>
            </a:pPr>
            <a:r>
              <a:rPr lang="en-US" sz="8800" dirty="0">
                <a:latin typeface="+mj-lt"/>
                <a:ea typeface="+mj-ea"/>
                <a:cs typeface="+mj-cs"/>
              </a:rPr>
              <a:t>Why</a:t>
            </a:r>
            <a:r>
              <a:rPr lang="en-US" sz="8800" spc="-50" dirty="0">
                <a:latin typeface="+mj-lt"/>
                <a:ea typeface="+mj-ea"/>
                <a:cs typeface="+mj-cs"/>
              </a:rPr>
              <a:t> </a:t>
            </a:r>
            <a:r>
              <a:rPr lang="en-US" sz="8800" spc="10" dirty="0">
                <a:latin typeface="+mj-lt"/>
                <a:ea typeface="+mj-ea"/>
                <a:cs typeface="+mj-cs"/>
              </a:rPr>
              <a:t>Uses</a:t>
            </a:r>
            <a:r>
              <a:rPr lang="en-US" sz="8800" spc="-80" dirty="0">
                <a:latin typeface="+mj-lt"/>
                <a:ea typeface="+mj-ea"/>
                <a:cs typeface="+mj-cs"/>
              </a:rPr>
              <a:t> </a:t>
            </a:r>
            <a:r>
              <a:rPr lang="en-US" sz="8800" spc="10" dirty="0">
                <a:latin typeface="+mj-lt"/>
                <a:ea typeface="+mj-ea"/>
                <a:cs typeface="+mj-cs"/>
              </a:rPr>
              <a:t>Google</a:t>
            </a:r>
            <a:r>
              <a:rPr lang="en-US" sz="8800" spc="-100" dirty="0">
                <a:latin typeface="+mj-lt"/>
                <a:ea typeface="+mj-ea"/>
                <a:cs typeface="+mj-cs"/>
              </a:rPr>
              <a:t> </a:t>
            </a:r>
            <a:r>
              <a:rPr lang="en-US" sz="8800" spc="-10" dirty="0">
                <a:latin typeface="+mj-lt"/>
                <a:ea typeface="+mj-ea"/>
                <a:cs typeface="+mj-cs"/>
              </a:rPr>
              <a:t>Sheets</a:t>
            </a:r>
            <a:endParaRPr lang="en-US" sz="8800" dirty="0">
              <a:latin typeface="+mj-lt"/>
              <a:ea typeface="+mj-ea"/>
              <a:cs typeface="+mj-cs"/>
            </a:endParaRPr>
          </a:p>
        </p:txBody>
      </p:sp>
      <p:pic>
        <p:nvPicPr>
          <p:cNvPr id="1026" name="Picture 2" descr="This may contain: a person standing in front of a red question mark on a white background with one hand up to his chin">
            <a:extLst>
              <a:ext uri="{FF2B5EF4-FFF2-40B4-BE49-F238E27FC236}">
                <a16:creationId xmlns:a16="http://schemas.microsoft.com/office/drawing/2014/main" id="{59ACD2F6-68B2-EB95-C8DC-ACDA78EA05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275" y="1219201"/>
            <a:ext cx="11277598" cy="1127759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11789924" y="3968886"/>
            <a:ext cx="10917676" cy="8385040"/>
          </a:xfrm>
          <a:prstGeom prst="rect">
            <a:avLst/>
          </a:prstGeom>
        </p:spPr>
        <p:txBody>
          <a:bodyPr vert="horz" lIns="182880" tIns="91440" rIns="182880" bIns="91440" rtlCol="0">
            <a:normAutofit/>
          </a:bodyPr>
          <a:lstStyle/>
          <a:p>
            <a:pPr indent="-457200">
              <a:lnSpc>
                <a:spcPct val="90000"/>
              </a:lnSpc>
              <a:buFont typeface="Arial" panose="020B0604020202020204" pitchFamily="34" charset="0"/>
              <a:buChar char="•"/>
            </a:pPr>
            <a:r>
              <a:rPr lang="en-US" sz="3600" spc="-20"/>
              <a:t> </a:t>
            </a:r>
            <a:r>
              <a:rPr lang="en-US" sz="3600" b="1"/>
              <a:t>Real-Time Collaboration</a:t>
            </a:r>
            <a:r>
              <a:rPr lang="en-US" sz="3600"/>
              <a:t>: Multiple users can work on the same document simultaneously, making teamwork and collaboration efficient and seamless.</a:t>
            </a:r>
          </a:p>
          <a:p>
            <a:pPr indent="-457200">
              <a:lnSpc>
                <a:spcPct val="90000"/>
              </a:lnSpc>
              <a:buFont typeface="Arial" panose="020B0604020202020204" pitchFamily="34" charset="0"/>
              <a:buChar char="•"/>
            </a:pPr>
            <a:r>
              <a:rPr lang="en-US" sz="3600" b="1"/>
              <a:t>Cost-Effective</a:t>
            </a:r>
            <a:r>
              <a:rPr lang="en-US" sz="3600"/>
              <a:t>: Google Sheets is free to use with a Google account, offering businesses, students, and freelancers a reliable tool without the need for paid software.</a:t>
            </a:r>
          </a:p>
          <a:p>
            <a:pPr indent="-457200">
              <a:lnSpc>
                <a:spcPct val="90000"/>
              </a:lnSpc>
              <a:buFont typeface="Arial" panose="020B0604020202020204" pitchFamily="34" charset="0"/>
              <a:buChar char="•"/>
            </a:pPr>
            <a:r>
              <a:rPr lang="en-US" sz="3600" b="1"/>
              <a:t>Cloud-Based Accessibility</a:t>
            </a:r>
            <a:r>
              <a:rPr lang="en-US" sz="3600"/>
              <a:t>: Google Sheets is accessible from any device with an internet connection, ensuring users can access their work from anywhere, at any time.</a:t>
            </a:r>
          </a:p>
          <a:p>
            <a:pPr indent="-457200">
              <a:lnSpc>
                <a:spcPct val="90000"/>
              </a:lnSpc>
              <a:buFont typeface="Arial" panose="020B0604020202020204" pitchFamily="34" charset="0"/>
              <a:buChar char="•"/>
            </a:pPr>
            <a:r>
              <a:rPr lang="en-US" sz="3600" b="1"/>
              <a:t>Integration with Google Tools</a:t>
            </a:r>
            <a:r>
              <a:rPr lang="en-US" sz="3600"/>
              <a:t>: It integrates seamlessly with other Google services like Gmail, Google Docs, and Google Drive, enhancing productivity and simplifying workflows</a:t>
            </a:r>
          </a:p>
          <a:p>
            <a:pPr marL="25400" indent="-457200">
              <a:lnSpc>
                <a:spcPct val="90000"/>
              </a:lnSpc>
              <a:spcBef>
                <a:spcPts val="200"/>
              </a:spcBef>
              <a:buFont typeface="Arial" panose="020B0604020202020204" pitchFamily="34" charset="0"/>
              <a:buChar char="•"/>
            </a:pPr>
            <a:endParaRPr lang="en-US" sz="3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is may contain: an image of a green check mark with the word x in it's center">
            <a:extLst>
              <a:ext uri="{FF2B5EF4-FFF2-40B4-BE49-F238E27FC236}">
                <a16:creationId xmlns:a16="http://schemas.microsoft.com/office/drawing/2014/main" id="{DF3E2603-A043-87A8-951D-03A7F5542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4" r="25367" b="2"/>
          <a:stretch/>
        </p:blipFill>
        <p:spPr bwMode="auto">
          <a:xfrm>
            <a:off x="-2" y="-4"/>
            <a:ext cx="10820396" cy="1371600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12230634" y="811371"/>
            <a:ext cx="10929936" cy="3118602"/>
          </a:xfrm>
          <a:prstGeom prst="rect">
            <a:avLst/>
          </a:prstGeom>
        </p:spPr>
        <p:txBody>
          <a:bodyPr vert="horz" lIns="182880" tIns="91440" rIns="182880" bIns="91440" rtlCol="0" anchor="ctr">
            <a:normAutofit/>
          </a:bodyPr>
          <a:lstStyle/>
          <a:p>
            <a:pPr marL="25400">
              <a:lnSpc>
                <a:spcPct val="90000"/>
              </a:lnSpc>
              <a:spcBef>
                <a:spcPct val="0"/>
              </a:spcBef>
              <a:spcAft>
                <a:spcPts val="1200"/>
              </a:spcAft>
            </a:pPr>
            <a:r>
              <a:rPr lang="en-US" sz="8000" spc="-30">
                <a:latin typeface="+mj-lt"/>
                <a:ea typeface="+mj-ea"/>
                <a:cs typeface="+mj-cs"/>
              </a:rPr>
              <a:t>What </a:t>
            </a:r>
            <a:r>
              <a:rPr lang="en-US" sz="8000" spc="10">
                <a:latin typeface="+mj-lt"/>
                <a:ea typeface="+mj-ea"/>
                <a:cs typeface="+mj-cs"/>
              </a:rPr>
              <a:t>is</a:t>
            </a:r>
            <a:r>
              <a:rPr lang="en-US" sz="8000" spc="-90">
                <a:latin typeface="+mj-lt"/>
                <a:ea typeface="+mj-ea"/>
                <a:cs typeface="+mj-cs"/>
              </a:rPr>
              <a:t> </a:t>
            </a:r>
            <a:r>
              <a:rPr lang="en-US" sz="8000" spc="-30">
                <a:latin typeface="+mj-lt"/>
                <a:ea typeface="+mj-ea"/>
                <a:cs typeface="+mj-cs"/>
              </a:rPr>
              <a:t>Excel</a:t>
            </a:r>
            <a:endParaRPr lang="en-US" sz="8000">
              <a:latin typeface="+mj-lt"/>
              <a:ea typeface="+mj-ea"/>
              <a:cs typeface="+mj-cs"/>
            </a:endParaRPr>
          </a:p>
        </p:txBody>
      </p:sp>
      <p:sp>
        <p:nvSpPr>
          <p:cNvPr id="4" name="TextBox 3">
            <a:extLst>
              <a:ext uri="{FF2B5EF4-FFF2-40B4-BE49-F238E27FC236}">
                <a16:creationId xmlns:a16="http://schemas.microsoft.com/office/drawing/2014/main" id="{DF6ADB66-1CDE-18A2-5FC8-5EC1BB58BA41}"/>
              </a:ext>
            </a:extLst>
          </p:cNvPr>
          <p:cNvSpPr txBox="1"/>
          <p:nvPr/>
        </p:nvSpPr>
        <p:spPr>
          <a:xfrm>
            <a:off x="12230634" y="5486400"/>
            <a:ext cx="10494680" cy="6993756"/>
          </a:xfrm>
          <a:prstGeom prst="rect">
            <a:avLst/>
          </a:prstGeom>
        </p:spPr>
        <p:txBody>
          <a:bodyPr vert="horz" lIns="182880" tIns="91440" rIns="182880" bIns="91440" rtlCol="0" anchor="ctr">
            <a:normAutofit/>
          </a:bodyPr>
          <a:lstStyle/>
          <a:p>
            <a:pPr indent="-457200">
              <a:lnSpc>
                <a:spcPct val="90000"/>
              </a:lnSpc>
              <a:spcAft>
                <a:spcPts val="1200"/>
              </a:spcAft>
              <a:buFont typeface="Arial" panose="020B0604020202020204" pitchFamily="34" charset="0"/>
              <a:buChar char="•"/>
            </a:pPr>
            <a:endParaRPr lang="en-US" sz="4000"/>
          </a:p>
          <a:p>
            <a:pPr indent="-457200">
              <a:lnSpc>
                <a:spcPct val="90000"/>
              </a:lnSpc>
              <a:spcAft>
                <a:spcPts val="1200"/>
              </a:spcAft>
              <a:buFont typeface="Arial" panose="020B0604020202020204" pitchFamily="34" charset="0"/>
              <a:buChar char="•"/>
            </a:pPr>
            <a:r>
              <a:rPr lang="en-US" sz="4000" b="1"/>
              <a:t>Microsoft Excel</a:t>
            </a:r>
            <a:r>
              <a:rPr lang="en-US" sz="4000"/>
              <a:t> is a powerful spreadsheet application developed by Microsoft, part of the Microsoft Office suite. It is used for organizing, analyzing, and storing data in tabular form. Excel provides users with a range of tools and functions to perform complex calculations, create visual data representations (such as charts and graphs), and manage large datasets efficiently</a:t>
            </a:r>
          </a:p>
          <a:p>
            <a:pPr indent="-457200">
              <a:lnSpc>
                <a:spcPct val="90000"/>
              </a:lnSpc>
              <a:spcAft>
                <a:spcPts val="1200"/>
              </a:spcAft>
              <a:buFont typeface="Arial" panose="020B0604020202020204" pitchFamily="34" charset="0"/>
              <a:buChar char="•"/>
            </a:pPr>
            <a:endParaRPr lang="en-US" sz="4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3195" y="697731"/>
            <a:ext cx="20088046" cy="1755458"/>
          </a:xfrm>
          <a:prstGeom prst="rect">
            <a:avLst/>
          </a:prstGeom>
        </p:spPr>
        <p:txBody>
          <a:bodyPr vert="horz" lIns="182880" tIns="91440" rIns="182880" bIns="91440" rtlCol="0" anchor="ctr">
            <a:normAutofit/>
          </a:bodyPr>
          <a:lstStyle/>
          <a:p>
            <a:pPr marL="25400">
              <a:lnSpc>
                <a:spcPct val="90000"/>
              </a:lnSpc>
              <a:spcBef>
                <a:spcPct val="0"/>
              </a:spcBef>
              <a:spcAft>
                <a:spcPts val="1200"/>
              </a:spcAft>
            </a:pPr>
            <a:r>
              <a:rPr lang="en-US" sz="8000">
                <a:solidFill>
                  <a:srgbClr val="FFFFFF"/>
                </a:solidFill>
                <a:latin typeface="+mj-lt"/>
                <a:ea typeface="+mj-ea"/>
                <a:cs typeface="+mj-cs"/>
              </a:rPr>
              <a:t> </a:t>
            </a:r>
            <a:r>
              <a:rPr lang="en-US" sz="8000" spc="-100">
                <a:solidFill>
                  <a:srgbClr val="FFFFFF"/>
                </a:solidFill>
                <a:latin typeface="+mj-lt"/>
                <a:ea typeface="+mj-ea"/>
                <a:cs typeface="+mj-cs"/>
              </a:rPr>
              <a:t> </a:t>
            </a:r>
            <a:r>
              <a:rPr lang="en-US" sz="8000" spc="10">
                <a:solidFill>
                  <a:srgbClr val="FFFFFF"/>
                </a:solidFill>
                <a:latin typeface="+mj-lt"/>
                <a:ea typeface="+mj-ea"/>
                <a:cs typeface="+mj-cs"/>
              </a:rPr>
              <a:t> About</a:t>
            </a:r>
            <a:r>
              <a:rPr lang="en-US" sz="8000" spc="-130">
                <a:solidFill>
                  <a:srgbClr val="FFFFFF"/>
                </a:solidFill>
                <a:latin typeface="+mj-lt"/>
                <a:ea typeface="+mj-ea"/>
                <a:cs typeface="+mj-cs"/>
              </a:rPr>
              <a:t> </a:t>
            </a:r>
            <a:r>
              <a:rPr lang="en-US" sz="8000" spc="-30">
                <a:solidFill>
                  <a:srgbClr val="FFFFFF"/>
                </a:solidFill>
                <a:latin typeface="+mj-lt"/>
                <a:ea typeface="+mj-ea"/>
                <a:cs typeface="+mj-cs"/>
              </a:rPr>
              <a:t>Excel</a:t>
            </a:r>
            <a:endParaRPr lang="en-US" sz="8000">
              <a:solidFill>
                <a:srgbClr val="FFFFFF"/>
              </a:solidFill>
              <a:latin typeface="+mj-lt"/>
              <a:ea typeface="+mj-ea"/>
              <a:cs typeface="+mj-cs"/>
            </a:endParaRPr>
          </a:p>
        </p:txBody>
      </p:sp>
      <p:graphicFrame>
        <p:nvGraphicFramePr>
          <p:cNvPr id="5" name="object 3">
            <a:extLst>
              <a:ext uri="{FF2B5EF4-FFF2-40B4-BE49-F238E27FC236}">
                <a16:creationId xmlns:a16="http://schemas.microsoft.com/office/drawing/2014/main" id="{929BC0C3-F08A-15AF-8CD6-83BCA126C82E}"/>
              </a:ext>
            </a:extLst>
          </p:cNvPr>
          <p:cNvGraphicFramePr/>
          <p:nvPr/>
        </p:nvGraphicFramePr>
        <p:xfrm>
          <a:off x="1288113" y="4225159"/>
          <a:ext cx="21855658" cy="8385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F55FC3-5D8D-D0DD-E275-62A1A3847270}"/>
              </a:ext>
            </a:extLst>
          </p:cNvPr>
          <p:cNvSpPr/>
          <p:nvPr/>
        </p:nvSpPr>
        <p:spPr>
          <a:xfrm>
            <a:off x="609600" y="1981200"/>
            <a:ext cx="23164800" cy="929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600"/>
          </a:p>
        </p:txBody>
      </p:sp>
      <p:sp>
        <p:nvSpPr>
          <p:cNvPr id="2" name="object 2"/>
          <p:cNvSpPr txBox="1"/>
          <p:nvPr/>
        </p:nvSpPr>
        <p:spPr>
          <a:xfrm>
            <a:off x="914401" y="3634573"/>
            <a:ext cx="23006050" cy="5942652"/>
          </a:xfrm>
          <a:prstGeom prst="rect">
            <a:avLst/>
          </a:prstGeom>
        </p:spPr>
        <p:txBody>
          <a:bodyPr vert="horz" wrap="square" lIns="0" tIns="33020" rIns="0" bIns="0" rtlCol="0">
            <a:spAutoFit/>
          </a:bodyPr>
          <a:lstStyle/>
          <a:p>
            <a:pPr marL="25400">
              <a:spcBef>
                <a:spcPts val="260"/>
              </a:spcBef>
            </a:pPr>
            <a:r>
              <a:rPr sz="19200" spc="-50" dirty="0">
                <a:latin typeface="Calibri Light"/>
                <a:cs typeface="Calibri Light"/>
              </a:rPr>
              <a:t>Advantages</a:t>
            </a:r>
            <a:r>
              <a:rPr sz="19200" spc="-60" dirty="0">
                <a:latin typeface="Calibri Light"/>
                <a:cs typeface="Calibri Light"/>
              </a:rPr>
              <a:t> </a:t>
            </a:r>
            <a:r>
              <a:rPr sz="19200" dirty="0">
                <a:latin typeface="Calibri Light"/>
                <a:cs typeface="Calibri Light"/>
              </a:rPr>
              <a:t>and</a:t>
            </a:r>
            <a:r>
              <a:rPr sz="19200" spc="-20" dirty="0">
                <a:latin typeface="Calibri Light"/>
                <a:cs typeface="Calibri Light"/>
              </a:rPr>
              <a:t> Disadvantages</a:t>
            </a:r>
            <a:r>
              <a:rPr sz="19200" spc="-70" dirty="0">
                <a:latin typeface="Calibri Light"/>
                <a:cs typeface="Calibri Light"/>
              </a:rPr>
              <a:t> </a:t>
            </a:r>
            <a:r>
              <a:rPr sz="19200" spc="-40" dirty="0">
                <a:latin typeface="Calibri Light"/>
                <a:cs typeface="Calibri Light"/>
              </a:rPr>
              <a:t>of</a:t>
            </a:r>
            <a:r>
              <a:rPr sz="19200" spc="-10" dirty="0">
                <a:latin typeface="Calibri Light"/>
                <a:cs typeface="Calibri Light"/>
              </a:rPr>
              <a:t> </a:t>
            </a:r>
            <a:r>
              <a:rPr sz="19200" spc="-30" dirty="0">
                <a:latin typeface="Calibri Light"/>
                <a:cs typeface="Calibri Light"/>
              </a:rPr>
              <a:t>Excel</a:t>
            </a:r>
            <a:endParaRPr sz="19200" dirty="0">
              <a:latin typeface="Calibri Light"/>
              <a:cs typeface="Calibri Light"/>
            </a:endParaRPr>
          </a:p>
        </p:txBody>
      </p:sp>
      <p:sp>
        <p:nvSpPr>
          <p:cNvPr id="3" name="object 3"/>
          <p:cNvSpPr txBox="1"/>
          <p:nvPr/>
        </p:nvSpPr>
        <p:spPr>
          <a:xfrm>
            <a:off x="1835150" y="3646296"/>
            <a:ext cx="13248640" cy="579646"/>
          </a:xfrm>
          <a:prstGeom prst="rect">
            <a:avLst/>
          </a:prstGeom>
        </p:spPr>
        <p:txBody>
          <a:bodyPr vert="horz" wrap="square" lIns="0" tIns="25400" rIns="0" bIns="0" rtlCol="0">
            <a:spAutoFit/>
          </a:bodyPr>
          <a:lstStyle/>
          <a:p>
            <a:pPr marL="25400">
              <a:spcBef>
                <a:spcPts val="200"/>
              </a:spcBef>
            </a:pPr>
            <a:r>
              <a:rPr lang="en-US" sz="3600" spc="-20" dirty="0">
                <a:latin typeface="Calibri"/>
                <a:cs typeface="Calibri"/>
              </a:rPr>
              <a:t> </a:t>
            </a:r>
            <a:endParaRPr sz="36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CA6E08-992F-47D4-E0BE-70BD7E28999E}"/>
              </a:ext>
            </a:extLst>
          </p:cNvPr>
          <p:cNvSpPr txBox="1"/>
          <p:nvPr/>
        </p:nvSpPr>
        <p:spPr>
          <a:xfrm>
            <a:off x="304800" y="3200401"/>
            <a:ext cx="12192000" cy="3970318"/>
          </a:xfrm>
          <a:prstGeom prst="rect">
            <a:avLst/>
          </a:prstGeom>
          <a:noFill/>
        </p:spPr>
        <p:txBody>
          <a:bodyPr wrap="square">
            <a:spAutoFit/>
          </a:bodyPr>
          <a:lstStyle/>
          <a:p>
            <a:pPr algn="l"/>
            <a:r>
              <a:rPr lang="en-IN" sz="3600" b="1" dirty="0">
                <a:solidFill>
                  <a:schemeClr val="tx1">
                    <a:lumMod val="95000"/>
                    <a:lumOff val="5000"/>
                  </a:schemeClr>
                </a:solidFill>
                <a:latin typeface="__Inter_d65c78"/>
              </a:rPr>
              <a:t>Versatility and Ease of Use</a:t>
            </a:r>
            <a:r>
              <a:rPr lang="en-IN" sz="3600" dirty="0">
                <a:solidFill>
                  <a:schemeClr val="tx1">
                    <a:lumMod val="95000"/>
                    <a:lumOff val="5000"/>
                  </a:schemeClr>
                </a:solidFill>
                <a:latin typeface="__Inter_d65c78"/>
              </a:rPr>
              <a:t>: Excel is highly versatile, allowing users to perform various tasks such as calculations, data analysis, charting, and more within a single platform. Its intuitive interface makes it accessible to users with varying levels of expertise</a:t>
            </a:r>
          </a:p>
          <a:p>
            <a:br>
              <a:rPr lang="en-IN" sz="3600" dirty="0"/>
            </a:br>
            <a:endParaRPr lang="en-US" sz="3600" dirty="0"/>
          </a:p>
        </p:txBody>
      </p:sp>
      <p:sp>
        <p:nvSpPr>
          <p:cNvPr id="4" name="TextBox 3">
            <a:extLst>
              <a:ext uri="{FF2B5EF4-FFF2-40B4-BE49-F238E27FC236}">
                <a16:creationId xmlns:a16="http://schemas.microsoft.com/office/drawing/2014/main" id="{0B9A8929-C57F-93E2-56FA-70A89EE71C64}"/>
              </a:ext>
            </a:extLst>
          </p:cNvPr>
          <p:cNvSpPr txBox="1"/>
          <p:nvPr/>
        </p:nvSpPr>
        <p:spPr>
          <a:xfrm>
            <a:off x="281355" y="6339720"/>
            <a:ext cx="16435754" cy="1754326"/>
          </a:xfrm>
          <a:prstGeom prst="rect">
            <a:avLst/>
          </a:prstGeom>
          <a:noFill/>
        </p:spPr>
        <p:txBody>
          <a:bodyPr wrap="square" rtlCol="0">
            <a:spAutoFit/>
          </a:bodyPr>
          <a:lstStyle/>
          <a:p>
            <a:r>
              <a:rPr lang="en-IN" sz="3600" b="1" dirty="0">
                <a:latin typeface="__Inter_d65c78"/>
              </a:rPr>
              <a:t>Data Analysis Tools</a:t>
            </a:r>
            <a:r>
              <a:rPr lang="en-IN" sz="3600" dirty="0">
                <a:solidFill>
                  <a:srgbClr val="D1D5DB"/>
                </a:solidFill>
                <a:latin typeface="__Inter_d65c78"/>
              </a:rPr>
              <a:t>: </a:t>
            </a:r>
            <a:r>
              <a:rPr lang="en-IN" sz="3600" dirty="0">
                <a:solidFill>
                  <a:schemeClr val="tx1">
                    <a:lumMod val="95000"/>
                    <a:lumOff val="5000"/>
                  </a:schemeClr>
                </a:solidFill>
                <a:latin typeface="__Inter_d65c78"/>
              </a:rPr>
              <a:t>Excel offers powerful tools for data analysis, including formulas, functions, pivot tables, and charts. These tools aid in insightful data interpretation and visualization, enabling data-driven decision-making</a:t>
            </a:r>
            <a:endParaRPr lang="en-US" sz="3600" dirty="0">
              <a:solidFill>
                <a:schemeClr val="tx1">
                  <a:lumMod val="95000"/>
                  <a:lumOff val="5000"/>
                </a:schemeClr>
              </a:solidFill>
            </a:endParaRPr>
          </a:p>
        </p:txBody>
      </p:sp>
      <p:sp>
        <p:nvSpPr>
          <p:cNvPr id="5" name="TextBox 4">
            <a:extLst>
              <a:ext uri="{FF2B5EF4-FFF2-40B4-BE49-F238E27FC236}">
                <a16:creationId xmlns:a16="http://schemas.microsoft.com/office/drawing/2014/main" id="{0068E3A0-9CAA-E7B9-3255-FE3484BC0480}"/>
              </a:ext>
            </a:extLst>
          </p:cNvPr>
          <p:cNvSpPr txBox="1"/>
          <p:nvPr/>
        </p:nvSpPr>
        <p:spPr>
          <a:xfrm>
            <a:off x="457200" y="8620462"/>
            <a:ext cx="17127416" cy="1754326"/>
          </a:xfrm>
          <a:prstGeom prst="rect">
            <a:avLst/>
          </a:prstGeom>
          <a:noFill/>
        </p:spPr>
        <p:txBody>
          <a:bodyPr wrap="square" rtlCol="0">
            <a:spAutoFit/>
          </a:bodyPr>
          <a:lstStyle/>
          <a:p>
            <a:r>
              <a:rPr lang="en-IN" sz="3600" b="1" dirty="0">
                <a:latin typeface="__Inter_d65c78"/>
              </a:rPr>
              <a:t>Collaboration and Sharing</a:t>
            </a:r>
            <a:r>
              <a:rPr lang="en-IN" sz="3600" dirty="0">
                <a:solidFill>
                  <a:srgbClr val="D1D5DB"/>
                </a:solidFill>
                <a:latin typeface="__Inter_d65c78"/>
              </a:rPr>
              <a:t>: </a:t>
            </a:r>
            <a:r>
              <a:rPr lang="en-IN" sz="3600" dirty="0">
                <a:solidFill>
                  <a:schemeClr val="tx1">
                    <a:lumMod val="95000"/>
                    <a:lumOff val="5000"/>
                  </a:schemeClr>
                </a:solidFill>
                <a:latin typeface="__Inter_d65c78"/>
              </a:rPr>
              <a:t>Excel enables real-time collaboration through cloud-based platforms like OneDrive or SharePoint. It also offers features for version control and secure sharing of workbooks</a:t>
            </a:r>
            <a:endParaRPr lang="en-US" sz="3600" dirty="0">
              <a:solidFill>
                <a:schemeClr val="tx1">
                  <a:lumMod val="95000"/>
                  <a:lumOff val="5000"/>
                </a:schemeClr>
              </a:solidFill>
            </a:endParaRPr>
          </a:p>
        </p:txBody>
      </p:sp>
      <p:sp>
        <p:nvSpPr>
          <p:cNvPr id="6" name="TextBox 5">
            <a:extLst>
              <a:ext uri="{FF2B5EF4-FFF2-40B4-BE49-F238E27FC236}">
                <a16:creationId xmlns:a16="http://schemas.microsoft.com/office/drawing/2014/main" id="{4FEFEB55-03B9-A4CD-F788-D42FF85E0E3D}"/>
              </a:ext>
            </a:extLst>
          </p:cNvPr>
          <p:cNvSpPr txBox="1"/>
          <p:nvPr/>
        </p:nvSpPr>
        <p:spPr>
          <a:xfrm>
            <a:off x="457200" y="10515600"/>
            <a:ext cx="16259908" cy="1200329"/>
          </a:xfrm>
          <a:prstGeom prst="rect">
            <a:avLst/>
          </a:prstGeom>
          <a:noFill/>
        </p:spPr>
        <p:txBody>
          <a:bodyPr wrap="square" rtlCol="0">
            <a:spAutoFit/>
          </a:bodyPr>
          <a:lstStyle/>
          <a:p>
            <a:r>
              <a:rPr lang="en-IN" sz="3600" b="1" dirty="0" err="1">
                <a:latin typeface="__Inter_d65c78"/>
              </a:rPr>
              <a:t>Calability</a:t>
            </a:r>
            <a:r>
              <a:rPr lang="en-IN" sz="3600" dirty="0">
                <a:solidFill>
                  <a:srgbClr val="D1D5DB"/>
                </a:solidFill>
                <a:latin typeface="__Inter_d65c78"/>
              </a:rPr>
              <a:t>: </a:t>
            </a:r>
            <a:r>
              <a:rPr lang="en-IN" sz="3600" dirty="0">
                <a:solidFill>
                  <a:schemeClr val="tx1">
                    <a:lumMod val="95000"/>
                    <a:lumOff val="5000"/>
                  </a:schemeClr>
                </a:solidFill>
                <a:latin typeface="__Inter_d65c78"/>
              </a:rPr>
              <a:t>Excel can handle large datasets and is adaptable for projects of various sizes, from small-scale plans to large, multi-faceted </a:t>
            </a:r>
            <a:r>
              <a:rPr lang="en-IN" sz="3600" dirty="0" err="1">
                <a:solidFill>
                  <a:schemeClr val="tx1">
                    <a:lumMod val="95000"/>
                    <a:lumOff val="5000"/>
                  </a:schemeClr>
                </a:solidFill>
                <a:latin typeface="__Inter_d65c78"/>
              </a:rPr>
              <a:t>endeavors</a:t>
            </a:r>
            <a:endParaRPr lang="en-US" sz="3600" dirty="0">
              <a:solidFill>
                <a:schemeClr val="tx1">
                  <a:lumMod val="95000"/>
                  <a:lumOff val="5000"/>
                </a:schemeClr>
              </a:solidFill>
            </a:endParaRPr>
          </a:p>
        </p:txBody>
      </p:sp>
      <p:sp>
        <p:nvSpPr>
          <p:cNvPr id="7" name="TextBox 6">
            <a:extLst>
              <a:ext uri="{FF2B5EF4-FFF2-40B4-BE49-F238E27FC236}">
                <a16:creationId xmlns:a16="http://schemas.microsoft.com/office/drawing/2014/main" id="{47E54A7C-CFE8-F6C7-DB62-14F7AC358EDE}"/>
              </a:ext>
            </a:extLst>
          </p:cNvPr>
          <p:cNvSpPr txBox="1"/>
          <p:nvPr/>
        </p:nvSpPr>
        <p:spPr>
          <a:xfrm>
            <a:off x="1371601" y="871180"/>
            <a:ext cx="5814646" cy="2062103"/>
          </a:xfrm>
          <a:prstGeom prst="rect">
            <a:avLst/>
          </a:prstGeom>
          <a:noFill/>
        </p:spPr>
        <p:txBody>
          <a:bodyPr wrap="square" rtlCol="0">
            <a:spAutoFit/>
          </a:bodyPr>
          <a:lstStyle/>
          <a:p>
            <a:r>
              <a:rPr lang="en-IN" sz="6400" b="1" dirty="0">
                <a:solidFill>
                  <a:srgbClr val="FF0000"/>
                </a:solidFill>
                <a:latin typeface="__Inter_d65c78"/>
              </a:rPr>
              <a:t>Advantages</a:t>
            </a:r>
          </a:p>
          <a:p>
            <a:endParaRPr lang="en-US" sz="6400" dirty="0">
              <a:solidFill>
                <a:srgbClr val="FF0000"/>
              </a:solidFill>
            </a:endParaRPr>
          </a:p>
        </p:txBody>
      </p:sp>
    </p:spTree>
    <p:extLst>
      <p:ext uri="{BB962C8B-B14F-4D97-AF65-F5344CB8AC3E}">
        <p14:creationId xmlns:p14="http://schemas.microsoft.com/office/powerpoint/2010/main" val="2853034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0" y="3352800"/>
            <a:ext cx="7620000" cy="7010400"/>
          </a:xfrm>
          <a:prstGeom prst="rect">
            <a:avLst/>
          </a:prstGeom>
        </p:spPr>
        <p:txBody>
          <a:bodyPr vert="horz" lIns="182880" tIns="91440" rIns="182880" bIns="91440" rtlCol="0" anchor="t">
            <a:normAutofit/>
          </a:bodyPr>
          <a:lstStyle/>
          <a:p>
            <a:pPr marL="25400" marR="10160">
              <a:lnSpc>
                <a:spcPct val="90000"/>
              </a:lnSpc>
              <a:spcBef>
                <a:spcPct val="0"/>
              </a:spcBef>
              <a:spcAft>
                <a:spcPts val="1200"/>
              </a:spcAft>
            </a:pPr>
            <a:r>
              <a:rPr lang="en-US" sz="8000">
                <a:latin typeface="+mj-lt"/>
                <a:ea typeface="+mj-ea"/>
                <a:cs typeface="+mj-cs"/>
              </a:rPr>
              <a:t>Importance</a:t>
            </a:r>
            <a:r>
              <a:rPr lang="en-US" sz="8000" spc="-180">
                <a:latin typeface="+mj-lt"/>
                <a:ea typeface="+mj-ea"/>
                <a:cs typeface="+mj-cs"/>
              </a:rPr>
              <a:t> </a:t>
            </a:r>
            <a:r>
              <a:rPr lang="en-US" sz="8000" spc="40">
                <a:latin typeface="+mj-lt"/>
                <a:ea typeface="+mj-ea"/>
                <a:cs typeface="+mj-cs"/>
              </a:rPr>
              <a:t>of</a:t>
            </a:r>
            <a:r>
              <a:rPr lang="en-US" sz="8000">
                <a:latin typeface="+mj-lt"/>
                <a:ea typeface="+mj-ea"/>
                <a:cs typeface="+mj-cs"/>
              </a:rPr>
              <a:t> Google</a:t>
            </a:r>
            <a:r>
              <a:rPr lang="en-US" sz="8000" spc="-160">
                <a:latin typeface="+mj-lt"/>
                <a:ea typeface="+mj-ea"/>
                <a:cs typeface="+mj-cs"/>
              </a:rPr>
              <a:t> </a:t>
            </a:r>
            <a:r>
              <a:rPr lang="en-US" sz="8000">
                <a:latin typeface="+mj-lt"/>
                <a:ea typeface="+mj-ea"/>
                <a:cs typeface="+mj-cs"/>
              </a:rPr>
              <a:t>Sheets</a:t>
            </a:r>
            <a:r>
              <a:rPr lang="en-US" sz="8000" spc="-100">
                <a:latin typeface="+mj-lt"/>
                <a:ea typeface="+mj-ea"/>
                <a:cs typeface="+mj-cs"/>
              </a:rPr>
              <a:t> </a:t>
            </a:r>
            <a:r>
              <a:rPr lang="en-US" sz="8000" spc="20">
                <a:latin typeface="+mj-lt"/>
                <a:ea typeface="+mj-ea"/>
                <a:cs typeface="+mj-cs"/>
              </a:rPr>
              <a:t>in </a:t>
            </a:r>
            <a:r>
              <a:rPr lang="en-US" sz="8000" spc="-1420">
                <a:latin typeface="+mj-lt"/>
                <a:ea typeface="+mj-ea"/>
                <a:cs typeface="+mj-cs"/>
              </a:rPr>
              <a:t> </a:t>
            </a:r>
            <a:r>
              <a:rPr lang="en-US" sz="8000" spc="-40">
                <a:latin typeface="+mj-lt"/>
                <a:ea typeface="+mj-ea"/>
                <a:cs typeface="+mj-cs"/>
              </a:rPr>
              <a:t>Data</a:t>
            </a:r>
            <a:r>
              <a:rPr lang="en-US" sz="8000" spc="-50">
                <a:latin typeface="+mj-lt"/>
                <a:ea typeface="+mj-ea"/>
                <a:cs typeface="+mj-cs"/>
              </a:rPr>
              <a:t> </a:t>
            </a:r>
            <a:r>
              <a:rPr lang="en-US" sz="8000">
                <a:latin typeface="+mj-lt"/>
                <a:ea typeface="+mj-ea"/>
                <a:cs typeface="+mj-cs"/>
              </a:rPr>
              <a:t>Management</a:t>
            </a:r>
          </a:p>
        </p:txBody>
      </p:sp>
      <p:sp>
        <p:nvSpPr>
          <p:cNvPr id="3" name="object 3"/>
          <p:cNvSpPr txBox="1"/>
          <p:nvPr/>
        </p:nvSpPr>
        <p:spPr>
          <a:xfrm>
            <a:off x="10363208" y="3352800"/>
            <a:ext cx="11277592" cy="7010400"/>
          </a:xfrm>
          <a:prstGeom prst="rect">
            <a:avLst/>
          </a:prstGeom>
        </p:spPr>
        <p:txBody>
          <a:bodyPr vert="horz" lIns="182880" tIns="91440" rIns="182880" bIns="91440" rtlCol="0">
            <a:noAutofit/>
          </a:bodyPr>
          <a:lstStyle/>
          <a:p>
            <a:pPr marL="25400" marR="10160" indent="-457200">
              <a:lnSpc>
                <a:spcPct val="90000"/>
              </a:lnSpc>
              <a:spcBef>
                <a:spcPts val="170"/>
              </a:spcBef>
              <a:buFont typeface="Arial" panose="020B0604020202020204" pitchFamily="34" charset="0"/>
              <a:buChar char="•"/>
            </a:pPr>
            <a:r>
              <a:rPr lang="en-US" sz="6400" b="1" spc="20" dirty="0">
                <a:solidFill>
                  <a:schemeClr val="tx1">
                    <a:lumMod val="95000"/>
                    <a:lumOff val="5000"/>
                    <a:alpha val="55000"/>
                  </a:schemeClr>
                </a:solidFill>
              </a:rPr>
              <a:t>Google</a:t>
            </a:r>
            <a:r>
              <a:rPr lang="en-US" sz="6400" b="1" spc="10" dirty="0">
                <a:solidFill>
                  <a:schemeClr val="tx1">
                    <a:lumMod val="95000"/>
                    <a:lumOff val="5000"/>
                    <a:alpha val="55000"/>
                  </a:schemeClr>
                </a:solidFill>
              </a:rPr>
              <a:t> </a:t>
            </a:r>
            <a:r>
              <a:rPr lang="en-US" sz="6400" b="1" spc="-10" dirty="0">
                <a:solidFill>
                  <a:schemeClr val="tx1">
                    <a:lumMod val="95000"/>
                    <a:lumOff val="5000"/>
                    <a:alpha val="55000"/>
                  </a:schemeClr>
                </a:solidFill>
              </a:rPr>
              <a:t>Sheets</a:t>
            </a:r>
            <a:r>
              <a:rPr lang="en-US" sz="6400" b="1" spc="-90" dirty="0">
                <a:solidFill>
                  <a:schemeClr val="tx1">
                    <a:lumMod val="95000"/>
                    <a:lumOff val="5000"/>
                    <a:alpha val="55000"/>
                  </a:schemeClr>
                </a:solidFill>
              </a:rPr>
              <a:t> </a:t>
            </a:r>
            <a:r>
              <a:rPr lang="en-US" sz="6400" b="1" dirty="0">
                <a:solidFill>
                  <a:schemeClr val="tx1">
                    <a:lumMod val="95000"/>
                    <a:lumOff val="5000"/>
                    <a:alpha val="55000"/>
                  </a:schemeClr>
                </a:solidFill>
              </a:rPr>
              <a:t>plays</a:t>
            </a:r>
            <a:r>
              <a:rPr lang="en-US" sz="6400" b="1" spc="70" dirty="0">
                <a:solidFill>
                  <a:schemeClr val="tx1">
                    <a:lumMod val="95000"/>
                    <a:lumOff val="5000"/>
                    <a:alpha val="55000"/>
                  </a:schemeClr>
                </a:solidFill>
              </a:rPr>
              <a:t> </a:t>
            </a:r>
            <a:r>
              <a:rPr lang="en-US" sz="6400" b="1" spc="-10" dirty="0">
                <a:solidFill>
                  <a:schemeClr val="tx1">
                    <a:lumMod val="95000"/>
                    <a:lumOff val="5000"/>
                    <a:alpha val="55000"/>
                  </a:schemeClr>
                </a:solidFill>
              </a:rPr>
              <a:t>a crucial</a:t>
            </a:r>
            <a:r>
              <a:rPr lang="en-US" sz="6400" b="1" spc="30" dirty="0">
                <a:solidFill>
                  <a:schemeClr val="tx1">
                    <a:lumMod val="95000"/>
                    <a:lumOff val="5000"/>
                    <a:alpha val="55000"/>
                  </a:schemeClr>
                </a:solidFill>
              </a:rPr>
              <a:t> </a:t>
            </a:r>
            <a:r>
              <a:rPr lang="en-US" sz="6400" b="1" spc="10" dirty="0">
                <a:solidFill>
                  <a:schemeClr val="tx1">
                    <a:lumMod val="95000"/>
                    <a:lumOff val="5000"/>
                    <a:alpha val="55000"/>
                  </a:schemeClr>
                </a:solidFill>
              </a:rPr>
              <a:t>role </a:t>
            </a:r>
            <a:r>
              <a:rPr lang="en-US" sz="6400" b="1" spc="-10" dirty="0">
                <a:solidFill>
                  <a:schemeClr val="tx1">
                    <a:lumMod val="95000"/>
                    <a:lumOff val="5000"/>
                    <a:alpha val="55000"/>
                  </a:schemeClr>
                </a:solidFill>
              </a:rPr>
              <a:t>in</a:t>
            </a:r>
            <a:r>
              <a:rPr lang="en-US" sz="6400" b="1" spc="-40" dirty="0">
                <a:solidFill>
                  <a:schemeClr val="tx1">
                    <a:lumMod val="95000"/>
                    <a:lumOff val="5000"/>
                    <a:alpha val="55000"/>
                  </a:schemeClr>
                </a:solidFill>
              </a:rPr>
              <a:t> </a:t>
            </a:r>
            <a:r>
              <a:rPr lang="en-US" sz="6400" b="1" spc="-20" dirty="0">
                <a:solidFill>
                  <a:schemeClr val="tx1">
                    <a:lumMod val="95000"/>
                    <a:lumOff val="5000"/>
                    <a:alpha val="55000"/>
                  </a:schemeClr>
                </a:solidFill>
              </a:rPr>
              <a:t>data</a:t>
            </a:r>
            <a:r>
              <a:rPr lang="en-US" sz="6400" b="1" spc="20" dirty="0">
                <a:solidFill>
                  <a:schemeClr val="tx1">
                    <a:lumMod val="95000"/>
                    <a:lumOff val="5000"/>
                    <a:alpha val="55000"/>
                  </a:schemeClr>
                </a:solidFill>
              </a:rPr>
              <a:t> </a:t>
            </a:r>
            <a:r>
              <a:rPr lang="en-US" sz="6400" b="1" spc="10" dirty="0">
                <a:solidFill>
                  <a:schemeClr val="tx1">
                    <a:lumMod val="95000"/>
                    <a:lumOff val="5000"/>
                    <a:alpha val="55000"/>
                  </a:schemeClr>
                </a:solidFill>
              </a:rPr>
              <a:t>management</a:t>
            </a:r>
            <a:r>
              <a:rPr lang="en-US" sz="6400" b="1" spc="20" dirty="0">
                <a:solidFill>
                  <a:schemeClr val="tx1">
                    <a:lumMod val="95000"/>
                    <a:lumOff val="5000"/>
                    <a:alpha val="55000"/>
                  </a:schemeClr>
                </a:solidFill>
              </a:rPr>
              <a:t> </a:t>
            </a:r>
            <a:r>
              <a:rPr lang="en-US" sz="6400" b="1" spc="-40" dirty="0">
                <a:solidFill>
                  <a:schemeClr val="tx1">
                    <a:lumMod val="95000"/>
                    <a:lumOff val="5000"/>
                    <a:alpha val="55000"/>
                  </a:schemeClr>
                </a:solidFill>
              </a:rPr>
              <a:t>by</a:t>
            </a:r>
            <a:r>
              <a:rPr lang="en-US" sz="6400" b="1" spc="90" dirty="0">
                <a:solidFill>
                  <a:schemeClr val="tx1">
                    <a:lumMod val="95000"/>
                    <a:lumOff val="5000"/>
                    <a:alpha val="55000"/>
                  </a:schemeClr>
                </a:solidFill>
              </a:rPr>
              <a:t> </a:t>
            </a:r>
            <a:r>
              <a:rPr lang="en-US" sz="6400" b="1" spc="-20" dirty="0">
                <a:solidFill>
                  <a:schemeClr val="tx1">
                    <a:lumMod val="95000"/>
                    <a:lumOff val="5000"/>
                    <a:alpha val="55000"/>
                  </a:schemeClr>
                </a:solidFill>
              </a:rPr>
              <a:t>enabling</a:t>
            </a:r>
            <a:r>
              <a:rPr lang="en-US" sz="6400" b="1" spc="100" dirty="0">
                <a:solidFill>
                  <a:schemeClr val="tx1">
                    <a:lumMod val="95000"/>
                    <a:lumOff val="5000"/>
                    <a:alpha val="55000"/>
                  </a:schemeClr>
                </a:solidFill>
              </a:rPr>
              <a:t> </a:t>
            </a:r>
            <a:r>
              <a:rPr lang="en-US" sz="6400" b="1" spc="-20" dirty="0">
                <a:solidFill>
                  <a:schemeClr val="tx1">
                    <a:lumMod val="95000"/>
                    <a:lumOff val="5000"/>
                    <a:alpha val="55000"/>
                  </a:schemeClr>
                </a:solidFill>
              </a:rPr>
              <a:t>users</a:t>
            </a:r>
            <a:r>
              <a:rPr lang="en-US" sz="6400" b="1" spc="70" dirty="0">
                <a:solidFill>
                  <a:schemeClr val="tx1">
                    <a:lumMod val="95000"/>
                    <a:lumOff val="5000"/>
                    <a:alpha val="55000"/>
                  </a:schemeClr>
                </a:solidFill>
              </a:rPr>
              <a:t> </a:t>
            </a:r>
            <a:r>
              <a:rPr lang="en-US" sz="6400" b="1" spc="-10" dirty="0">
                <a:solidFill>
                  <a:schemeClr val="tx1">
                    <a:lumMod val="95000"/>
                    <a:lumOff val="5000"/>
                    <a:alpha val="55000"/>
                  </a:schemeClr>
                </a:solidFill>
              </a:rPr>
              <a:t>to </a:t>
            </a:r>
            <a:r>
              <a:rPr lang="en-US" sz="6400" b="1" dirty="0">
                <a:solidFill>
                  <a:schemeClr val="tx1">
                    <a:lumMod val="95000"/>
                    <a:lumOff val="5000"/>
                    <a:alpha val="55000"/>
                  </a:schemeClr>
                </a:solidFill>
              </a:rPr>
              <a:t> </a:t>
            </a:r>
            <a:r>
              <a:rPr lang="en-US" sz="6400" b="1" spc="-10" dirty="0">
                <a:solidFill>
                  <a:schemeClr val="tx1">
                    <a:lumMod val="95000"/>
                    <a:lumOff val="5000"/>
                    <a:alpha val="55000"/>
                  </a:schemeClr>
                </a:solidFill>
              </a:rPr>
              <a:t>efficiently</a:t>
            </a:r>
            <a:r>
              <a:rPr lang="en-US" sz="6400" b="1" spc="90" dirty="0">
                <a:solidFill>
                  <a:schemeClr val="tx1">
                    <a:lumMod val="95000"/>
                    <a:lumOff val="5000"/>
                    <a:alpha val="55000"/>
                  </a:schemeClr>
                </a:solidFill>
              </a:rPr>
              <a:t> </a:t>
            </a:r>
            <a:r>
              <a:rPr lang="en-US" sz="6400" b="1" spc="-10" dirty="0">
                <a:solidFill>
                  <a:schemeClr val="tx1">
                    <a:lumMod val="95000"/>
                    <a:lumOff val="5000"/>
                    <a:alpha val="55000"/>
                  </a:schemeClr>
                </a:solidFill>
              </a:rPr>
              <a:t>track,</a:t>
            </a:r>
            <a:r>
              <a:rPr lang="en-US" sz="6400" b="1" spc="-30" dirty="0">
                <a:solidFill>
                  <a:schemeClr val="tx1">
                    <a:lumMod val="95000"/>
                    <a:lumOff val="5000"/>
                    <a:alpha val="55000"/>
                  </a:schemeClr>
                </a:solidFill>
              </a:rPr>
              <a:t> </a:t>
            </a:r>
            <a:r>
              <a:rPr lang="en-US" sz="6400" b="1" spc="10" dirty="0">
                <a:solidFill>
                  <a:schemeClr val="tx1">
                    <a:lumMod val="95000"/>
                    <a:lumOff val="5000"/>
                    <a:alpha val="55000"/>
                  </a:schemeClr>
                </a:solidFill>
              </a:rPr>
              <a:t>analyze,</a:t>
            </a:r>
            <a:r>
              <a:rPr lang="en-US" sz="6400" b="1" spc="-30" dirty="0">
                <a:solidFill>
                  <a:schemeClr val="tx1">
                    <a:lumMod val="95000"/>
                    <a:lumOff val="5000"/>
                    <a:alpha val="55000"/>
                  </a:schemeClr>
                </a:solidFill>
              </a:rPr>
              <a:t> </a:t>
            </a:r>
            <a:r>
              <a:rPr lang="en-US" sz="6400" b="1" spc="-20" dirty="0">
                <a:solidFill>
                  <a:schemeClr val="tx1">
                    <a:lumMod val="95000"/>
                    <a:lumOff val="5000"/>
                    <a:alpha val="55000"/>
                  </a:schemeClr>
                </a:solidFill>
              </a:rPr>
              <a:t>and</a:t>
            </a:r>
            <a:r>
              <a:rPr lang="en-US" sz="6400" b="1" spc="110" dirty="0">
                <a:solidFill>
                  <a:schemeClr val="tx1">
                    <a:lumMod val="95000"/>
                    <a:lumOff val="5000"/>
                    <a:alpha val="55000"/>
                  </a:schemeClr>
                </a:solidFill>
              </a:rPr>
              <a:t> </a:t>
            </a:r>
            <a:r>
              <a:rPr lang="en-US" sz="6400" b="1" spc="-10" dirty="0">
                <a:solidFill>
                  <a:schemeClr val="tx1">
                    <a:lumMod val="95000"/>
                    <a:lumOff val="5000"/>
                    <a:alpha val="55000"/>
                  </a:schemeClr>
                </a:solidFill>
              </a:rPr>
              <a:t>visualize</a:t>
            </a:r>
            <a:r>
              <a:rPr lang="en-US" sz="6400" b="1" spc="20" dirty="0">
                <a:solidFill>
                  <a:schemeClr val="tx1">
                    <a:lumMod val="95000"/>
                    <a:lumOff val="5000"/>
                    <a:alpha val="55000"/>
                  </a:schemeClr>
                </a:solidFill>
              </a:rPr>
              <a:t> </a:t>
            </a:r>
            <a:r>
              <a:rPr lang="en-US" sz="6400" b="1" spc="-20" dirty="0">
                <a:solidFill>
                  <a:schemeClr val="tx1">
                    <a:lumMod val="95000"/>
                    <a:lumOff val="5000"/>
                    <a:alpha val="55000"/>
                  </a:schemeClr>
                </a:solidFill>
              </a:rPr>
              <a:t>large</a:t>
            </a:r>
            <a:r>
              <a:rPr lang="en-US" sz="6400" b="1" spc="30" dirty="0">
                <a:solidFill>
                  <a:schemeClr val="tx1">
                    <a:lumMod val="95000"/>
                    <a:lumOff val="5000"/>
                    <a:alpha val="55000"/>
                  </a:schemeClr>
                </a:solidFill>
              </a:rPr>
              <a:t> </a:t>
            </a:r>
            <a:r>
              <a:rPr lang="en-US" sz="6400" b="1" spc="10" dirty="0">
                <a:solidFill>
                  <a:schemeClr val="tx1">
                    <a:lumMod val="95000"/>
                    <a:lumOff val="5000"/>
                    <a:alpha val="55000"/>
                  </a:schemeClr>
                </a:solidFill>
              </a:rPr>
              <a:t>sets</a:t>
            </a:r>
            <a:r>
              <a:rPr lang="en-US" sz="6400" b="1" spc="70" dirty="0">
                <a:solidFill>
                  <a:schemeClr val="tx1">
                    <a:lumMod val="95000"/>
                    <a:lumOff val="5000"/>
                    <a:alpha val="55000"/>
                  </a:schemeClr>
                </a:solidFill>
              </a:rPr>
              <a:t> </a:t>
            </a:r>
            <a:r>
              <a:rPr lang="en-US" sz="6400" b="1" spc="-40" dirty="0">
                <a:solidFill>
                  <a:schemeClr val="tx1">
                    <a:lumMod val="95000"/>
                    <a:lumOff val="5000"/>
                    <a:alpha val="55000"/>
                  </a:schemeClr>
                </a:solidFill>
              </a:rPr>
              <a:t>of</a:t>
            </a:r>
            <a:r>
              <a:rPr lang="en-US" sz="6400" b="1" spc="-20" dirty="0">
                <a:solidFill>
                  <a:schemeClr val="tx1">
                    <a:lumMod val="95000"/>
                    <a:lumOff val="5000"/>
                    <a:alpha val="55000"/>
                  </a:schemeClr>
                </a:solidFill>
              </a:rPr>
              <a:t> </a:t>
            </a:r>
            <a:r>
              <a:rPr lang="en-US" sz="6400" b="1" spc="10" dirty="0">
                <a:solidFill>
                  <a:schemeClr val="tx1">
                    <a:lumMod val="95000"/>
                    <a:lumOff val="5000"/>
                    <a:alpha val="55000"/>
                  </a:schemeClr>
                </a:solidFill>
              </a:rPr>
              <a:t>data.</a:t>
            </a:r>
            <a:r>
              <a:rPr lang="en-US" sz="6400" b="1" spc="-30" dirty="0">
                <a:solidFill>
                  <a:schemeClr val="tx1">
                    <a:lumMod val="95000"/>
                    <a:lumOff val="5000"/>
                    <a:alpha val="55000"/>
                  </a:schemeClr>
                </a:solidFill>
              </a:rPr>
              <a:t> </a:t>
            </a:r>
            <a:r>
              <a:rPr lang="en-US" sz="6400" b="1" spc="-10" dirty="0">
                <a:solidFill>
                  <a:schemeClr val="tx1">
                    <a:lumMod val="95000"/>
                    <a:lumOff val="5000"/>
                    <a:alpha val="55000"/>
                  </a:schemeClr>
                </a:solidFill>
              </a:rPr>
              <a:t>Its</a:t>
            </a:r>
            <a:r>
              <a:rPr lang="en-US" sz="6400" b="1" spc="70" dirty="0">
                <a:solidFill>
                  <a:schemeClr val="tx1">
                    <a:lumMod val="95000"/>
                    <a:lumOff val="5000"/>
                    <a:alpha val="55000"/>
                  </a:schemeClr>
                </a:solidFill>
              </a:rPr>
              <a:t> </a:t>
            </a:r>
            <a:r>
              <a:rPr lang="en-US" sz="6400" b="1" spc="-10" dirty="0">
                <a:solidFill>
                  <a:schemeClr val="tx1">
                    <a:lumMod val="95000"/>
                    <a:lumOff val="5000"/>
                    <a:alpha val="55000"/>
                  </a:schemeClr>
                </a:solidFill>
              </a:rPr>
              <a:t>collaboration</a:t>
            </a:r>
            <a:r>
              <a:rPr lang="en-US" sz="6400" b="1" spc="-30" dirty="0">
                <a:solidFill>
                  <a:schemeClr val="tx1">
                    <a:lumMod val="95000"/>
                    <a:lumOff val="5000"/>
                    <a:alpha val="55000"/>
                  </a:schemeClr>
                </a:solidFill>
              </a:rPr>
              <a:t> </a:t>
            </a:r>
            <a:r>
              <a:rPr lang="en-US" sz="6400" b="1" dirty="0">
                <a:solidFill>
                  <a:schemeClr val="tx1">
                    <a:lumMod val="95000"/>
                    <a:lumOff val="5000"/>
                    <a:alpha val="55000"/>
                  </a:schemeClr>
                </a:solidFill>
              </a:rPr>
              <a:t>features </a:t>
            </a:r>
            <a:r>
              <a:rPr lang="en-US" sz="6400" b="1" spc="-890" dirty="0">
                <a:solidFill>
                  <a:schemeClr val="tx1">
                    <a:lumMod val="95000"/>
                    <a:lumOff val="5000"/>
                    <a:alpha val="55000"/>
                  </a:schemeClr>
                </a:solidFill>
              </a:rPr>
              <a:t> </a:t>
            </a:r>
            <a:r>
              <a:rPr lang="en-US" sz="6400" b="1" dirty="0">
                <a:solidFill>
                  <a:schemeClr val="tx1">
                    <a:lumMod val="95000"/>
                    <a:lumOff val="5000"/>
                    <a:alpha val="55000"/>
                  </a:schemeClr>
                </a:solidFill>
              </a:rPr>
              <a:t>enhance</a:t>
            </a:r>
            <a:r>
              <a:rPr lang="en-US" sz="6400" b="1" spc="10" dirty="0">
                <a:solidFill>
                  <a:schemeClr val="tx1">
                    <a:lumMod val="95000"/>
                    <a:lumOff val="5000"/>
                    <a:alpha val="55000"/>
                  </a:schemeClr>
                </a:solidFill>
              </a:rPr>
              <a:t> </a:t>
            </a:r>
            <a:r>
              <a:rPr lang="en-US" sz="6400" b="1" dirty="0">
                <a:solidFill>
                  <a:schemeClr val="tx1">
                    <a:lumMod val="95000"/>
                    <a:lumOff val="5000"/>
                    <a:alpha val="55000"/>
                  </a:schemeClr>
                </a:solidFill>
              </a:rPr>
              <a:t>teamwork,</a:t>
            </a:r>
            <a:r>
              <a:rPr lang="en-US" sz="6400" b="1" spc="-40" dirty="0">
                <a:solidFill>
                  <a:schemeClr val="tx1">
                    <a:lumMod val="95000"/>
                    <a:lumOff val="5000"/>
                    <a:alpha val="55000"/>
                  </a:schemeClr>
                </a:solidFill>
              </a:rPr>
              <a:t> </a:t>
            </a:r>
            <a:r>
              <a:rPr lang="en-US" sz="6400" b="1" dirty="0">
                <a:solidFill>
                  <a:schemeClr val="tx1">
                    <a:lumMod val="95000"/>
                    <a:lumOff val="5000"/>
                    <a:alpha val="55000"/>
                  </a:schemeClr>
                </a:solidFill>
              </a:rPr>
              <a:t>making</a:t>
            </a:r>
            <a:r>
              <a:rPr lang="en-US" sz="6400" b="1" spc="-40" dirty="0">
                <a:solidFill>
                  <a:schemeClr val="tx1">
                    <a:lumMod val="95000"/>
                    <a:lumOff val="5000"/>
                    <a:alpha val="55000"/>
                  </a:schemeClr>
                </a:solidFill>
              </a:rPr>
              <a:t> </a:t>
            </a:r>
            <a:r>
              <a:rPr lang="en-US" sz="6400" b="1" spc="20" dirty="0">
                <a:solidFill>
                  <a:schemeClr val="tx1">
                    <a:lumMod val="95000"/>
                    <a:lumOff val="5000"/>
                    <a:alpha val="55000"/>
                  </a:schemeClr>
                </a:solidFill>
              </a:rPr>
              <a:t>data</a:t>
            </a:r>
            <a:r>
              <a:rPr lang="en-US" sz="6400" b="1" spc="10" dirty="0">
                <a:solidFill>
                  <a:schemeClr val="tx1">
                    <a:lumMod val="95000"/>
                    <a:lumOff val="5000"/>
                    <a:alpha val="55000"/>
                  </a:schemeClr>
                </a:solidFill>
              </a:rPr>
              <a:t> </a:t>
            </a:r>
            <a:r>
              <a:rPr lang="en-US" sz="6400" b="1" spc="-20" dirty="0">
                <a:solidFill>
                  <a:schemeClr val="tx1">
                    <a:lumMod val="95000"/>
                    <a:lumOff val="5000"/>
                    <a:alpha val="55000"/>
                  </a:schemeClr>
                </a:solidFill>
              </a:rPr>
              <a:t>sharing</a:t>
            </a:r>
            <a:r>
              <a:rPr lang="en-US" sz="6400" b="1" spc="80" dirty="0">
                <a:solidFill>
                  <a:schemeClr val="tx1">
                    <a:lumMod val="95000"/>
                    <a:lumOff val="5000"/>
                    <a:alpha val="55000"/>
                  </a:schemeClr>
                </a:solidFill>
              </a:rPr>
              <a:t> </a:t>
            </a:r>
            <a:r>
              <a:rPr lang="en-US" sz="6400" b="1" spc="-10" dirty="0">
                <a:solidFill>
                  <a:schemeClr val="tx1">
                    <a:lumMod val="95000"/>
                    <a:lumOff val="5000"/>
                    <a:alpha val="55000"/>
                  </a:schemeClr>
                </a:solidFill>
              </a:rPr>
              <a:t>convenient</a:t>
            </a:r>
            <a:r>
              <a:rPr lang="en-US" sz="6400" b="1" spc="20" dirty="0">
                <a:solidFill>
                  <a:schemeClr val="tx1">
                    <a:lumMod val="95000"/>
                    <a:lumOff val="5000"/>
                    <a:alpha val="55000"/>
                  </a:schemeClr>
                </a:solidFill>
              </a:rPr>
              <a:t> </a:t>
            </a:r>
            <a:r>
              <a:rPr lang="en-US" sz="6400" b="1" spc="-20" dirty="0">
                <a:solidFill>
                  <a:schemeClr val="tx1">
                    <a:lumMod val="95000"/>
                    <a:lumOff val="5000"/>
                    <a:alpha val="55000"/>
                  </a:schemeClr>
                </a:solidFill>
              </a:rPr>
              <a:t>and</a:t>
            </a:r>
            <a:r>
              <a:rPr lang="en-US" sz="6400" b="1" spc="100" dirty="0">
                <a:solidFill>
                  <a:schemeClr val="tx1">
                    <a:lumMod val="95000"/>
                    <a:lumOff val="5000"/>
                    <a:alpha val="55000"/>
                  </a:schemeClr>
                </a:solidFill>
              </a:rPr>
              <a:t> </a:t>
            </a:r>
            <a:r>
              <a:rPr lang="en-US" sz="6400" b="1" spc="10" dirty="0">
                <a:solidFill>
                  <a:schemeClr val="tx1">
                    <a:lumMod val="95000"/>
                    <a:lumOff val="5000"/>
                    <a:alpha val="55000"/>
                  </a:schemeClr>
                </a:solidFill>
              </a:rPr>
              <a:t>real-time</a:t>
            </a:r>
            <a:endParaRPr lang="en-US" sz="6400" b="1" dirty="0">
              <a:solidFill>
                <a:schemeClr val="tx1">
                  <a:lumMod val="95000"/>
                  <a:lumOff val="5000"/>
                  <a:alpha val="5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6B9612-1F72-3CED-DD8B-DEF72163A7D1}"/>
              </a:ext>
            </a:extLst>
          </p:cNvPr>
          <p:cNvSpPr txBox="1"/>
          <p:nvPr/>
        </p:nvSpPr>
        <p:spPr>
          <a:xfrm>
            <a:off x="2461846" y="1406770"/>
            <a:ext cx="5071260" cy="1077218"/>
          </a:xfrm>
          <a:prstGeom prst="rect">
            <a:avLst/>
          </a:prstGeom>
          <a:noFill/>
        </p:spPr>
        <p:txBody>
          <a:bodyPr wrap="none" rtlCol="0">
            <a:spAutoFit/>
          </a:bodyPr>
          <a:lstStyle/>
          <a:p>
            <a:r>
              <a:rPr lang="en-IN" sz="6400" b="1" spc="-20" dirty="0">
                <a:solidFill>
                  <a:srgbClr val="FF0000"/>
                </a:solidFill>
                <a:latin typeface="Calibri Light"/>
                <a:cs typeface="Calibri Light"/>
              </a:rPr>
              <a:t>Disadvantages</a:t>
            </a:r>
            <a:endParaRPr lang="en-US" sz="6400" b="1" dirty="0">
              <a:solidFill>
                <a:srgbClr val="FF0000"/>
              </a:solidFill>
            </a:endParaRPr>
          </a:p>
        </p:txBody>
      </p:sp>
      <p:sp>
        <p:nvSpPr>
          <p:cNvPr id="3" name="TextBox 2">
            <a:extLst>
              <a:ext uri="{FF2B5EF4-FFF2-40B4-BE49-F238E27FC236}">
                <a16:creationId xmlns:a16="http://schemas.microsoft.com/office/drawing/2014/main" id="{26026465-6B2C-FF2E-E1D1-FE482B8AED12}"/>
              </a:ext>
            </a:extLst>
          </p:cNvPr>
          <p:cNvSpPr txBox="1"/>
          <p:nvPr/>
        </p:nvSpPr>
        <p:spPr>
          <a:xfrm>
            <a:off x="1371600" y="3321838"/>
            <a:ext cx="20023016" cy="1754326"/>
          </a:xfrm>
          <a:prstGeom prst="rect">
            <a:avLst/>
          </a:prstGeom>
          <a:noFill/>
        </p:spPr>
        <p:txBody>
          <a:bodyPr wrap="square" rtlCol="0">
            <a:spAutoFit/>
          </a:bodyPr>
          <a:lstStyle/>
          <a:p>
            <a:r>
              <a:rPr lang="en-IN" sz="3600" b="1" dirty="0">
                <a:latin typeface="__Inter_d65c78"/>
              </a:rPr>
              <a:t>Version Control and Data Loss</a:t>
            </a:r>
            <a:r>
              <a:rPr lang="en-IN" sz="3600" dirty="0">
                <a:solidFill>
                  <a:srgbClr val="D1D5DB"/>
                </a:solidFill>
                <a:latin typeface="__Inter_d65c78"/>
              </a:rPr>
              <a:t>:</a:t>
            </a:r>
            <a:r>
              <a:rPr lang="en-IN" sz="3600" dirty="0">
                <a:latin typeface="__Inter_d65c78"/>
              </a:rPr>
              <a:t> Managing versions and tracking changes in Excel can be challenging, especially in collaborative environments. This can lead to data loss or overwritten changes, which can be significant setbacks</a:t>
            </a:r>
            <a:endParaRPr lang="en-US" sz="3600" dirty="0"/>
          </a:p>
        </p:txBody>
      </p:sp>
      <p:sp>
        <p:nvSpPr>
          <p:cNvPr id="4" name="TextBox 3">
            <a:extLst>
              <a:ext uri="{FF2B5EF4-FFF2-40B4-BE49-F238E27FC236}">
                <a16:creationId xmlns:a16="http://schemas.microsoft.com/office/drawing/2014/main" id="{59E2EE27-2F7F-1D81-9177-59FCDE7124F3}"/>
              </a:ext>
            </a:extLst>
          </p:cNvPr>
          <p:cNvSpPr txBox="1"/>
          <p:nvPr/>
        </p:nvSpPr>
        <p:spPr>
          <a:xfrm>
            <a:off x="1371600" y="5193920"/>
            <a:ext cx="19507200" cy="1200329"/>
          </a:xfrm>
          <a:prstGeom prst="rect">
            <a:avLst/>
          </a:prstGeom>
          <a:noFill/>
        </p:spPr>
        <p:txBody>
          <a:bodyPr wrap="square" rtlCol="0">
            <a:spAutoFit/>
          </a:bodyPr>
          <a:lstStyle/>
          <a:p>
            <a:r>
              <a:rPr lang="en-IN" sz="3600" b="1" dirty="0">
                <a:latin typeface="__Inter_d65c78"/>
              </a:rPr>
              <a:t>Frequent Updates and Inconsistencies</a:t>
            </a:r>
            <a:r>
              <a:rPr lang="en-IN" sz="3600" dirty="0">
                <a:solidFill>
                  <a:srgbClr val="D1D5DB"/>
                </a:solidFill>
                <a:latin typeface="__Inter_d65c78"/>
              </a:rPr>
              <a:t>: </a:t>
            </a:r>
            <a:r>
              <a:rPr lang="en-IN" sz="3600" dirty="0">
                <a:latin typeface="__Inter_d65c78"/>
              </a:rPr>
              <a:t>Frequent updates in Excel can lead to inconsistencies in formulas and layouts, causing errors and confusion when transitioning between different versions</a:t>
            </a:r>
            <a:endParaRPr lang="en-US" sz="3600" dirty="0"/>
          </a:p>
        </p:txBody>
      </p:sp>
      <p:sp>
        <p:nvSpPr>
          <p:cNvPr id="5" name="TextBox 4">
            <a:extLst>
              <a:ext uri="{FF2B5EF4-FFF2-40B4-BE49-F238E27FC236}">
                <a16:creationId xmlns:a16="http://schemas.microsoft.com/office/drawing/2014/main" id="{63DF07A8-1EDB-7293-1345-08A8E014961C}"/>
              </a:ext>
            </a:extLst>
          </p:cNvPr>
          <p:cNvSpPr txBox="1"/>
          <p:nvPr/>
        </p:nvSpPr>
        <p:spPr>
          <a:xfrm>
            <a:off x="1371600" y="7288036"/>
            <a:ext cx="17115692" cy="1754326"/>
          </a:xfrm>
          <a:prstGeom prst="rect">
            <a:avLst/>
          </a:prstGeom>
          <a:noFill/>
        </p:spPr>
        <p:txBody>
          <a:bodyPr wrap="square" rtlCol="0">
            <a:spAutoFit/>
          </a:bodyPr>
          <a:lstStyle/>
          <a:p>
            <a:r>
              <a:rPr lang="en-IN" sz="3600" b="1" dirty="0">
                <a:latin typeface="__Inter_d65c78"/>
              </a:rPr>
              <a:t>Collaboration Challenges</a:t>
            </a:r>
            <a:r>
              <a:rPr lang="en-IN" sz="3600" dirty="0">
                <a:solidFill>
                  <a:srgbClr val="D1D5DB"/>
                </a:solidFill>
                <a:latin typeface="__Inter_d65c78"/>
              </a:rPr>
              <a:t>: </a:t>
            </a:r>
            <a:r>
              <a:rPr lang="en-IN" sz="3600" dirty="0">
                <a:latin typeface="__Inter_d65c78"/>
              </a:rPr>
              <a:t>While Excel allows collaboration, it can be cumbersome, especially when multiple users need to edit the same file simultaneously. Real-time collaboration is limited, and version control issues can arise</a:t>
            </a:r>
            <a:endParaRPr lang="en-US" sz="3600" dirty="0"/>
          </a:p>
        </p:txBody>
      </p:sp>
      <p:sp>
        <p:nvSpPr>
          <p:cNvPr id="6" name="TextBox 5">
            <a:extLst>
              <a:ext uri="{FF2B5EF4-FFF2-40B4-BE49-F238E27FC236}">
                <a16:creationId xmlns:a16="http://schemas.microsoft.com/office/drawing/2014/main" id="{55583FD1-5E21-71D0-2AF6-0D737FFF3056}"/>
              </a:ext>
            </a:extLst>
          </p:cNvPr>
          <p:cNvSpPr txBox="1"/>
          <p:nvPr/>
        </p:nvSpPr>
        <p:spPr>
          <a:xfrm>
            <a:off x="1371600" y="9470832"/>
            <a:ext cx="16564708" cy="1754326"/>
          </a:xfrm>
          <a:prstGeom prst="rect">
            <a:avLst/>
          </a:prstGeom>
          <a:noFill/>
        </p:spPr>
        <p:txBody>
          <a:bodyPr wrap="square" rtlCol="0">
            <a:spAutoFit/>
          </a:bodyPr>
          <a:lstStyle/>
          <a:p>
            <a:r>
              <a:rPr lang="en-IN" sz="3600" b="1" dirty="0">
                <a:latin typeface="__Inter_d65c78"/>
              </a:rPr>
              <a:t>Prone to Errors</a:t>
            </a:r>
            <a:r>
              <a:rPr lang="en-IN" sz="3600" dirty="0">
                <a:solidFill>
                  <a:srgbClr val="D1D5DB"/>
                </a:solidFill>
                <a:latin typeface="__Inter_d65c78"/>
              </a:rPr>
              <a:t>: </a:t>
            </a:r>
            <a:r>
              <a:rPr lang="en-IN" sz="3600" dirty="0">
                <a:latin typeface="__Inter_d65c78"/>
              </a:rPr>
              <a:t>Human errors such as incorrect formulas or data input can occur, leading to inaccurate results. Detecting and rectifying these errors can be time-consuming and impact critical business processes</a:t>
            </a:r>
            <a:endParaRPr lang="en-US" sz="3600" dirty="0"/>
          </a:p>
        </p:txBody>
      </p:sp>
    </p:spTree>
    <p:extLst>
      <p:ext uri="{BB962C8B-B14F-4D97-AF65-F5344CB8AC3E}">
        <p14:creationId xmlns:p14="http://schemas.microsoft.com/office/powerpoint/2010/main" val="725580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3606" y="700392"/>
            <a:ext cx="9293808" cy="3249040"/>
          </a:xfrm>
          <a:prstGeom prst="rect">
            <a:avLst/>
          </a:prstGeom>
        </p:spPr>
        <p:txBody>
          <a:bodyPr vert="horz" lIns="182880" tIns="91440" rIns="182880" bIns="91440" rtlCol="0" anchor="ctr">
            <a:normAutofit/>
          </a:bodyPr>
          <a:lstStyle/>
          <a:p>
            <a:pPr marL="25400">
              <a:lnSpc>
                <a:spcPct val="90000"/>
              </a:lnSpc>
              <a:spcBef>
                <a:spcPct val="0"/>
              </a:spcBef>
              <a:spcAft>
                <a:spcPts val="1200"/>
              </a:spcAft>
            </a:pPr>
            <a:r>
              <a:rPr lang="en-US" sz="8000" spc="-30">
                <a:latin typeface="+mj-lt"/>
                <a:ea typeface="+mj-ea"/>
                <a:cs typeface="+mj-cs"/>
              </a:rPr>
              <a:t>What</a:t>
            </a:r>
            <a:r>
              <a:rPr lang="en-US" sz="8000" spc="10">
                <a:latin typeface="+mj-lt"/>
                <a:ea typeface="+mj-ea"/>
                <a:cs typeface="+mj-cs"/>
              </a:rPr>
              <a:t> is</a:t>
            </a:r>
            <a:r>
              <a:rPr lang="en-US" sz="8000" spc="-50">
                <a:latin typeface="+mj-lt"/>
                <a:ea typeface="+mj-ea"/>
                <a:cs typeface="+mj-cs"/>
              </a:rPr>
              <a:t> </a:t>
            </a:r>
            <a:r>
              <a:rPr lang="en-US" sz="8000" spc="-60">
                <a:latin typeface="+mj-lt"/>
                <a:ea typeface="+mj-ea"/>
                <a:cs typeface="+mj-cs"/>
              </a:rPr>
              <a:t>PowerPoint</a:t>
            </a:r>
            <a:endParaRPr lang="en-US" sz="8000">
              <a:latin typeface="+mj-lt"/>
              <a:ea typeface="+mj-ea"/>
              <a:cs typeface="+mj-cs"/>
            </a:endParaRPr>
          </a:p>
        </p:txBody>
      </p:sp>
      <p:sp>
        <p:nvSpPr>
          <p:cNvPr id="3" name="object 3"/>
          <p:cNvSpPr txBox="1"/>
          <p:nvPr/>
        </p:nvSpPr>
        <p:spPr>
          <a:xfrm>
            <a:off x="1523605" y="5486401"/>
            <a:ext cx="9293810" cy="7226298"/>
          </a:xfrm>
          <a:prstGeom prst="rect">
            <a:avLst/>
          </a:prstGeom>
        </p:spPr>
        <p:txBody>
          <a:bodyPr vert="horz" lIns="182880" tIns="91440" rIns="182880" bIns="91440" rtlCol="0" anchor="ctr">
            <a:normAutofit/>
          </a:bodyPr>
          <a:lstStyle/>
          <a:p>
            <a:pPr indent="-457200">
              <a:lnSpc>
                <a:spcPct val="90000"/>
              </a:lnSpc>
              <a:spcAft>
                <a:spcPts val="1200"/>
              </a:spcAft>
              <a:buFont typeface="Arial" panose="020B0604020202020204" pitchFamily="34" charset="0"/>
              <a:buChar char="•"/>
            </a:pPr>
            <a:r>
              <a:rPr lang="en-US" sz="4000"/>
              <a:t>Microsoft PowerPoint is a presentation software program developed by Microsoft. It is part of the Microsoft Office suite and is widely used for creating visual presentations, often for business, educational, and professional purposes</a:t>
            </a:r>
          </a:p>
        </p:txBody>
      </p:sp>
      <p:pic>
        <p:nvPicPr>
          <p:cNvPr id="7170" name="Picture 2" descr="This may contain: a red circle with the letter p in it and an orange half - circle behind it">
            <a:extLst>
              <a:ext uri="{FF2B5EF4-FFF2-40B4-BE49-F238E27FC236}">
                <a16:creationId xmlns:a16="http://schemas.microsoft.com/office/drawing/2014/main" id="{35FD26F3-A179-FCB9-DC65-D2086A8A1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1012"/>
          <a:stretch/>
        </p:blipFill>
        <p:spPr bwMode="auto">
          <a:xfrm>
            <a:off x="12192001" y="2"/>
            <a:ext cx="12205650" cy="1371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35150" y="1218565"/>
            <a:ext cx="13192760" cy="1387559"/>
          </a:xfrm>
          <a:prstGeom prst="rect">
            <a:avLst/>
          </a:prstGeom>
        </p:spPr>
        <p:txBody>
          <a:bodyPr vert="horz" wrap="square" lIns="0" tIns="33020" rIns="0" bIns="0" rtlCol="0">
            <a:spAutoFit/>
          </a:bodyPr>
          <a:lstStyle/>
          <a:p>
            <a:pPr marL="25400">
              <a:spcBef>
                <a:spcPts val="260"/>
              </a:spcBef>
            </a:pPr>
            <a:r>
              <a:rPr sz="8800" spc="-30" dirty="0">
                <a:latin typeface="Calibri Light"/>
                <a:cs typeface="Calibri Light"/>
              </a:rPr>
              <a:t>Characteristics</a:t>
            </a:r>
            <a:r>
              <a:rPr sz="8800" spc="-50" dirty="0">
                <a:latin typeface="Calibri Light"/>
                <a:cs typeface="Calibri Light"/>
              </a:rPr>
              <a:t> </a:t>
            </a:r>
            <a:r>
              <a:rPr sz="8800" spc="30" dirty="0">
                <a:latin typeface="Calibri Light"/>
                <a:cs typeface="Calibri Light"/>
              </a:rPr>
              <a:t>of</a:t>
            </a:r>
            <a:r>
              <a:rPr sz="8800" spc="-10" dirty="0">
                <a:latin typeface="Calibri Light"/>
                <a:cs typeface="Calibri Light"/>
              </a:rPr>
              <a:t> </a:t>
            </a:r>
            <a:r>
              <a:rPr sz="8800" spc="-60" dirty="0">
                <a:latin typeface="Calibri Light"/>
                <a:cs typeface="Calibri Light"/>
              </a:rPr>
              <a:t>PowerPoint</a:t>
            </a:r>
            <a:endParaRPr sz="8800">
              <a:latin typeface="Calibri Light"/>
              <a:cs typeface="Calibri Light"/>
            </a:endParaRPr>
          </a:p>
        </p:txBody>
      </p:sp>
      <p:sp>
        <p:nvSpPr>
          <p:cNvPr id="3" name="object 3"/>
          <p:cNvSpPr txBox="1"/>
          <p:nvPr/>
        </p:nvSpPr>
        <p:spPr>
          <a:xfrm>
            <a:off x="1066801" y="3185555"/>
            <a:ext cx="11436350" cy="3903633"/>
          </a:xfrm>
          <a:prstGeom prst="rect">
            <a:avLst/>
          </a:prstGeom>
        </p:spPr>
        <p:txBody>
          <a:bodyPr vert="horz" wrap="square" lIns="0" tIns="25400" rIns="0" bIns="0" rtlCol="0">
            <a:spAutoFit/>
          </a:bodyPr>
          <a:lstStyle/>
          <a:p>
            <a:pPr marL="25400">
              <a:spcBef>
                <a:spcPts val="200"/>
              </a:spcBef>
            </a:pPr>
            <a:r>
              <a:rPr lang="en-US" sz="3600" spc="-20" dirty="0">
                <a:latin typeface="Calibri"/>
                <a:cs typeface="Calibri"/>
              </a:rPr>
              <a:t> </a:t>
            </a:r>
            <a:r>
              <a:rPr lang="en-IN" sz="3600" b="1" dirty="0">
                <a:latin typeface="__Inter_d65c78"/>
              </a:rPr>
              <a:t>User-Friendly Interface</a:t>
            </a:r>
            <a:r>
              <a:rPr lang="en-IN" sz="3600" b="1" dirty="0">
                <a:latin typeface="Calibri"/>
                <a:cs typeface="Calibri"/>
              </a:rPr>
              <a:t>:-</a:t>
            </a:r>
            <a:r>
              <a:rPr lang="en-IN" sz="3600" dirty="0"/>
              <a:t>Creating a user-friendly interface in PowerPoint involves several key elements to ensure your presentation is intuitive and easy to navigate. First, maintain a clear layout by keeping it clean and organized to avoid clutter, which enhances readability. Consistent design is crucial, so use a uniform </a:t>
            </a:r>
            <a:r>
              <a:rPr lang="en-IN" sz="3600" dirty="0" err="1"/>
              <a:t>color</a:t>
            </a:r>
            <a:r>
              <a:rPr lang="en-IN" sz="3600" dirty="0"/>
              <a:t> scheme, font style, and design elements</a:t>
            </a:r>
            <a:endParaRPr lang="en-IN" sz="3600" b="1" dirty="0">
              <a:latin typeface="__Inter_d65c78"/>
            </a:endParaRPr>
          </a:p>
        </p:txBody>
      </p:sp>
      <p:sp>
        <p:nvSpPr>
          <p:cNvPr id="5" name="TextBox 4">
            <a:extLst>
              <a:ext uri="{FF2B5EF4-FFF2-40B4-BE49-F238E27FC236}">
                <a16:creationId xmlns:a16="http://schemas.microsoft.com/office/drawing/2014/main" id="{A348D57A-AE85-84CD-28C9-35A285524A9D}"/>
              </a:ext>
            </a:extLst>
          </p:cNvPr>
          <p:cNvSpPr txBox="1"/>
          <p:nvPr/>
        </p:nvSpPr>
        <p:spPr>
          <a:xfrm>
            <a:off x="756021" y="7326790"/>
            <a:ext cx="12342502" cy="5078313"/>
          </a:xfrm>
          <a:prstGeom prst="rect">
            <a:avLst/>
          </a:prstGeom>
          <a:noFill/>
        </p:spPr>
        <p:txBody>
          <a:bodyPr wrap="square" rtlCol="0">
            <a:spAutoFit/>
          </a:bodyPr>
          <a:lstStyle/>
          <a:p>
            <a:pPr algn="l"/>
            <a:r>
              <a:rPr lang="en-IN" sz="3600" b="1" dirty="0">
                <a:latin typeface="__Inter_d65c78"/>
              </a:rPr>
              <a:t> Rich Multimedia Support:-</a:t>
            </a:r>
            <a:r>
              <a:rPr lang="en-IN" sz="3600" dirty="0"/>
              <a:t>Rich multimedia support in presentations and documents refers to the ability to incorporate various types of media, such as images, audio, video, and animations, to enhance the content and make it more engaging. Microsoft PowerPoint and other similar tools offer robust multimedia support, providing numerous benefit</a:t>
            </a:r>
            <a:endParaRPr lang="en-IN" sz="3600" b="1" dirty="0">
              <a:latin typeface="__Inter_d65c78"/>
            </a:endParaRPr>
          </a:p>
          <a:p>
            <a:pPr algn="l"/>
            <a:br>
              <a:rPr lang="en-IN" sz="3600" dirty="0">
                <a:solidFill>
                  <a:srgbClr val="D1D5DB"/>
                </a:solidFill>
                <a:latin typeface="__Inter_d65c78"/>
              </a:rPr>
            </a:br>
            <a:endParaRPr lang="en-IN" sz="3600" dirty="0">
              <a:solidFill>
                <a:srgbClr val="D1D5DB"/>
              </a:solidFill>
              <a:latin typeface="__Inter_d65c78"/>
            </a:endParaRPr>
          </a:p>
          <a:p>
            <a:endParaRPr lang="en-US" sz="3600" dirty="0"/>
          </a:p>
        </p:txBody>
      </p:sp>
      <p:sp>
        <p:nvSpPr>
          <p:cNvPr id="7" name="TextBox 6">
            <a:extLst>
              <a:ext uri="{FF2B5EF4-FFF2-40B4-BE49-F238E27FC236}">
                <a16:creationId xmlns:a16="http://schemas.microsoft.com/office/drawing/2014/main" id="{2FC67158-260E-D13A-E450-7A6A109C480D}"/>
              </a:ext>
            </a:extLst>
          </p:cNvPr>
          <p:cNvSpPr txBox="1"/>
          <p:nvPr/>
        </p:nvSpPr>
        <p:spPr>
          <a:xfrm>
            <a:off x="13098523" y="3346128"/>
            <a:ext cx="10218678" cy="8402300"/>
          </a:xfrm>
          <a:prstGeom prst="rect">
            <a:avLst/>
          </a:prstGeom>
          <a:noFill/>
        </p:spPr>
        <p:txBody>
          <a:bodyPr wrap="square" rtlCol="0">
            <a:spAutoFit/>
          </a:bodyPr>
          <a:lstStyle/>
          <a:p>
            <a:r>
              <a:rPr lang="en-IN" sz="3600" b="1" dirty="0">
                <a:latin typeface="__Inter_d65c78"/>
              </a:rPr>
              <a:t> Presentation Modes:-</a:t>
            </a:r>
            <a:r>
              <a:rPr lang="en-IN" sz="3600" b="1" dirty="0"/>
              <a:t> Normal View:</a:t>
            </a:r>
            <a:r>
              <a:rPr lang="en-IN" sz="3600" dirty="0"/>
              <a:t> This is the default editing mode where you can create and design your slides. It displays thumbnails of your slides on the left and a large view of the current slide in the main area.</a:t>
            </a:r>
          </a:p>
          <a:p>
            <a:endParaRPr lang="en-IN" sz="3600" dirty="0"/>
          </a:p>
          <a:p>
            <a:r>
              <a:rPr lang="en-IN" sz="3600" b="1" dirty="0"/>
              <a:t>Slide Show View:</a:t>
            </a:r>
            <a:r>
              <a:rPr lang="en-IN" sz="3600" dirty="0"/>
              <a:t> This mode is used to present your slides full screen. It’s ideal for delivering your presentation to an audience. You can navigate through slides using keyboard shortcuts, a mouse, or a remote.</a:t>
            </a:r>
          </a:p>
          <a:p>
            <a:r>
              <a:rPr lang="en-IN" sz="3600" b="1" dirty="0"/>
              <a:t> </a:t>
            </a:r>
            <a:endParaRPr lang="en-IN" sz="3600" dirty="0"/>
          </a:p>
          <a:p>
            <a:pPr algn="l"/>
            <a:br>
              <a:rPr lang="en-IN" sz="3600" dirty="0">
                <a:solidFill>
                  <a:srgbClr val="D1D5DB"/>
                </a:solidFill>
                <a:latin typeface="__Inter_d65c78"/>
              </a:rPr>
            </a:br>
            <a:endParaRPr lang="en-IN" sz="3600" dirty="0">
              <a:solidFill>
                <a:srgbClr val="D1D5DB"/>
              </a:solidFill>
              <a:latin typeface="__Inter_d65c78"/>
            </a:endParaRPr>
          </a:p>
          <a:p>
            <a:endParaRPr lang="en-US" sz="3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is may contain: an image of the adobe logo on a red background with light rays coming from it">
            <a:extLst>
              <a:ext uri="{FF2B5EF4-FFF2-40B4-BE49-F238E27FC236}">
                <a16:creationId xmlns:a16="http://schemas.microsoft.com/office/drawing/2014/main" id="{44CED2D5-37E9-AA3E-544D-73EF66904F9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p:blipFill>
        <p:spPr bwMode="auto">
          <a:xfrm>
            <a:off x="40" y="3"/>
            <a:ext cx="24383960" cy="13715998"/>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3048000" y="2244724"/>
            <a:ext cx="18288000" cy="5801036"/>
          </a:xfrm>
          <a:prstGeom prst="rect">
            <a:avLst/>
          </a:prstGeom>
        </p:spPr>
        <p:txBody>
          <a:bodyPr vert="horz" lIns="182880" tIns="91440" rIns="182880" bIns="91440" rtlCol="0" anchor="b">
            <a:normAutofit/>
          </a:bodyPr>
          <a:lstStyle/>
          <a:p>
            <a:pPr marL="25400" algn="ctr">
              <a:lnSpc>
                <a:spcPct val="90000"/>
              </a:lnSpc>
              <a:spcBef>
                <a:spcPct val="0"/>
              </a:spcBef>
              <a:spcAft>
                <a:spcPts val="1200"/>
              </a:spcAft>
            </a:pPr>
            <a:r>
              <a:rPr lang="en-US" sz="12000" spc="-50" dirty="0">
                <a:solidFill>
                  <a:srgbClr val="FFFFFF"/>
                </a:solidFill>
                <a:latin typeface="+mj-lt"/>
                <a:ea typeface="+mj-ea"/>
                <a:cs typeface="+mj-cs"/>
              </a:rPr>
              <a:t>Advantages</a:t>
            </a:r>
            <a:r>
              <a:rPr lang="en-US" sz="12000" spc="-40" dirty="0">
                <a:solidFill>
                  <a:srgbClr val="FFFFFF"/>
                </a:solidFill>
                <a:latin typeface="+mj-lt"/>
                <a:ea typeface="+mj-ea"/>
                <a:cs typeface="+mj-cs"/>
              </a:rPr>
              <a:t> </a:t>
            </a:r>
            <a:r>
              <a:rPr lang="en-US" sz="12000" dirty="0">
                <a:solidFill>
                  <a:srgbClr val="FFFFFF"/>
                </a:solidFill>
                <a:latin typeface="+mj-lt"/>
                <a:ea typeface="+mj-ea"/>
                <a:cs typeface="+mj-cs"/>
              </a:rPr>
              <a:t>and </a:t>
            </a:r>
            <a:r>
              <a:rPr lang="en-US" sz="12000" spc="-20" dirty="0">
                <a:solidFill>
                  <a:srgbClr val="FFFFFF"/>
                </a:solidFill>
                <a:latin typeface="+mj-lt"/>
                <a:ea typeface="+mj-ea"/>
                <a:cs typeface="+mj-cs"/>
              </a:rPr>
              <a:t>Disadvantages</a:t>
            </a:r>
            <a:r>
              <a:rPr lang="en-US" sz="12000" spc="-40" dirty="0">
                <a:solidFill>
                  <a:srgbClr val="FFFFFF"/>
                </a:solidFill>
                <a:latin typeface="+mj-lt"/>
                <a:ea typeface="+mj-ea"/>
                <a:cs typeface="+mj-cs"/>
              </a:rPr>
              <a:t> of</a:t>
            </a:r>
            <a:r>
              <a:rPr lang="en-US" sz="12000" spc="10" dirty="0">
                <a:solidFill>
                  <a:srgbClr val="FFFFFF"/>
                </a:solidFill>
                <a:latin typeface="+mj-lt"/>
                <a:ea typeface="+mj-ea"/>
                <a:cs typeface="+mj-cs"/>
              </a:rPr>
              <a:t> </a:t>
            </a:r>
            <a:r>
              <a:rPr lang="en-US" sz="12000" spc="-60" dirty="0">
                <a:solidFill>
                  <a:srgbClr val="FFFFFF"/>
                </a:solidFill>
                <a:latin typeface="+mj-lt"/>
                <a:ea typeface="+mj-ea"/>
                <a:cs typeface="+mj-cs"/>
              </a:rPr>
              <a:t>PowerPoint</a:t>
            </a:r>
            <a:endParaRPr lang="en-US" sz="12000" dirty="0">
              <a:solidFill>
                <a:srgbClr val="FFFFFF"/>
              </a:solidFill>
              <a:latin typeface="+mj-lt"/>
              <a:ea typeface="+mj-ea"/>
              <a:cs typeface="+mj-cs"/>
            </a:endParaRPr>
          </a:p>
        </p:txBody>
      </p:sp>
      <p:sp>
        <p:nvSpPr>
          <p:cNvPr id="3" name="object 3"/>
          <p:cNvSpPr txBox="1"/>
          <p:nvPr/>
        </p:nvSpPr>
        <p:spPr>
          <a:xfrm>
            <a:off x="1835151" y="3646296"/>
            <a:ext cx="14451330" cy="579646"/>
          </a:xfrm>
          <a:prstGeom prst="rect">
            <a:avLst/>
          </a:prstGeom>
        </p:spPr>
        <p:txBody>
          <a:bodyPr vert="horz" wrap="square" lIns="0" tIns="25400" rIns="0" bIns="0" rtlCol="0">
            <a:spAutoFit/>
          </a:bodyPr>
          <a:lstStyle/>
          <a:p>
            <a:pPr marL="25400">
              <a:spcBef>
                <a:spcPts val="200"/>
              </a:spcBef>
            </a:pPr>
            <a:r>
              <a:rPr lang="en-US" sz="3600" spc="-20">
                <a:latin typeface="Calibri"/>
                <a:cs typeface="Calibri"/>
              </a:rPr>
              <a:t> </a:t>
            </a:r>
            <a:endParaRPr lang="en-US" sz="36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BB519-338E-74DC-10A7-598C66ABF669}"/>
              </a:ext>
            </a:extLst>
          </p:cNvPr>
          <p:cNvSpPr txBox="1"/>
          <p:nvPr/>
        </p:nvSpPr>
        <p:spPr>
          <a:xfrm>
            <a:off x="8555182" y="609601"/>
            <a:ext cx="7273636" cy="1446550"/>
          </a:xfrm>
          <a:prstGeom prst="rect">
            <a:avLst/>
          </a:prstGeom>
          <a:noFill/>
        </p:spPr>
        <p:txBody>
          <a:bodyPr wrap="square" rtlCol="0">
            <a:spAutoFit/>
          </a:bodyPr>
          <a:lstStyle/>
          <a:p>
            <a:r>
              <a:rPr lang="en-US" sz="8800" spc="-50" dirty="0">
                <a:latin typeface="+mj-lt"/>
                <a:ea typeface="+mj-ea"/>
                <a:cs typeface="+mj-cs"/>
              </a:rPr>
              <a:t>Advantages</a:t>
            </a:r>
            <a:endParaRPr lang="en-US" sz="8800" dirty="0"/>
          </a:p>
        </p:txBody>
      </p:sp>
      <p:pic>
        <p:nvPicPr>
          <p:cNvPr id="9218" name="Picture 2" descr="▷ 5 Advantages of using PowerPoint and Google Slides">
            <a:extLst>
              <a:ext uri="{FF2B5EF4-FFF2-40B4-BE49-F238E27FC236}">
                <a16:creationId xmlns:a16="http://schemas.microsoft.com/office/drawing/2014/main" id="{D0E53028-79CE-FA05-0F07-EF27FE705E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4" t="12463" r="3721" b="37"/>
          <a:stretch/>
        </p:blipFill>
        <p:spPr bwMode="auto">
          <a:xfrm>
            <a:off x="11821797" y="2819138"/>
            <a:ext cx="11147882" cy="69344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DCA7EC-1F76-51BC-4782-622C6510991D}"/>
              </a:ext>
            </a:extLst>
          </p:cNvPr>
          <p:cNvSpPr txBox="1"/>
          <p:nvPr/>
        </p:nvSpPr>
        <p:spPr>
          <a:xfrm>
            <a:off x="762001" y="4373182"/>
            <a:ext cx="11996882" cy="2308324"/>
          </a:xfrm>
          <a:prstGeom prst="rect">
            <a:avLst/>
          </a:prstGeom>
          <a:noFill/>
        </p:spPr>
        <p:txBody>
          <a:bodyPr wrap="square" rtlCol="0">
            <a:spAutoFit/>
          </a:bodyPr>
          <a:lstStyle/>
          <a:p>
            <a:r>
              <a:rPr lang="en-IN" sz="3600" b="1" dirty="0"/>
              <a:t>User-Friendly Interface:-</a:t>
            </a:r>
            <a:r>
              <a:rPr lang="en-IN" sz="3600" dirty="0"/>
              <a:t> PowerPoint's intuitive design and layout make it accessible for users of all skill levels, enabling them to create professional presentations with ease.</a:t>
            </a:r>
            <a:endParaRPr lang="en-US" sz="3600" b="1" dirty="0"/>
          </a:p>
        </p:txBody>
      </p:sp>
      <p:sp>
        <p:nvSpPr>
          <p:cNvPr id="8" name="TextBox 7">
            <a:extLst>
              <a:ext uri="{FF2B5EF4-FFF2-40B4-BE49-F238E27FC236}">
                <a16:creationId xmlns:a16="http://schemas.microsoft.com/office/drawing/2014/main" id="{2CA6150F-30E0-4481-D87D-FBE47AE14B85}"/>
              </a:ext>
            </a:extLst>
          </p:cNvPr>
          <p:cNvSpPr txBox="1"/>
          <p:nvPr/>
        </p:nvSpPr>
        <p:spPr>
          <a:xfrm>
            <a:off x="711544" y="8423453"/>
            <a:ext cx="9346856" cy="2308324"/>
          </a:xfrm>
          <a:prstGeom prst="rect">
            <a:avLst/>
          </a:prstGeom>
          <a:noFill/>
        </p:spPr>
        <p:txBody>
          <a:bodyPr wrap="square" rtlCol="0">
            <a:spAutoFit/>
          </a:bodyPr>
          <a:lstStyle/>
          <a:p>
            <a:r>
              <a:rPr lang="en-IN" sz="3600" b="1" dirty="0"/>
              <a:t>Versatile Templates</a:t>
            </a:r>
            <a:r>
              <a:rPr lang="en-IN" sz="3600" dirty="0"/>
              <a:t> :-It provides a wide range of templates and themes, allowing users to start with a professional design and customize it to fit their specific needs. </a:t>
            </a:r>
            <a:endParaRPr lang="en-US" sz="3600" b="1" dirty="0"/>
          </a:p>
        </p:txBody>
      </p:sp>
      <p:sp>
        <p:nvSpPr>
          <p:cNvPr id="9" name="TextBox 8">
            <a:extLst>
              <a:ext uri="{FF2B5EF4-FFF2-40B4-BE49-F238E27FC236}">
                <a16:creationId xmlns:a16="http://schemas.microsoft.com/office/drawing/2014/main" id="{E7E7F2F3-BE87-E810-C7D9-15E3E9DB65ED}"/>
              </a:ext>
            </a:extLst>
          </p:cNvPr>
          <p:cNvSpPr txBox="1"/>
          <p:nvPr/>
        </p:nvSpPr>
        <p:spPr>
          <a:xfrm>
            <a:off x="609602" y="2438398"/>
            <a:ext cx="13563600" cy="1754326"/>
          </a:xfrm>
          <a:prstGeom prst="rect">
            <a:avLst/>
          </a:prstGeom>
          <a:noFill/>
        </p:spPr>
        <p:txBody>
          <a:bodyPr wrap="square" rtlCol="0">
            <a:spAutoFit/>
          </a:bodyPr>
          <a:lstStyle/>
          <a:p>
            <a:r>
              <a:rPr lang="en-IN" sz="3600" b="1" dirty="0"/>
              <a:t>Slide Transitions and Animations</a:t>
            </a:r>
            <a:r>
              <a:rPr lang="en-IN" sz="3600" dirty="0"/>
              <a:t>:- PowerPoint offers various slide transitions and animation effects to enhance the visual appeal and flow of presentations.</a:t>
            </a:r>
            <a:endParaRPr lang="en-US" sz="3600" dirty="0"/>
          </a:p>
        </p:txBody>
      </p:sp>
      <p:sp>
        <p:nvSpPr>
          <p:cNvPr id="10" name="TextBox 9">
            <a:extLst>
              <a:ext uri="{FF2B5EF4-FFF2-40B4-BE49-F238E27FC236}">
                <a16:creationId xmlns:a16="http://schemas.microsoft.com/office/drawing/2014/main" id="{C9B19CC0-0188-6985-BD89-6C9EF73150BB}"/>
              </a:ext>
            </a:extLst>
          </p:cNvPr>
          <p:cNvSpPr txBox="1"/>
          <p:nvPr/>
        </p:nvSpPr>
        <p:spPr>
          <a:xfrm>
            <a:off x="711544" y="10952369"/>
            <a:ext cx="18368042" cy="646331"/>
          </a:xfrm>
          <a:prstGeom prst="rect">
            <a:avLst/>
          </a:prstGeom>
          <a:noFill/>
        </p:spPr>
        <p:txBody>
          <a:bodyPr wrap="none" rtlCol="0">
            <a:spAutoFit/>
          </a:bodyPr>
          <a:lstStyle/>
          <a:p>
            <a:r>
              <a:rPr lang="en-IN" sz="3600" b="1" dirty="0"/>
              <a:t>collaboration Features:-</a:t>
            </a:r>
            <a:r>
              <a:rPr lang="en-IN" sz="3600" dirty="0"/>
              <a:t> Multiple users can work on the same presentation simultaneously</a:t>
            </a:r>
            <a:endParaRPr lang="en-US" sz="3600" b="1" dirty="0"/>
          </a:p>
        </p:txBody>
      </p:sp>
      <p:sp>
        <p:nvSpPr>
          <p:cNvPr id="11" name="TextBox 10">
            <a:extLst>
              <a:ext uri="{FF2B5EF4-FFF2-40B4-BE49-F238E27FC236}">
                <a16:creationId xmlns:a16="http://schemas.microsoft.com/office/drawing/2014/main" id="{6F425250-A296-F460-060E-C6128B979D18}"/>
              </a:ext>
            </a:extLst>
          </p:cNvPr>
          <p:cNvSpPr txBox="1"/>
          <p:nvPr/>
        </p:nvSpPr>
        <p:spPr>
          <a:xfrm>
            <a:off x="762002" y="6488668"/>
            <a:ext cx="13106400" cy="1754326"/>
          </a:xfrm>
          <a:prstGeom prst="rect">
            <a:avLst/>
          </a:prstGeom>
          <a:noFill/>
        </p:spPr>
        <p:txBody>
          <a:bodyPr wrap="square" rtlCol="0">
            <a:spAutoFit/>
          </a:bodyPr>
          <a:lstStyle/>
          <a:p>
            <a:r>
              <a:rPr lang="en-IN" sz="3600" b="1" dirty="0"/>
              <a:t>integration with Other Microsoft Office Apps:-</a:t>
            </a:r>
            <a:r>
              <a:rPr lang="en-IN" sz="3600" dirty="0"/>
              <a:t> Seamless integration with Word, Excel, and other Microsoft Office applications enables easy import and export of data and content.</a:t>
            </a:r>
            <a:endParaRPr lang="en-US" sz="3600" b="1" dirty="0"/>
          </a:p>
        </p:txBody>
      </p:sp>
    </p:spTree>
    <p:extLst>
      <p:ext uri="{BB962C8B-B14F-4D97-AF65-F5344CB8AC3E}">
        <p14:creationId xmlns:p14="http://schemas.microsoft.com/office/powerpoint/2010/main" val="2107776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advantages Of Teaching With PPT (PowerPoint)">
            <a:extLst>
              <a:ext uri="{FF2B5EF4-FFF2-40B4-BE49-F238E27FC236}">
                <a16:creationId xmlns:a16="http://schemas.microsoft.com/office/drawing/2014/main" id="{65FAE0AB-9C5E-A4A8-D03F-BEEBA7A09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7045" y="2590800"/>
            <a:ext cx="10815234" cy="4848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3C865B-D52B-42F0-4247-74108A4EA458}"/>
              </a:ext>
            </a:extLst>
          </p:cNvPr>
          <p:cNvSpPr txBox="1"/>
          <p:nvPr/>
        </p:nvSpPr>
        <p:spPr>
          <a:xfrm>
            <a:off x="7620000" y="609600"/>
            <a:ext cx="5181600" cy="1077218"/>
          </a:xfrm>
          <a:prstGeom prst="rect">
            <a:avLst/>
          </a:prstGeom>
          <a:noFill/>
        </p:spPr>
        <p:txBody>
          <a:bodyPr wrap="square">
            <a:spAutoFit/>
          </a:bodyPr>
          <a:lstStyle/>
          <a:p>
            <a:r>
              <a:rPr lang="en-US" sz="6400" spc="-20" dirty="0">
                <a:latin typeface="+mj-lt"/>
                <a:ea typeface="+mj-ea"/>
                <a:cs typeface="+mj-cs"/>
              </a:rPr>
              <a:t>Disadvantages</a:t>
            </a:r>
            <a:endParaRPr lang="en-US" sz="6400" dirty="0"/>
          </a:p>
        </p:txBody>
      </p:sp>
      <p:sp>
        <p:nvSpPr>
          <p:cNvPr id="6" name="TextBox 5">
            <a:extLst>
              <a:ext uri="{FF2B5EF4-FFF2-40B4-BE49-F238E27FC236}">
                <a16:creationId xmlns:a16="http://schemas.microsoft.com/office/drawing/2014/main" id="{B97AA7D2-7F2E-CFE4-4BEA-B3E61755D44C}"/>
              </a:ext>
            </a:extLst>
          </p:cNvPr>
          <p:cNvSpPr txBox="1"/>
          <p:nvPr/>
        </p:nvSpPr>
        <p:spPr>
          <a:xfrm>
            <a:off x="800060" y="2590800"/>
            <a:ext cx="12763540" cy="1754326"/>
          </a:xfrm>
          <a:prstGeom prst="rect">
            <a:avLst/>
          </a:prstGeom>
          <a:noFill/>
        </p:spPr>
        <p:txBody>
          <a:bodyPr wrap="square" rtlCol="0">
            <a:spAutoFit/>
          </a:bodyPr>
          <a:lstStyle/>
          <a:p>
            <a:r>
              <a:rPr lang="en-IN" sz="3600" b="1" dirty="0"/>
              <a:t>Complexity for Beginners:-</a:t>
            </a:r>
            <a:r>
              <a:rPr lang="en-IN" sz="3600" dirty="0"/>
              <a:t> New users might find it challenging to navigate the numerous features and options available in PowerPoint.</a:t>
            </a:r>
            <a:endParaRPr lang="en-US" sz="3600" b="1" dirty="0"/>
          </a:p>
        </p:txBody>
      </p:sp>
      <p:sp>
        <p:nvSpPr>
          <p:cNvPr id="7" name="TextBox 6">
            <a:extLst>
              <a:ext uri="{FF2B5EF4-FFF2-40B4-BE49-F238E27FC236}">
                <a16:creationId xmlns:a16="http://schemas.microsoft.com/office/drawing/2014/main" id="{49F6D9A1-B643-25C2-5566-E6B7E64675FA}"/>
              </a:ext>
            </a:extLst>
          </p:cNvPr>
          <p:cNvSpPr txBox="1"/>
          <p:nvPr/>
        </p:nvSpPr>
        <p:spPr>
          <a:xfrm>
            <a:off x="1025043" y="9823828"/>
            <a:ext cx="12690958" cy="2308324"/>
          </a:xfrm>
          <a:prstGeom prst="rect">
            <a:avLst/>
          </a:prstGeom>
          <a:noFill/>
        </p:spPr>
        <p:txBody>
          <a:bodyPr wrap="square" rtlCol="0">
            <a:spAutoFit/>
          </a:bodyPr>
          <a:lstStyle/>
          <a:p>
            <a:r>
              <a:rPr lang="en-IN" sz="3600" b="1" dirty="0"/>
              <a:t>Overuse of Effect:-</a:t>
            </a:r>
            <a:r>
              <a:rPr lang="en-IN" sz="3600" dirty="0"/>
              <a:t> The abundance of animations and transitions can lead to overuse, potentially distracting from the content rather than enhancing it.</a:t>
            </a:r>
          </a:p>
          <a:p>
            <a:endParaRPr lang="en-US" sz="3600" b="1" dirty="0"/>
          </a:p>
        </p:txBody>
      </p:sp>
      <p:sp>
        <p:nvSpPr>
          <p:cNvPr id="9" name="TextBox 8">
            <a:extLst>
              <a:ext uri="{FF2B5EF4-FFF2-40B4-BE49-F238E27FC236}">
                <a16:creationId xmlns:a16="http://schemas.microsoft.com/office/drawing/2014/main" id="{04EB52A5-CA93-A378-680B-7E178A0414D1}"/>
              </a:ext>
            </a:extLst>
          </p:cNvPr>
          <p:cNvSpPr txBox="1"/>
          <p:nvPr/>
        </p:nvSpPr>
        <p:spPr>
          <a:xfrm>
            <a:off x="800062" y="7754320"/>
            <a:ext cx="14592340" cy="1200329"/>
          </a:xfrm>
          <a:prstGeom prst="rect">
            <a:avLst/>
          </a:prstGeom>
          <a:noFill/>
        </p:spPr>
        <p:txBody>
          <a:bodyPr wrap="square" rtlCol="0">
            <a:spAutoFit/>
          </a:bodyPr>
          <a:lstStyle/>
          <a:p>
            <a:r>
              <a:rPr lang="en-IN" sz="3600" b="1" dirty="0"/>
              <a:t>Potential for Technical Problems:-</a:t>
            </a:r>
            <a:r>
              <a:rPr lang="en-IN" sz="3600" dirty="0"/>
              <a:t> Issues like software crashes or compatibility problems with other devices can disrupt presentation</a:t>
            </a:r>
            <a:endParaRPr lang="en-US" sz="3600" b="1" dirty="0"/>
          </a:p>
        </p:txBody>
      </p:sp>
      <p:sp>
        <p:nvSpPr>
          <p:cNvPr id="11" name="TextBox 10">
            <a:extLst>
              <a:ext uri="{FF2B5EF4-FFF2-40B4-BE49-F238E27FC236}">
                <a16:creationId xmlns:a16="http://schemas.microsoft.com/office/drawing/2014/main" id="{E289E653-C8C7-8AF0-B2E6-2AC6120AF938}"/>
              </a:ext>
            </a:extLst>
          </p:cNvPr>
          <p:cNvSpPr txBox="1"/>
          <p:nvPr/>
        </p:nvSpPr>
        <p:spPr>
          <a:xfrm>
            <a:off x="800061" y="4484353"/>
            <a:ext cx="8262874" cy="2862322"/>
          </a:xfrm>
          <a:prstGeom prst="rect">
            <a:avLst/>
          </a:prstGeom>
          <a:noFill/>
        </p:spPr>
        <p:txBody>
          <a:bodyPr wrap="square" rtlCol="0">
            <a:spAutoFit/>
          </a:bodyPr>
          <a:lstStyle/>
          <a:p>
            <a:r>
              <a:rPr lang="en-IN" sz="3600" b="1" dirty="0"/>
              <a:t>Compatibility Issues:-</a:t>
            </a:r>
            <a:r>
              <a:rPr lang="en-IN" sz="3600" dirty="0"/>
              <a:t> While PowerPoint is widely used, there can still be compatibility issues when sharing files with users who use different software or versions.</a:t>
            </a:r>
            <a:endParaRPr lang="en-US" sz="3600" b="1" dirty="0"/>
          </a:p>
        </p:txBody>
      </p:sp>
    </p:spTree>
    <p:extLst>
      <p:ext uri="{BB962C8B-B14F-4D97-AF65-F5344CB8AC3E}">
        <p14:creationId xmlns:p14="http://schemas.microsoft.com/office/powerpoint/2010/main" val="289422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7276" y="773860"/>
            <a:ext cx="18473400" cy="2377900"/>
          </a:xfrm>
          <a:prstGeom prst="rect">
            <a:avLst/>
          </a:prstGeom>
        </p:spPr>
        <p:txBody>
          <a:bodyPr vert="horz" lIns="182880" tIns="91440" rIns="182880" bIns="91440" rtlCol="0" anchor="b">
            <a:normAutofit/>
          </a:bodyPr>
          <a:lstStyle/>
          <a:p>
            <a:pPr marL="25400">
              <a:lnSpc>
                <a:spcPct val="90000"/>
              </a:lnSpc>
              <a:spcBef>
                <a:spcPct val="0"/>
              </a:spcBef>
              <a:spcAft>
                <a:spcPts val="1200"/>
              </a:spcAft>
            </a:pPr>
            <a:r>
              <a:rPr lang="en-US" sz="10800" spc="-30" dirty="0">
                <a:latin typeface="+mj-lt"/>
                <a:ea typeface="+mj-ea"/>
                <a:cs typeface="+mj-cs"/>
              </a:rPr>
              <a:t>What</a:t>
            </a:r>
            <a:r>
              <a:rPr lang="en-US" sz="10800" spc="20" dirty="0">
                <a:latin typeface="+mj-lt"/>
                <a:ea typeface="+mj-ea"/>
                <a:cs typeface="+mj-cs"/>
              </a:rPr>
              <a:t> </a:t>
            </a:r>
            <a:r>
              <a:rPr lang="en-US" sz="10800" spc="10" dirty="0">
                <a:latin typeface="+mj-lt"/>
                <a:ea typeface="+mj-ea"/>
                <a:cs typeface="+mj-cs"/>
              </a:rPr>
              <a:t>is</a:t>
            </a:r>
            <a:r>
              <a:rPr lang="en-US" sz="10800" spc="-40" dirty="0">
                <a:latin typeface="+mj-lt"/>
                <a:ea typeface="+mj-ea"/>
                <a:cs typeface="+mj-cs"/>
              </a:rPr>
              <a:t> </a:t>
            </a:r>
            <a:r>
              <a:rPr lang="en-US" sz="10800" spc="-60" dirty="0">
                <a:latin typeface="+mj-lt"/>
                <a:ea typeface="+mj-ea"/>
                <a:cs typeface="+mj-cs"/>
              </a:rPr>
              <a:t>Size</a:t>
            </a:r>
            <a:r>
              <a:rPr lang="en-US" sz="10800" spc="-90" dirty="0">
                <a:latin typeface="+mj-lt"/>
                <a:ea typeface="+mj-ea"/>
                <a:cs typeface="+mj-cs"/>
              </a:rPr>
              <a:t> </a:t>
            </a:r>
            <a:r>
              <a:rPr lang="en-US" sz="10800" spc="30" dirty="0">
                <a:latin typeface="+mj-lt"/>
                <a:ea typeface="+mj-ea"/>
                <a:cs typeface="+mj-cs"/>
              </a:rPr>
              <a:t>of</a:t>
            </a:r>
            <a:r>
              <a:rPr lang="en-US" sz="10800" spc="-20" dirty="0">
                <a:latin typeface="+mj-lt"/>
                <a:ea typeface="+mj-ea"/>
                <a:cs typeface="+mj-cs"/>
              </a:rPr>
              <a:t> </a:t>
            </a:r>
            <a:r>
              <a:rPr lang="en-US" sz="10800" spc="-50" dirty="0">
                <a:latin typeface="+mj-lt"/>
                <a:ea typeface="+mj-ea"/>
                <a:cs typeface="+mj-cs"/>
              </a:rPr>
              <a:t>Data</a:t>
            </a:r>
            <a:endParaRPr lang="en-US" sz="10800" dirty="0">
              <a:latin typeface="+mj-lt"/>
              <a:ea typeface="+mj-ea"/>
              <a:cs typeface="+mj-cs"/>
            </a:endParaRPr>
          </a:p>
        </p:txBody>
      </p:sp>
      <p:sp>
        <p:nvSpPr>
          <p:cNvPr id="3" name="object 3"/>
          <p:cNvSpPr txBox="1"/>
          <p:nvPr/>
        </p:nvSpPr>
        <p:spPr>
          <a:xfrm>
            <a:off x="1587320" y="5199019"/>
            <a:ext cx="20287336" cy="6871062"/>
          </a:xfrm>
          <a:prstGeom prst="rect">
            <a:avLst/>
          </a:prstGeom>
        </p:spPr>
        <p:txBody>
          <a:bodyPr vert="horz" lIns="182880" tIns="91440" rIns="182880" bIns="91440" rtlCol="0" anchor="ctr">
            <a:normAutofit/>
          </a:bodyPr>
          <a:lstStyle/>
          <a:p>
            <a:pPr marL="25400" indent="-457200">
              <a:lnSpc>
                <a:spcPct val="90000"/>
              </a:lnSpc>
              <a:spcBef>
                <a:spcPts val="200"/>
              </a:spcBef>
              <a:buFont typeface="Arial" panose="020B0604020202020204" pitchFamily="34" charset="0"/>
              <a:buChar char="•"/>
            </a:pPr>
            <a:r>
              <a:rPr lang="en-US" sz="4800" b="1"/>
              <a:t>Average File Size:</a:t>
            </a:r>
            <a:r>
              <a:rPr lang="en-US" sz="4800"/>
              <a:t> A typical PowerPoint presentation with text, images, and basic formatting generally ranges from 1 to 5 MB. This size ensures that the file is easy to share and doesn't slow down the software. Simple presentations with minimal visual elements tend to stay on the lower end, while those incorporating more images and charts can be slightly larger. Keeping the file size manageable helps in smoother performance and easier dissemination through email or cloud services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47757" y="1482783"/>
            <a:ext cx="8983642" cy="3232406"/>
          </a:xfrm>
          <a:prstGeom prst="rect">
            <a:avLst/>
          </a:prstGeom>
        </p:spPr>
        <p:txBody>
          <a:bodyPr vert="horz" lIns="182880" tIns="91440" rIns="182880" bIns="91440" rtlCol="0" anchor="b">
            <a:normAutofit/>
          </a:bodyPr>
          <a:lstStyle/>
          <a:p>
            <a:pPr marL="25400">
              <a:lnSpc>
                <a:spcPct val="90000"/>
              </a:lnSpc>
              <a:spcBef>
                <a:spcPct val="0"/>
              </a:spcBef>
              <a:spcAft>
                <a:spcPts val="1200"/>
              </a:spcAft>
            </a:pPr>
            <a:r>
              <a:rPr lang="en-US" sz="6400" spc="-30">
                <a:latin typeface="+mj-lt"/>
                <a:ea typeface="+mj-ea"/>
                <a:cs typeface="+mj-cs"/>
              </a:rPr>
              <a:t>What</a:t>
            </a:r>
            <a:r>
              <a:rPr lang="en-US" sz="6400" spc="20">
                <a:latin typeface="+mj-lt"/>
                <a:ea typeface="+mj-ea"/>
                <a:cs typeface="+mj-cs"/>
              </a:rPr>
              <a:t> </a:t>
            </a:r>
            <a:r>
              <a:rPr lang="en-US" sz="6400" spc="10">
                <a:latin typeface="+mj-lt"/>
                <a:ea typeface="+mj-ea"/>
                <a:cs typeface="+mj-cs"/>
              </a:rPr>
              <a:t>is</a:t>
            </a:r>
            <a:r>
              <a:rPr lang="en-US" sz="6400" spc="-40">
                <a:latin typeface="+mj-lt"/>
                <a:ea typeface="+mj-ea"/>
                <a:cs typeface="+mj-cs"/>
              </a:rPr>
              <a:t> </a:t>
            </a:r>
            <a:r>
              <a:rPr lang="en-US" sz="6400" spc="-60">
                <a:latin typeface="+mj-lt"/>
                <a:ea typeface="+mj-ea"/>
                <a:cs typeface="+mj-cs"/>
              </a:rPr>
              <a:t>Size</a:t>
            </a:r>
            <a:r>
              <a:rPr lang="en-US" sz="6400" spc="-90">
                <a:latin typeface="+mj-lt"/>
                <a:ea typeface="+mj-ea"/>
                <a:cs typeface="+mj-cs"/>
              </a:rPr>
              <a:t> </a:t>
            </a:r>
            <a:r>
              <a:rPr lang="en-US" sz="6400" spc="30">
                <a:latin typeface="+mj-lt"/>
                <a:ea typeface="+mj-ea"/>
                <a:cs typeface="+mj-cs"/>
              </a:rPr>
              <a:t>of</a:t>
            </a:r>
            <a:r>
              <a:rPr lang="en-US" sz="6400" spc="-20">
                <a:latin typeface="+mj-lt"/>
                <a:ea typeface="+mj-ea"/>
                <a:cs typeface="+mj-cs"/>
              </a:rPr>
              <a:t> </a:t>
            </a:r>
            <a:r>
              <a:rPr lang="en-US" sz="6400" spc="-50">
                <a:latin typeface="+mj-lt"/>
                <a:ea typeface="+mj-ea"/>
                <a:cs typeface="+mj-cs"/>
              </a:rPr>
              <a:t>Data</a:t>
            </a:r>
            <a:endParaRPr lang="en-US" sz="6400">
              <a:latin typeface="+mj-lt"/>
              <a:ea typeface="+mj-ea"/>
              <a:cs typeface="+mj-cs"/>
            </a:endParaRPr>
          </a:p>
        </p:txBody>
      </p:sp>
      <p:pic>
        <p:nvPicPr>
          <p:cNvPr id="6" name="Picture 5">
            <a:extLst>
              <a:ext uri="{FF2B5EF4-FFF2-40B4-BE49-F238E27FC236}">
                <a16:creationId xmlns:a16="http://schemas.microsoft.com/office/drawing/2014/main" id="{5CF561F5-53DF-DD37-12EF-15F5A46E3ACC}"/>
              </a:ext>
            </a:extLst>
          </p:cNvPr>
          <p:cNvPicPr>
            <a:picLocks noChangeAspect="1"/>
          </p:cNvPicPr>
          <p:nvPr/>
        </p:nvPicPr>
        <p:blipFill>
          <a:blip r:embed="rId2"/>
          <a:srcRect l="7702" r="42299"/>
          <a:stretch/>
        </p:blipFill>
        <p:spPr>
          <a:xfrm>
            <a:off x="40" y="20"/>
            <a:ext cx="12191960" cy="13715980"/>
          </a:xfrm>
          <a:prstGeom prst="rect">
            <a:avLst/>
          </a:prstGeom>
        </p:spPr>
      </p:pic>
      <p:sp>
        <p:nvSpPr>
          <p:cNvPr id="4" name="TextBox 3">
            <a:extLst>
              <a:ext uri="{FF2B5EF4-FFF2-40B4-BE49-F238E27FC236}">
                <a16:creationId xmlns:a16="http://schemas.microsoft.com/office/drawing/2014/main" id="{66651DCB-2C0F-F29F-F81C-23C293E1B79E}"/>
              </a:ext>
            </a:extLst>
          </p:cNvPr>
          <p:cNvSpPr txBox="1"/>
          <p:nvPr/>
        </p:nvSpPr>
        <p:spPr>
          <a:xfrm>
            <a:off x="13647756" y="5066952"/>
            <a:ext cx="8983640" cy="6895664"/>
          </a:xfrm>
          <a:prstGeom prst="rect">
            <a:avLst/>
          </a:prstGeom>
        </p:spPr>
        <p:txBody>
          <a:bodyPr vert="horz" lIns="182880" tIns="91440" rIns="182880" bIns="91440" rtlCol="0" anchor="t">
            <a:normAutofit/>
          </a:bodyPr>
          <a:lstStyle/>
          <a:p>
            <a:pPr>
              <a:lnSpc>
                <a:spcPct val="90000"/>
              </a:lnSpc>
              <a:spcAft>
                <a:spcPts val="1200"/>
              </a:spcAft>
            </a:pPr>
            <a:r>
              <a:rPr lang="en-US" sz="3400" b="1" dirty="0"/>
              <a:t>large Presentations:</a:t>
            </a:r>
            <a:r>
              <a:rPr lang="en-US" sz="3400" dirty="0"/>
              <a:t> When presentations include high-resolution images, videos, and complex animations, the file size can increase significantly, sometimes reaching up to 100 MB or more. These elements enhance the visual appeal and effectiveness of the presentation but require more storage space and can slow down PowerPoint. Large presentations are often used in professional settings where impactful visual communication is necessary. To handle these sizes, it's advisable to use advanced file compression techniques and ensure powerful hardware to manage the file smoothly.</a:t>
            </a:r>
          </a:p>
        </p:txBody>
      </p:sp>
      <p:sp>
        <p:nvSpPr>
          <p:cNvPr id="3" name="object 3"/>
          <p:cNvSpPr txBox="1"/>
          <p:nvPr/>
        </p:nvSpPr>
        <p:spPr>
          <a:xfrm>
            <a:off x="1835151" y="3646296"/>
            <a:ext cx="9660890" cy="579646"/>
          </a:xfrm>
          <a:prstGeom prst="rect">
            <a:avLst/>
          </a:prstGeom>
        </p:spPr>
        <p:txBody>
          <a:bodyPr vert="horz" wrap="square" lIns="0" tIns="25400" rIns="0" bIns="0" rtlCol="0">
            <a:spAutoFit/>
          </a:bodyPr>
          <a:lstStyle/>
          <a:p>
            <a:pPr marL="25400">
              <a:spcBef>
                <a:spcPts val="200"/>
              </a:spcBef>
            </a:pPr>
            <a:r>
              <a:rPr lang="en-US" sz="3600" spc="-20">
                <a:latin typeface="Calibri"/>
                <a:cs typeface="Calibri"/>
              </a:rPr>
              <a:t> </a:t>
            </a:r>
            <a:endParaRPr lang="en-US" sz="36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74727" y="641472"/>
            <a:ext cx="11603834" cy="4457520"/>
          </a:xfrm>
          <a:prstGeom prst="rect">
            <a:avLst/>
          </a:prstGeom>
        </p:spPr>
        <p:txBody>
          <a:bodyPr vert="horz" lIns="182880" tIns="91440" rIns="182880" bIns="91440" rtlCol="0" anchor="b">
            <a:normAutofit/>
          </a:bodyPr>
          <a:lstStyle/>
          <a:p>
            <a:pPr marL="25400">
              <a:lnSpc>
                <a:spcPct val="90000"/>
              </a:lnSpc>
              <a:spcBef>
                <a:spcPct val="0"/>
              </a:spcBef>
              <a:spcAft>
                <a:spcPts val="1200"/>
              </a:spcAft>
            </a:pPr>
            <a:r>
              <a:rPr lang="en-US" sz="8000" spc="-30" dirty="0">
                <a:latin typeface="+mj-lt"/>
                <a:ea typeface="+mj-ea"/>
                <a:cs typeface="+mj-cs"/>
              </a:rPr>
              <a:t>What</a:t>
            </a:r>
            <a:r>
              <a:rPr lang="en-US" sz="8000" spc="20" dirty="0">
                <a:latin typeface="+mj-lt"/>
                <a:ea typeface="+mj-ea"/>
                <a:cs typeface="+mj-cs"/>
              </a:rPr>
              <a:t> </a:t>
            </a:r>
            <a:r>
              <a:rPr lang="en-US" sz="8000" spc="10" dirty="0">
                <a:latin typeface="+mj-lt"/>
                <a:ea typeface="+mj-ea"/>
                <a:cs typeface="+mj-cs"/>
              </a:rPr>
              <a:t>is</a:t>
            </a:r>
            <a:r>
              <a:rPr lang="en-US" sz="8000" spc="-40" dirty="0">
                <a:latin typeface="+mj-lt"/>
                <a:ea typeface="+mj-ea"/>
                <a:cs typeface="+mj-cs"/>
              </a:rPr>
              <a:t> </a:t>
            </a:r>
            <a:r>
              <a:rPr lang="en-US" sz="8000" spc="-60" dirty="0">
                <a:latin typeface="+mj-lt"/>
                <a:ea typeface="+mj-ea"/>
                <a:cs typeface="+mj-cs"/>
              </a:rPr>
              <a:t>Size</a:t>
            </a:r>
            <a:r>
              <a:rPr lang="en-US" sz="8000" spc="-90" dirty="0">
                <a:latin typeface="+mj-lt"/>
                <a:ea typeface="+mj-ea"/>
                <a:cs typeface="+mj-cs"/>
              </a:rPr>
              <a:t> </a:t>
            </a:r>
            <a:r>
              <a:rPr lang="en-US" sz="8000" spc="30" dirty="0">
                <a:latin typeface="+mj-lt"/>
                <a:ea typeface="+mj-ea"/>
                <a:cs typeface="+mj-cs"/>
              </a:rPr>
              <a:t>of</a:t>
            </a:r>
            <a:r>
              <a:rPr lang="en-US" sz="8000" spc="-20" dirty="0">
                <a:latin typeface="+mj-lt"/>
                <a:ea typeface="+mj-ea"/>
                <a:cs typeface="+mj-cs"/>
              </a:rPr>
              <a:t> </a:t>
            </a:r>
            <a:r>
              <a:rPr lang="en-US" sz="8000" spc="-50" dirty="0">
                <a:latin typeface="+mj-lt"/>
                <a:ea typeface="+mj-ea"/>
                <a:cs typeface="+mj-cs"/>
              </a:rPr>
              <a:t>Data</a:t>
            </a:r>
            <a:endParaRPr lang="en-US" sz="8000" dirty="0">
              <a:latin typeface="+mj-lt"/>
              <a:ea typeface="+mj-ea"/>
              <a:cs typeface="+mj-cs"/>
            </a:endParaRPr>
          </a:p>
        </p:txBody>
      </p:sp>
      <p:pic>
        <p:nvPicPr>
          <p:cNvPr id="7" name="Graphic 6" descr="Folder">
            <a:extLst>
              <a:ext uri="{FF2B5EF4-FFF2-40B4-BE49-F238E27FC236}">
                <a16:creationId xmlns:a16="http://schemas.microsoft.com/office/drawing/2014/main" id="{51307463-818A-0C4A-38AE-11649030D5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896" y="5388036"/>
            <a:ext cx="2397064" cy="2397064"/>
          </a:xfrm>
          <a:prstGeom prst="rect">
            <a:avLst/>
          </a:prstGeom>
        </p:spPr>
      </p:pic>
      <p:sp>
        <p:nvSpPr>
          <p:cNvPr id="3" name="object 3"/>
          <p:cNvSpPr txBox="1"/>
          <p:nvPr/>
        </p:nvSpPr>
        <p:spPr>
          <a:xfrm>
            <a:off x="4876801" y="6004967"/>
            <a:ext cx="11603834" cy="4114090"/>
          </a:xfrm>
          <a:prstGeom prst="rect">
            <a:avLst/>
          </a:prstGeom>
        </p:spPr>
        <p:txBody>
          <a:bodyPr vert="horz" lIns="182880" tIns="91440" rIns="182880" bIns="91440" rtlCol="0">
            <a:noAutofit/>
          </a:bodyPr>
          <a:lstStyle/>
          <a:p>
            <a:pPr marL="25400" indent="-457200">
              <a:lnSpc>
                <a:spcPct val="90000"/>
              </a:lnSpc>
              <a:spcBef>
                <a:spcPts val="200"/>
              </a:spcBef>
              <a:buFont typeface="Arial" panose="020B0604020202020204" pitchFamily="34" charset="0"/>
              <a:buChar char="•"/>
            </a:pPr>
            <a:r>
              <a:rPr lang="en-US" sz="4000" b="1" dirty="0"/>
              <a:t>File Size Limits:</a:t>
            </a:r>
            <a:r>
              <a:rPr lang="en-US" sz="4000" dirty="0"/>
              <a:t> PowerPoint doesn’t impose strict file size limits, but very large files (e.g., over 1 GB) can cause performance issues and slow down the application. Such large files may be challenging to share, especially over email or less powerful networks. They may also lead to longer loading times and potential crashes, especially on older or less powerful hardware. To avoid these problems, it’s essential to optimize the content by compressing images, reducing video quality, and eliminating unnecessary media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0DC25-7F4A-0AC8-AD57-6005545D08B2}"/>
              </a:ext>
            </a:extLst>
          </p:cNvPr>
          <p:cNvSpPr txBox="1"/>
          <p:nvPr/>
        </p:nvSpPr>
        <p:spPr>
          <a:xfrm>
            <a:off x="4374729" y="0"/>
            <a:ext cx="11603834" cy="4457520"/>
          </a:xfrm>
          <a:prstGeom prst="rect">
            <a:avLst/>
          </a:prstGeom>
        </p:spPr>
        <p:txBody>
          <a:bodyPr vert="horz" lIns="182880" tIns="91440" rIns="182880" bIns="91440" rtlCol="0" anchor="b">
            <a:normAutofit/>
          </a:bodyPr>
          <a:lstStyle/>
          <a:p>
            <a:pPr>
              <a:lnSpc>
                <a:spcPct val="90000"/>
              </a:lnSpc>
              <a:spcBef>
                <a:spcPct val="0"/>
              </a:spcBef>
              <a:spcAft>
                <a:spcPts val="1200"/>
              </a:spcAft>
            </a:pPr>
            <a:r>
              <a:rPr lang="en-US" sz="9600" b="1" dirty="0">
                <a:latin typeface="+mj-lt"/>
                <a:ea typeface="+mj-ea"/>
                <a:cs typeface="+mj-cs"/>
              </a:rPr>
              <a:t>Optimization Tips</a:t>
            </a:r>
            <a:endParaRPr lang="en-US" sz="9600" dirty="0">
              <a:latin typeface="+mj-lt"/>
              <a:ea typeface="+mj-ea"/>
              <a:cs typeface="+mj-cs"/>
            </a:endParaRPr>
          </a:p>
        </p:txBody>
      </p:sp>
      <p:pic>
        <p:nvPicPr>
          <p:cNvPr id="8" name="Graphic 7" descr="File HTML">
            <a:extLst>
              <a:ext uri="{FF2B5EF4-FFF2-40B4-BE49-F238E27FC236}">
                <a16:creationId xmlns:a16="http://schemas.microsoft.com/office/drawing/2014/main" id="{B4816E20-15A5-4E37-B691-40353A426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896" y="5388036"/>
            <a:ext cx="2397064" cy="2397064"/>
          </a:xfrm>
          <a:prstGeom prst="rect">
            <a:avLst/>
          </a:prstGeom>
        </p:spPr>
      </p:pic>
      <p:sp>
        <p:nvSpPr>
          <p:cNvPr id="3" name="object 3"/>
          <p:cNvSpPr txBox="1"/>
          <p:nvPr/>
        </p:nvSpPr>
        <p:spPr>
          <a:xfrm>
            <a:off x="4374729" y="5728055"/>
            <a:ext cx="11603834" cy="4114090"/>
          </a:xfrm>
          <a:prstGeom prst="rect">
            <a:avLst/>
          </a:prstGeom>
        </p:spPr>
        <p:txBody>
          <a:bodyPr vert="horz" lIns="182880" tIns="91440" rIns="182880" bIns="91440" rtlCol="0">
            <a:noAutofit/>
          </a:bodyPr>
          <a:lstStyle/>
          <a:p>
            <a:pPr marL="25400" indent="-457200">
              <a:lnSpc>
                <a:spcPct val="90000"/>
              </a:lnSpc>
              <a:spcBef>
                <a:spcPts val="200"/>
              </a:spcBef>
              <a:buFont typeface="Arial" panose="020B0604020202020204" pitchFamily="34" charset="0"/>
              <a:buChar char="•"/>
            </a:pPr>
            <a:r>
              <a:rPr lang="en-US" sz="4000" dirty="0"/>
              <a:t> To manage PowerPoint file sizes effectively, it's crucial to optimize various elements within the presentation. Compressing images and using lower resolutions can significantly reduce file size without compromising too much on quality. Avoid embedding fonts unless necessary, and instead use standard fonts available across most systems. For videos, consider linking rather than embedding them, and use compression tools to reduce their size. These practices not only make the file more manageable but also enhance overall performance.</a:t>
            </a:r>
          </a:p>
        </p:txBody>
      </p:sp>
      <p:sp>
        <p:nvSpPr>
          <p:cNvPr id="2" name="object 2"/>
          <p:cNvSpPr txBox="1"/>
          <p:nvPr/>
        </p:nvSpPr>
        <p:spPr>
          <a:xfrm>
            <a:off x="1835151" y="1218564"/>
            <a:ext cx="8914130" cy="1387559"/>
          </a:xfrm>
          <a:prstGeom prst="rect">
            <a:avLst/>
          </a:prstGeom>
        </p:spPr>
        <p:txBody>
          <a:bodyPr vert="horz" wrap="square" lIns="0" tIns="33020" rIns="0" bIns="0" rtlCol="0">
            <a:spAutoFit/>
          </a:bodyPr>
          <a:lstStyle/>
          <a:p>
            <a:pPr marL="25400">
              <a:spcBef>
                <a:spcPts val="260"/>
              </a:spcBef>
            </a:pPr>
            <a:r>
              <a:rPr lang="en-US" sz="8800" spc="-30" dirty="0">
                <a:latin typeface="Calibri Light"/>
                <a:cs typeface="Calibri Light"/>
              </a:rPr>
              <a:t> </a:t>
            </a:r>
            <a:endParaRPr lang="en-IN" sz="8800">
              <a:latin typeface="Calibri Light"/>
              <a:cs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4384000" cy="13716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4471C4">
                <a:alpha val="19999"/>
              </a:srgbClr>
            </a:solidFill>
          </p:spPr>
          <p:txBody>
            <a:bodyPr wrap="square" lIns="0" tIns="0" rIns="0" bIns="0" rtlCol="0"/>
            <a:lstStyle/>
            <a:p>
              <a:endParaRPr sz="3600"/>
            </a:p>
          </p:txBody>
        </p:sp>
        <p:sp>
          <p:nvSpPr>
            <p:cNvPr id="5" name="object 5"/>
            <p:cNvSpPr/>
            <p:nvPr/>
          </p:nvSpPr>
          <p:spPr>
            <a:xfrm>
              <a:off x="1000125" y="1114425"/>
              <a:ext cx="10191750" cy="4629150"/>
            </a:xfrm>
            <a:custGeom>
              <a:avLst/>
              <a:gdLst/>
              <a:ahLst/>
              <a:cxnLst/>
              <a:rect l="l" t="t" r="r" b="b"/>
              <a:pathLst>
                <a:path w="10191750" h="4629150">
                  <a:moveTo>
                    <a:pt x="10191750" y="0"/>
                  </a:moveTo>
                  <a:lnTo>
                    <a:pt x="0" y="0"/>
                  </a:lnTo>
                  <a:lnTo>
                    <a:pt x="0" y="4629150"/>
                  </a:lnTo>
                  <a:lnTo>
                    <a:pt x="10191750" y="4629150"/>
                  </a:lnTo>
                  <a:lnTo>
                    <a:pt x="10191750" y="0"/>
                  </a:lnTo>
                  <a:close/>
                </a:path>
              </a:pathLst>
            </a:custGeom>
            <a:solidFill>
              <a:srgbClr val="FFFFFF"/>
            </a:solidFill>
          </p:spPr>
          <p:txBody>
            <a:bodyPr wrap="square" lIns="0" tIns="0" rIns="0" bIns="0" rtlCol="0"/>
            <a:lstStyle/>
            <a:p>
              <a:endParaRPr sz="3600"/>
            </a:p>
          </p:txBody>
        </p:sp>
      </p:grpSp>
      <p:sp>
        <p:nvSpPr>
          <p:cNvPr id="6" name="object 6"/>
          <p:cNvSpPr txBox="1">
            <a:spLocks noGrp="1"/>
          </p:cNvSpPr>
          <p:nvPr>
            <p:ph type="title"/>
          </p:nvPr>
        </p:nvSpPr>
        <p:spPr>
          <a:xfrm>
            <a:off x="4266439" y="3318570"/>
            <a:ext cx="12113260" cy="2981585"/>
          </a:xfrm>
          <a:prstGeom prst="rect">
            <a:avLst/>
          </a:prstGeom>
        </p:spPr>
        <p:txBody>
          <a:bodyPr vert="horz" wrap="square" lIns="0" tIns="26670" rIns="0" bIns="0" rtlCol="0" anchor="ctr">
            <a:spAutoFit/>
          </a:bodyPr>
          <a:lstStyle/>
          <a:p>
            <a:pPr marL="25400">
              <a:lnSpc>
                <a:spcPct val="100000"/>
              </a:lnSpc>
              <a:spcBef>
                <a:spcPts val="210"/>
              </a:spcBef>
            </a:pPr>
            <a:r>
              <a:rPr sz="9600" dirty="0">
                <a:solidFill>
                  <a:srgbClr val="000000"/>
                </a:solidFill>
              </a:rPr>
              <a:t>Cloud-Based</a:t>
            </a:r>
            <a:r>
              <a:rPr sz="9600" spc="-40" dirty="0">
                <a:solidFill>
                  <a:srgbClr val="000000"/>
                </a:solidFill>
              </a:rPr>
              <a:t> </a:t>
            </a:r>
            <a:r>
              <a:rPr sz="9600" spc="-50" dirty="0">
                <a:solidFill>
                  <a:srgbClr val="000000"/>
                </a:solidFill>
              </a:rPr>
              <a:t>Advantages</a:t>
            </a:r>
            <a:endParaRPr sz="9600" dirty="0"/>
          </a:p>
        </p:txBody>
      </p:sp>
      <p:sp>
        <p:nvSpPr>
          <p:cNvPr id="7" name="object 7"/>
          <p:cNvSpPr txBox="1"/>
          <p:nvPr/>
        </p:nvSpPr>
        <p:spPr>
          <a:xfrm>
            <a:off x="4266439" y="7038213"/>
            <a:ext cx="15853410" cy="1565237"/>
          </a:xfrm>
          <a:prstGeom prst="rect">
            <a:avLst/>
          </a:prstGeom>
        </p:spPr>
        <p:txBody>
          <a:bodyPr vert="horz" wrap="square" lIns="0" tIns="86360" rIns="0" bIns="0" rtlCol="0">
            <a:spAutoFit/>
          </a:bodyPr>
          <a:lstStyle/>
          <a:p>
            <a:pPr marL="184150" marR="10160" indent="-160020">
              <a:lnSpc>
                <a:spcPts val="3900"/>
              </a:lnSpc>
              <a:spcBef>
                <a:spcPts val="680"/>
              </a:spcBef>
              <a:buFont typeface="Arial MT"/>
              <a:buChar char="•"/>
              <a:tabLst>
                <a:tab pos="482600" algn="l"/>
                <a:tab pos="483870" algn="l"/>
              </a:tabLst>
            </a:pPr>
            <a:r>
              <a:rPr sz="3600" dirty="0">
                <a:latin typeface="Calibri"/>
                <a:cs typeface="Calibri"/>
              </a:rPr>
              <a:t>As</a:t>
            </a:r>
            <a:r>
              <a:rPr sz="3600" spc="20" dirty="0">
                <a:latin typeface="Calibri"/>
                <a:cs typeface="Calibri"/>
              </a:rPr>
              <a:t> </a:t>
            </a:r>
            <a:r>
              <a:rPr sz="3600" dirty="0">
                <a:latin typeface="Calibri"/>
                <a:cs typeface="Calibri"/>
              </a:rPr>
              <a:t>a</a:t>
            </a:r>
            <a:r>
              <a:rPr sz="3600" spc="10" dirty="0">
                <a:latin typeface="Calibri"/>
                <a:cs typeface="Calibri"/>
              </a:rPr>
              <a:t> </a:t>
            </a:r>
            <a:r>
              <a:rPr sz="3600" dirty="0">
                <a:latin typeface="Calibri"/>
                <a:cs typeface="Calibri"/>
              </a:rPr>
              <a:t>cloud-based</a:t>
            </a:r>
            <a:r>
              <a:rPr sz="3600" spc="10" dirty="0">
                <a:latin typeface="Calibri"/>
                <a:cs typeface="Calibri"/>
              </a:rPr>
              <a:t> </a:t>
            </a:r>
            <a:r>
              <a:rPr sz="3600" spc="-10" dirty="0">
                <a:latin typeface="Calibri"/>
                <a:cs typeface="Calibri"/>
              </a:rPr>
              <a:t>application,</a:t>
            </a:r>
            <a:r>
              <a:rPr sz="3600" spc="-60" dirty="0">
                <a:latin typeface="Calibri"/>
                <a:cs typeface="Calibri"/>
              </a:rPr>
              <a:t> </a:t>
            </a:r>
            <a:r>
              <a:rPr sz="3600" spc="-10" dirty="0">
                <a:latin typeface="Calibri"/>
                <a:cs typeface="Calibri"/>
              </a:rPr>
              <a:t>Google</a:t>
            </a:r>
            <a:r>
              <a:rPr sz="3600" spc="100" dirty="0">
                <a:latin typeface="Calibri"/>
                <a:cs typeface="Calibri"/>
              </a:rPr>
              <a:t> </a:t>
            </a:r>
            <a:r>
              <a:rPr sz="3600" spc="-20" dirty="0">
                <a:latin typeface="Calibri"/>
                <a:cs typeface="Calibri"/>
              </a:rPr>
              <a:t>Sheets</a:t>
            </a:r>
            <a:r>
              <a:rPr sz="3600" spc="30" dirty="0">
                <a:latin typeface="Calibri"/>
                <a:cs typeface="Calibri"/>
              </a:rPr>
              <a:t> </a:t>
            </a:r>
            <a:r>
              <a:rPr sz="3600" spc="-20" dirty="0">
                <a:latin typeface="Calibri"/>
                <a:cs typeface="Calibri"/>
              </a:rPr>
              <a:t>offers</a:t>
            </a:r>
            <a:r>
              <a:rPr sz="3600" spc="30" dirty="0">
                <a:latin typeface="Calibri"/>
                <a:cs typeface="Calibri"/>
              </a:rPr>
              <a:t> </a:t>
            </a:r>
            <a:r>
              <a:rPr sz="3600" spc="-20" dirty="0">
                <a:latin typeface="Calibri"/>
                <a:cs typeface="Calibri"/>
              </a:rPr>
              <a:t>benefits</a:t>
            </a:r>
            <a:r>
              <a:rPr sz="3600" spc="30" dirty="0">
                <a:latin typeface="Calibri"/>
                <a:cs typeface="Calibri"/>
              </a:rPr>
              <a:t> </a:t>
            </a:r>
            <a:r>
              <a:rPr sz="3600" spc="-10" dirty="0">
                <a:latin typeface="Calibri"/>
                <a:cs typeface="Calibri"/>
              </a:rPr>
              <a:t>such</a:t>
            </a:r>
            <a:r>
              <a:rPr sz="3600" spc="150" dirty="0">
                <a:latin typeface="Calibri"/>
                <a:cs typeface="Calibri"/>
              </a:rPr>
              <a:t> </a:t>
            </a:r>
            <a:r>
              <a:rPr sz="3600" spc="-40" dirty="0">
                <a:latin typeface="Calibri"/>
                <a:cs typeface="Calibri"/>
              </a:rPr>
              <a:t>as</a:t>
            </a:r>
            <a:r>
              <a:rPr sz="3600" spc="30" dirty="0">
                <a:latin typeface="Calibri"/>
                <a:cs typeface="Calibri"/>
              </a:rPr>
              <a:t> </a:t>
            </a:r>
            <a:r>
              <a:rPr sz="3600" spc="-10" dirty="0">
                <a:latin typeface="Calibri"/>
                <a:cs typeface="Calibri"/>
              </a:rPr>
              <a:t>accessible</a:t>
            </a:r>
            <a:r>
              <a:rPr sz="3600" spc="100" dirty="0">
                <a:latin typeface="Calibri"/>
                <a:cs typeface="Calibri"/>
              </a:rPr>
              <a:t> </a:t>
            </a:r>
            <a:r>
              <a:rPr sz="3600" spc="-50" dirty="0">
                <a:latin typeface="Calibri"/>
                <a:cs typeface="Calibri"/>
              </a:rPr>
              <a:t>data </a:t>
            </a:r>
            <a:r>
              <a:rPr sz="3600" spc="-790" dirty="0">
                <a:latin typeface="Calibri"/>
                <a:cs typeface="Calibri"/>
              </a:rPr>
              <a:t> </a:t>
            </a:r>
            <a:r>
              <a:rPr sz="3600" spc="-20" dirty="0">
                <a:latin typeface="Calibri"/>
                <a:cs typeface="Calibri"/>
              </a:rPr>
              <a:t>from</a:t>
            </a:r>
            <a:r>
              <a:rPr sz="3600" spc="50" dirty="0">
                <a:latin typeface="Calibri"/>
                <a:cs typeface="Calibri"/>
              </a:rPr>
              <a:t> </a:t>
            </a:r>
            <a:r>
              <a:rPr sz="3600" spc="-60" dirty="0">
                <a:latin typeface="Calibri"/>
                <a:cs typeface="Calibri"/>
              </a:rPr>
              <a:t>any</a:t>
            </a:r>
            <a:r>
              <a:rPr sz="3600" spc="100" dirty="0">
                <a:latin typeface="Calibri"/>
                <a:cs typeface="Calibri"/>
              </a:rPr>
              <a:t> </a:t>
            </a:r>
            <a:r>
              <a:rPr sz="3600" spc="-20" dirty="0">
                <a:latin typeface="Calibri"/>
                <a:cs typeface="Calibri"/>
              </a:rPr>
              <a:t>location,</a:t>
            </a:r>
            <a:r>
              <a:rPr sz="3600" spc="-70" dirty="0">
                <a:latin typeface="Calibri"/>
                <a:cs typeface="Calibri"/>
              </a:rPr>
              <a:t> </a:t>
            </a:r>
            <a:r>
              <a:rPr sz="3600" spc="-10" dirty="0">
                <a:latin typeface="Calibri"/>
                <a:cs typeface="Calibri"/>
              </a:rPr>
              <a:t>automatic</a:t>
            </a:r>
            <a:r>
              <a:rPr sz="3600" spc="60" dirty="0">
                <a:latin typeface="Calibri"/>
                <a:cs typeface="Calibri"/>
              </a:rPr>
              <a:t> </a:t>
            </a:r>
            <a:r>
              <a:rPr sz="3600" spc="-10" dirty="0">
                <a:latin typeface="Calibri"/>
                <a:cs typeface="Calibri"/>
              </a:rPr>
              <a:t>saving,</a:t>
            </a:r>
            <a:r>
              <a:rPr sz="3600" spc="-70" dirty="0">
                <a:latin typeface="Calibri"/>
                <a:cs typeface="Calibri"/>
              </a:rPr>
              <a:t> </a:t>
            </a:r>
            <a:r>
              <a:rPr sz="3600" spc="-20" dirty="0">
                <a:latin typeface="Calibri"/>
                <a:cs typeface="Calibri"/>
              </a:rPr>
              <a:t>and</a:t>
            </a:r>
            <a:r>
              <a:rPr sz="3600" spc="-10" dirty="0">
                <a:latin typeface="Calibri"/>
                <a:cs typeface="Calibri"/>
              </a:rPr>
              <a:t> </a:t>
            </a:r>
            <a:r>
              <a:rPr sz="3600" dirty="0">
                <a:latin typeface="Calibri"/>
                <a:cs typeface="Calibri"/>
              </a:rPr>
              <a:t>easy</a:t>
            </a:r>
            <a:r>
              <a:rPr sz="3600" spc="-50" dirty="0">
                <a:latin typeface="Calibri"/>
                <a:cs typeface="Calibri"/>
              </a:rPr>
              <a:t> </a:t>
            </a:r>
            <a:r>
              <a:rPr sz="3600" dirty="0">
                <a:latin typeface="Calibri"/>
                <a:cs typeface="Calibri"/>
              </a:rPr>
              <a:t>updates.</a:t>
            </a:r>
            <a:r>
              <a:rPr sz="3600" spc="-70" dirty="0">
                <a:latin typeface="Calibri"/>
                <a:cs typeface="Calibri"/>
              </a:rPr>
              <a:t> </a:t>
            </a:r>
            <a:r>
              <a:rPr sz="3600" spc="-30" dirty="0">
                <a:latin typeface="Calibri"/>
                <a:cs typeface="Calibri"/>
              </a:rPr>
              <a:t>Additionally,</a:t>
            </a:r>
            <a:r>
              <a:rPr sz="3600" spc="80" dirty="0">
                <a:latin typeface="Calibri"/>
                <a:cs typeface="Calibri"/>
              </a:rPr>
              <a:t> </a:t>
            </a:r>
            <a:r>
              <a:rPr sz="3600" spc="-20" dirty="0">
                <a:latin typeface="Calibri"/>
                <a:cs typeface="Calibri"/>
              </a:rPr>
              <a:t>users</a:t>
            </a:r>
            <a:r>
              <a:rPr sz="3600" spc="-120" dirty="0">
                <a:latin typeface="Calibri"/>
                <a:cs typeface="Calibri"/>
              </a:rPr>
              <a:t> </a:t>
            </a:r>
            <a:r>
              <a:rPr sz="3600" spc="10" dirty="0">
                <a:latin typeface="Calibri"/>
                <a:cs typeface="Calibri"/>
              </a:rPr>
              <a:t>can</a:t>
            </a:r>
            <a:r>
              <a:rPr sz="3600" spc="-20" dirty="0">
                <a:latin typeface="Calibri"/>
                <a:cs typeface="Calibri"/>
              </a:rPr>
              <a:t> </a:t>
            </a:r>
            <a:r>
              <a:rPr sz="3600" spc="-10" dirty="0">
                <a:latin typeface="Calibri"/>
                <a:cs typeface="Calibri"/>
              </a:rPr>
              <a:t>work</a:t>
            </a:r>
            <a:endParaRPr sz="3600">
              <a:latin typeface="Calibri"/>
              <a:cs typeface="Calibri"/>
            </a:endParaRPr>
          </a:p>
          <a:p>
            <a:pPr marL="651510">
              <a:lnSpc>
                <a:spcPts val="3700"/>
              </a:lnSpc>
            </a:pPr>
            <a:r>
              <a:rPr sz="3600" spc="-10" dirty="0">
                <a:latin typeface="Calibri"/>
                <a:cs typeface="Calibri"/>
              </a:rPr>
              <a:t>simultaneously</a:t>
            </a:r>
            <a:r>
              <a:rPr sz="3600" spc="80" dirty="0">
                <a:latin typeface="Calibri"/>
                <a:cs typeface="Calibri"/>
              </a:rPr>
              <a:t> </a:t>
            </a:r>
            <a:r>
              <a:rPr sz="3600" spc="-60" dirty="0">
                <a:latin typeface="Calibri"/>
                <a:cs typeface="Calibri"/>
              </a:rPr>
              <a:t>on</a:t>
            </a:r>
            <a:r>
              <a:rPr sz="3600" spc="-20" dirty="0">
                <a:latin typeface="Calibri"/>
                <a:cs typeface="Calibri"/>
              </a:rPr>
              <a:t> </a:t>
            </a:r>
            <a:r>
              <a:rPr sz="3600" spc="10" dirty="0">
                <a:latin typeface="Calibri"/>
                <a:cs typeface="Calibri"/>
              </a:rPr>
              <a:t>the</a:t>
            </a:r>
            <a:r>
              <a:rPr sz="3600" spc="80" dirty="0">
                <a:latin typeface="Calibri"/>
                <a:cs typeface="Calibri"/>
              </a:rPr>
              <a:t> </a:t>
            </a:r>
            <a:r>
              <a:rPr sz="3600" spc="-10" dirty="0">
                <a:latin typeface="Calibri"/>
                <a:cs typeface="Calibri"/>
              </a:rPr>
              <a:t>same</a:t>
            </a:r>
            <a:r>
              <a:rPr sz="3600" spc="-60" dirty="0">
                <a:latin typeface="Calibri"/>
                <a:cs typeface="Calibri"/>
              </a:rPr>
              <a:t> </a:t>
            </a:r>
            <a:r>
              <a:rPr sz="3600" dirty="0">
                <a:latin typeface="Calibri"/>
                <a:cs typeface="Calibri"/>
              </a:rPr>
              <a:t>document,</a:t>
            </a:r>
            <a:r>
              <a:rPr sz="3600" spc="-90" dirty="0">
                <a:latin typeface="Calibri"/>
                <a:cs typeface="Calibri"/>
              </a:rPr>
              <a:t> </a:t>
            </a:r>
            <a:r>
              <a:rPr sz="3600" spc="-10" dirty="0">
                <a:latin typeface="Calibri"/>
                <a:cs typeface="Calibri"/>
              </a:rPr>
              <a:t>improving</a:t>
            </a:r>
            <a:r>
              <a:rPr sz="3600" spc="30" dirty="0">
                <a:latin typeface="Calibri"/>
                <a:cs typeface="Calibri"/>
              </a:rPr>
              <a:t> </a:t>
            </a:r>
            <a:r>
              <a:rPr sz="3600" spc="-20" dirty="0">
                <a:latin typeface="Calibri"/>
                <a:cs typeface="Calibri"/>
              </a:rPr>
              <a:t>teamwork</a:t>
            </a:r>
            <a:r>
              <a:rPr sz="3600" spc="90" dirty="0">
                <a:latin typeface="Calibri"/>
                <a:cs typeface="Calibri"/>
              </a:rPr>
              <a:t> </a:t>
            </a:r>
            <a:r>
              <a:rPr sz="3600" spc="-10" dirty="0">
                <a:latin typeface="Calibri"/>
                <a:cs typeface="Calibri"/>
              </a:rPr>
              <a:t>and</a:t>
            </a:r>
            <a:r>
              <a:rPr sz="3600" spc="-30" dirty="0">
                <a:latin typeface="Calibri"/>
                <a:cs typeface="Calibri"/>
              </a:rPr>
              <a:t> productivity.</a:t>
            </a:r>
            <a:endParaRPr sz="36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EE1038-B087-6F8F-838E-70F26A743D76}"/>
              </a:ext>
            </a:extLst>
          </p:cNvPr>
          <p:cNvSpPr txBox="1"/>
          <p:nvPr/>
        </p:nvSpPr>
        <p:spPr>
          <a:xfrm>
            <a:off x="4357227" y="391884"/>
            <a:ext cx="11603834" cy="4457520"/>
          </a:xfrm>
          <a:prstGeom prst="rect">
            <a:avLst/>
          </a:prstGeom>
        </p:spPr>
        <p:txBody>
          <a:bodyPr vert="horz" lIns="182880" tIns="91440" rIns="182880" bIns="91440" rtlCol="0" anchor="b">
            <a:normAutofit/>
          </a:bodyPr>
          <a:lstStyle/>
          <a:p>
            <a:pPr>
              <a:lnSpc>
                <a:spcPct val="90000"/>
              </a:lnSpc>
              <a:spcBef>
                <a:spcPct val="0"/>
              </a:spcBef>
              <a:spcAft>
                <a:spcPts val="1200"/>
              </a:spcAft>
            </a:pPr>
            <a:r>
              <a:rPr lang="en-US" sz="8000" b="1" dirty="0">
                <a:latin typeface="+mj-lt"/>
                <a:ea typeface="+mj-ea"/>
                <a:cs typeface="+mj-cs"/>
              </a:rPr>
              <a:t>Storage Considerations</a:t>
            </a:r>
            <a:endParaRPr lang="en-US" sz="8000" dirty="0">
              <a:latin typeface="+mj-lt"/>
              <a:ea typeface="+mj-ea"/>
              <a:cs typeface="+mj-cs"/>
            </a:endParaRPr>
          </a:p>
        </p:txBody>
      </p:sp>
      <p:pic>
        <p:nvPicPr>
          <p:cNvPr id="8" name="Graphic 7" descr="Syncing Cloud">
            <a:extLst>
              <a:ext uri="{FF2B5EF4-FFF2-40B4-BE49-F238E27FC236}">
                <a16:creationId xmlns:a16="http://schemas.microsoft.com/office/drawing/2014/main" id="{37B1A55C-FC89-32B5-11AE-38C6C594D1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896" y="5388036"/>
            <a:ext cx="2397064" cy="2397064"/>
          </a:xfrm>
          <a:prstGeom prst="rect">
            <a:avLst/>
          </a:prstGeom>
        </p:spPr>
      </p:pic>
      <p:sp>
        <p:nvSpPr>
          <p:cNvPr id="3" name="object 3"/>
          <p:cNvSpPr txBox="1"/>
          <p:nvPr/>
        </p:nvSpPr>
        <p:spPr>
          <a:xfrm>
            <a:off x="4947363" y="7212707"/>
            <a:ext cx="11603834" cy="4114090"/>
          </a:xfrm>
          <a:prstGeom prst="rect">
            <a:avLst/>
          </a:prstGeom>
        </p:spPr>
        <p:txBody>
          <a:bodyPr vert="horz" lIns="182880" tIns="91440" rIns="182880" bIns="91440" rtlCol="0">
            <a:normAutofit fontScale="40000" lnSpcReduction="20000"/>
          </a:bodyPr>
          <a:lstStyle/>
          <a:p>
            <a:pPr marL="25400" indent="-457200">
              <a:lnSpc>
                <a:spcPct val="90000"/>
              </a:lnSpc>
              <a:spcBef>
                <a:spcPts val="200"/>
              </a:spcBef>
              <a:buFont typeface="Arial" panose="020B0604020202020204" pitchFamily="34" charset="0"/>
              <a:buChar char="•"/>
            </a:pPr>
            <a:r>
              <a:rPr lang="en-US" sz="3200" dirty="0"/>
              <a:t> </a:t>
            </a:r>
            <a:r>
              <a:rPr lang="en-US" sz="8800" dirty="0"/>
              <a:t>Large PowerPoint files require more storage space and can be cumbersome to share or upload, especially through email or less robust cloud services. It's important to consider storage limitations and sharing capabilities when designing presentations. Using cloud storage solutions like OneDrive or SharePoint can mitigate these issues by providing ample space and easy sharing options. This is especially useful in collaborative environments where multiple users need access to the same presentation</a:t>
            </a:r>
          </a:p>
        </p:txBody>
      </p:sp>
      <p:sp>
        <p:nvSpPr>
          <p:cNvPr id="2" name="object 2"/>
          <p:cNvSpPr txBox="1"/>
          <p:nvPr/>
        </p:nvSpPr>
        <p:spPr>
          <a:xfrm>
            <a:off x="1835151" y="1218564"/>
            <a:ext cx="8914130" cy="1387559"/>
          </a:xfrm>
          <a:prstGeom prst="rect">
            <a:avLst/>
          </a:prstGeom>
        </p:spPr>
        <p:txBody>
          <a:bodyPr vert="horz" wrap="square" lIns="0" tIns="33020" rIns="0" bIns="0" rtlCol="0">
            <a:spAutoFit/>
          </a:bodyPr>
          <a:lstStyle/>
          <a:p>
            <a:pPr marL="25400">
              <a:spcBef>
                <a:spcPts val="260"/>
              </a:spcBef>
            </a:pPr>
            <a:r>
              <a:rPr lang="en-US" sz="8800" spc="-30" dirty="0">
                <a:latin typeface="Calibri Light"/>
                <a:cs typeface="Calibri Light"/>
              </a:rPr>
              <a:t> </a:t>
            </a:r>
            <a:endParaRPr lang="en-IN" sz="8800">
              <a:latin typeface="Calibri Light"/>
              <a:cs typeface="Calibri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DA40DB-7547-0D5A-49F1-13BA3803815E}"/>
              </a:ext>
            </a:extLst>
          </p:cNvPr>
          <p:cNvSpPr txBox="1"/>
          <p:nvPr/>
        </p:nvSpPr>
        <p:spPr>
          <a:xfrm>
            <a:off x="2743195" y="697731"/>
            <a:ext cx="20088046" cy="1755458"/>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000" b="1">
                <a:solidFill>
                  <a:srgbClr val="FFFFFF"/>
                </a:solidFill>
                <a:latin typeface="+mj-lt"/>
                <a:ea typeface="+mj-ea"/>
                <a:cs typeface="+mj-cs"/>
              </a:rPr>
              <a:t>What are Values?</a:t>
            </a:r>
          </a:p>
          <a:p>
            <a:pPr>
              <a:lnSpc>
                <a:spcPct val="90000"/>
              </a:lnSpc>
              <a:spcBef>
                <a:spcPct val="0"/>
              </a:spcBef>
              <a:spcAft>
                <a:spcPts val="1200"/>
              </a:spcAft>
            </a:pPr>
            <a:endParaRPr lang="en-US" sz="8000">
              <a:solidFill>
                <a:srgbClr val="FFFFFF"/>
              </a:solidFill>
              <a:latin typeface="+mj-lt"/>
              <a:ea typeface="+mj-ea"/>
              <a:cs typeface="+mj-cs"/>
            </a:endParaRPr>
          </a:p>
        </p:txBody>
      </p:sp>
      <p:sp>
        <p:nvSpPr>
          <p:cNvPr id="3" name="object 3"/>
          <p:cNvSpPr txBox="1"/>
          <p:nvPr/>
        </p:nvSpPr>
        <p:spPr>
          <a:xfrm>
            <a:off x="1835151" y="3646296"/>
            <a:ext cx="7202170" cy="579646"/>
          </a:xfrm>
          <a:prstGeom prst="rect">
            <a:avLst/>
          </a:prstGeom>
        </p:spPr>
        <p:txBody>
          <a:bodyPr vert="horz" wrap="square" lIns="0" tIns="25400" rIns="0" bIns="0" rtlCol="0">
            <a:spAutoFit/>
          </a:bodyPr>
          <a:lstStyle/>
          <a:p>
            <a:pPr marL="25400">
              <a:spcBef>
                <a:spcPts val="200"/>
              </a:spcBef>
            </a:pPr>
            <a:r>
              <a:rPr lang="en-US" sz="3600" spc="-20">
                <a:latin typeface="Calibri"/>
                <a:cs typeface="Calibri"/>
              </a:rPr>
              <a:t> </a:t>
            </a:r>
            <a:endParaRPr lang="en-US" sz="3600">
              <a:latin typeface="Calibri"/>
              <a:cs typeface="Calibri"/>
            </a:endParaRPr>
          </a:p>
        </p:txBody>
      </p:sp>
      <p:graphicFrame>
        <p:nvGraphicFramePr>
          <p:cNvPr id="8" name="TextBox 4">
            <a:extLst>
              <a:ext uri="{FF2B5EF4-FFF2-40B4-BE49-F238E27FC236}">
                <a16:creationId xmlns:a16="http://schemas.microsoft.com/office/drawing/2014/main" id="{1B49C72A-A397-963D-7B90-CE14D7871510}"/>
              </a:ext>
            </a:extLst>
          </p:cNvPr>
          <p:cNvGraphicFramePr/>
          <p:nvPr/>
        </p:nvGraphicFramePr>
        <p:xfrm>
          <a:off x="186856" y="3208775"/>
          <a:ext cx="24010288" cy="9643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89DD-9928-3090-CD04-8A63D0BA5CF7}"/>
              </a:ext>
            </a:extLst>
          </p:cNvPr>
          <p:cNvSpPr>
            <a:spLocks noGrp="1"/>
          </p:cNvSpPr>
          <p:nvPr>
            <p:ph type="title"/>
          </p:nvPr>
        </p:nvSpPr>
        <p:spPr>
          <a:xfrm>
            <a:off x="1617276" y="773860"/>
            <a:ext cx="18473400" cy="2377900"/>
          </a:xfrm>
        </p:spPr>
        <p:txBody>
          <a:bodyPr vert="horz" lIns="182880" tIns="91440" rIns="182880" bIns="91440" rtlCol="0" anchor="b">
            <a:normAutofit/>
          </a:bodyPr>
          <a:lstStyle/>
          <a:p>
            <a:pPr algn="l" rtl="0">
              <a:lnSpc>
                <a:spcPct val="90000"/>
              </a:lnSpc>
              <a:spcBef>
                <a:spcPct val="0"/>
              </a:spcBef>
            </a:pPr>
            <a:r>
              <a:rPr lang="en-US" kern="1200">
                <a:solidFill>
                  <a:schemeClr val="tx1"/>
                </a:solidFill>
                <a:latin typeface="+mj-lt"/>
                <a:ea typeface="+mj-ea"/>
                <a:cs typeface="+mj-cs"/>
              </a:rPr>
              <a:t>Why We Use Values</a:t>
            </a:r>
          </a:p>
        </p:txBody>
      </p:sp>
      <p:sp>
        <p:nvSpPr>
          <p:cNvPr id="4" name="TextBox 3">
            <a:extLst>
              <a:ext uri="{FF2B5EF4-FFF2-40B4-BE49-F238E27FC236}">
                <a16:creationId xmlns:a16="http://schemas.microsoft.com/office/drawing/2014/main" id="{C8650882-E159-E90C-C902-FE44AA6827F9}"/>
              </a:ext>
            </a:extLst>
          </p:cNvPr>
          <p:cNvSpPr txBox="1"/>
          <p:nvPr/>
        </p:nvSpPr>
        <p:spPr>
          <a:xfrm>
            <a:off x="1587320" y="5199019"/>
            <a:ext cx="20287336" cy="6871062"/>
          </a:xfrm>
          <a:prstGeom prst="rect">
            <a:avLst/>
          </a:prstGeom>
        </p:spPr>
        <p:txBody>
          <a:bodyPr vert="horz" lIns="182880" tIns="91440" rIns="182880" bIns="91440" rtlCol="0" anchor="ctr">
            <a:normAutofit/>
          </a:bodyPr>
          <a:lstStyle/>
          <a:p>
            <a:pPr indent="-457200">
              <a:lnSpc>
                <a:spcPct val="90000"/>
              </a:lnSpc>
              <a:spcAft>
                <a:spcPts val="1200"/>
              </a:spcAft>
              <a:buFont typeface="Arial" panose="020B0604020202020204" pitchFamily="34" charset="0"/>
              <a:buChar char="•"/>
            </a:pPr>
            <a:r>
              <a:rPr lang="en-US" sz="4800" dirty="0"/>
              <a:t>Values are used as a framework for decision-making and behavior. They help individuals and organizations determine what is important, acceptable, and desirable. For example, a person who values honesty will strive to be truthful in their interactions, while a company that values innovation will prioritize creativity and forward-thinking. By adhering to their values, individuals can make consistent and congruent choices, leading to a more authentic and satisfying life. For organizations, values establish a foundational culture and guide business practices, employee behavior, and customer interactions. They foster trust and loyalty among stakeholders, ultimately contributing to long-term success</a:t>
            </a:r>
          </a:p>
        </p:txBody>
      </p:sp>
    </p:spTree>
    <p:extLst>
      <p:ext uri="{BB962C8B-B14F-4D97-AF65-F5344CB8AC3E}">
        <p14:creationId xmlns:p14="http://schemas.microsoft.com/office/powerpoint/2010/main" val="1701244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9BD04-3FD5-0906-040D-85BD7AEFAFA5}"/>
              </a:ext>
            </a:extLst>
          </p:cNvPr>
          <p:cNvSpPr txBox="1"/>
          <p:nvPr/>
        </p:nvSpPr>
        <p:spPr>
          <a:xfrm>
            <a:off x="1617276" y="773860"/>
            <a:ext cx="18473400" cy="2377900"/>
          </a:xfrm>
          <a:prstGeom prst="rect">
            <a:avLst/>
          </a:prstGeom>
        </p:spPr>
        <p:txBody>
          <a:bodyPr vert="horz" lIns="182880" tIns="91440" rIns="182880" bIns="91440" rtlCol="0" anchor="b">
            <a:normAutofit/>
          </a:bodyPr>
          <a:lstStyle/>
          <a:p>
            <a:pPr>
              <a:lnSpc>
                <a:spcPct val="90000"/>
              </a:lnSpc>
              <a:spcBef>
                <a:spcPct val="0"/>
              </a:spcBef>
              <a:spcAft>
                <a:spcPts val="1200"/>
              </a:spcAft>
            </a:pPr>
            <a:r>
              <a:rPr lang="en-US" sz="10800">
                <a:latin typeface="+mj-lt"/>
                <a:ea typeface="+mj-ea"/>
                <a:cs typeface="+mj-cs"/>
              </a:rPr>
              <a:t>Importance of Values</a:t>
            </a:r>
          </a:p>
        </p:txBody>
      </p:sp>
      <p:sp>
        <p:nvSpPr>
          <p:cNvPr id="5" name="TextBox 4">
            <a:extLst>
              <a:ext uri="{FF2B5EF4-FFF2-40B4-BE49-F238E27FC236}">
                <a16:creationId xmlns:a16="http://schemas.microsoft.com/office/drawing/2014/main" id="{B15E5AF1-F826-2A4A-067A-17EB475FE786}"/>
              </a:ext>
            </a:extLst>
          </p:cNvPr>
          <p:cNvSpPr txBox="1"/>
          <p:nvPr/>
        </p:nvSpPr>
        <p:spPr>
          <a:xfrm>
            <a:off x="1587320" y="5199019"/>
            <a:ext cx="20287336" cy="6871062"/>
          </a:xfrm>
          <a:prstGeom prst="rect">
            <a:avLst/>
          </a:prstGeom>
        </p:spPr>
        <p:txBody>
          <a:bodyPr vert="horz" lIns="182880" tIns="91440" rIns="182880" bIns="91440" rtlCol="0" anchor="ctr">
            <a:normAutofit lnSpcReduction="10000"/>
          </a:bodyPr>
          <a:lstStyle/>
          <a:p>
            <a:pPr indent="-457200">
              <a:lnSpc>
                <a:spcPct val="90000"/>
              </a:lnSpc>
              <a:spcAft>
                <a:spcPts val="1200"/>
              </a:spcAft>
              <a:buFont typeface="Arial" panose="020B0604020202020204" pitchFamily="34" charset="0"/>
              <a:buChar char="•"/>
            </a:pPr>
            <a:r>
              <a:rPr lang="en-US" sz="4800"/>
              <a:t>Values are crucial because they provide a foundation for behavior and decision-making, promoting consistency and integrity. For individuals, having clear values helps in making choices that align with their true self, reducing internal conflicts and enhancing overall well-being. In relationships, shared values can strengthen bonds and foster mutual respect and understanding. In the workplace, values shape the culture, influence employee behavior, and drive organizational success. They serve as a benchmark for performance and decision-making, ensuring that actions are aligned with the organization’s mission and vision. Moreover, values foster a sense of identity and belonging, both individually and collectively, contributing to personal and societal growth</a:t>
            </a:r>
          </a:p>
        </p:txBody>
      </p:sp>
    </p:spTree>
    <p:extLst>
      <p:ext uri="{BB962C8B-B14F-4D97-AF65-F5344CB8AC3E}">
        <p14:creationId xmlns:p14="http://schemas.microsoft.com/office/powerpoint/2010/main" val="2085381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is may contain: three pyramids in the desert at sunset with people on camels near them,">
            <a:extLst>
              <a:ext uri="{FF2B5EF4-FFF2-40B4-BE49-F238E27FC236}">
                <a16:creationId xmlns:a16="http://schemas.microsoft.com/office/drawing/2014/main" id="{2D24A3E3-AF34-5004-B125-5D51127AC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84" r="-1" b="-1"/>
          <a:stretch/>
        </p:blipFill>
        <p:spPr bwMode="auto">
          <a:xfrm>
            <a:off x="5044712" y="20"/>
            <a:ext cx="19339284" cy="13715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355CBE-49CB-5D3B-7C2C-4CEFE196EA43}"/>
              </a:ext>
            </a:extLst>
          </p:cNvPr>
          <p:cNvSpPr txBox="1"/>
          <p:nvPr/>
        </p:nvSpPr>
        <p:spPr>
          <a:xfrm>
            <a:off x="1676400" y="4868402"/>
            <a:ext cx="14173200" cy="7485524"/>
          </a:xfrm>
          <a:prstGeom prst="rect">
            <a:avLst/>
          </a:prstGeom>
        </p:spPr>
        <p:txBody>
          <a:bodyPr vert="horz" lIns="182880" tIns="91440" rIns="182880" bIns="91440" rtlCol="0">
            <a:normAutofit/>
          </a:bodyPr>
          <a:lstStyle/>
          <a:p>
            <a:pPr indent="-457200">
              <a:lnSpc>
                <a:spcPct val="90000"/>
              </a:lnSpc>
              <a:spcAft>
                <a:spcPts val="1200"/>
              </a:spcAft>
              <a:buFont typeface="Arial" panose="020B0604020202020204" pitchFamily="34" charset="0"/>
              <a:buChar char="•"/>
            </a:pPr>
            <a:r>
              <a:rPr lang="en-US" sz="6400" b="1" dirty="0"/>
              <a:t>Lets take dive in old days when the pyramid were made</a:t>
            </a:r>
          </a:p>
          <a:p>
            <a:pPr indent="-457200">
              <a:lnSpc>
                <a:spcPct val="90000"/>
              </a:lnSpc>
              <a:spcAft>
                <a:spcPts val="1200"/>
              </a:spcAft>
              <a:buFont typeface="Arial" panose="020B0604020202020204" pitchFamily="34" charset="0"/>
              <a:buChar char="•"/>
            </a:pPr>
            <a:endParaRPr lang="en-US" sz="6400" b="1" dirty="0"/>
          </a:p>
        </p:txBody>
      </p:sp>
    </p:spTree>
    <p:extLst>
      <p:ext uri="{BB962C8B-B14F-4D97-AF65-F5344CB8AC3E}">
        <p14:creationId xmlns:p14="http://schemas.microsoft.com/office/powerpoint/2010/main" val="4008718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Were the Pyramids Built? Explore all Theories &amp; Secrets">
            <a:extLst>
              <a:ext uri="{FF2B5EF4-FFF2-40B4-BE49-F238E27FC236}">
                <a16:creationId xmlns:a16="http://schemas.microsoft.com/office/drawing/2014/main" id="{60F7C716-345B-02EC-0456-97CADFC26CCD}"/>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t="15730"/>
          <a:stretch/>
        </p:blipFill>
        <p:spPr bwMode="auto">
          <a:xfrm>
            <a:off x="-1" y="20"/>
            <a:ext cx="24384002" cy="13715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1B2C2C-9393-905A-8B0C-C72182862540}"/>
              </a:ext>
            </a:extLst>
          </p:cNvPr>
          <p:cNvSpPr txBox="1"/>
          <p:nvPr/>
        </p:nvSpPr>
        <p:spPr>
          <a:xfrm>
            <a:off x="1676399" y="1114379"/>
            <a:ext cx="10310526" cy="11143798"/>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800">
                <a:solidFill>
                  <a:srgbClr val="FFFFFF"/>
                </a:solidFill>
                <a:latin typeface="+mj-lt"/>
                <a:ea typeface="+mj-ea"/>
                <a:cs typeface="+mj-cs"/>
              </a:rPr>
              <a:t>What are pyramids?</a:t>
            </a:r>
          </a:p>
        </p:txBody>
      </p:sp>
      <p:sp>
        <p:nvSpPr>
          <p:cNvPr id="4" name="TextBox 3">
            <a:extLst>
              <a:ext uri="{FF2B5EF4-FFF2-40B4-BE49-F238E27FC236}">
                <a16:creationId xmlns:a16="http://schemas.microsoft.com/office/drawing/2014/main" id="{2BF44EC0-5497-6845-D353-652A15D46436}"/>
              </a:ext>
            </a:extLst>
          </p:cNvPr>
          <p:cNvSpPr txBox="1"/>
          <p:nvPr/>
        </p:nvSpPr>
        <p:spPr>
          <a:xfrm>
            <a:off x="12390750" y="1114379"/>
            <a:ext cx="10316848" cy="11143798"/>
          </a:xfrm>
          <a:prstGeom prst="rect">
            <a:avLst/>
          </a:prstGeom>
        </p:spPr>
        <p:txBody>
          <a:bodyPr vert="horz" lIns="182880" tIns="91440" rIns="182880" bIns="91440" rtlCol="0" anchor="ctr">
            <a:normAutofit lnSpcReduction="10000"/>
          </a:bodyPr>
          <a:lstStyle/>
          <a:p>
            <a:pPr indent="-457200">
              <a:lnSpc>
                <a:spcPct val="90000"/>
              </a:lnSpc>
              <a:spcAft>
                <a:spcPts val="1200"/>
              </a:spcAft>
              <a:buFont typeface="Arial" panose="020B0604020202020204" pitchFamily="34" charset="0"/>
              <a:buChar char="•"/>
            </a:pPr>
            <a:r>
              <a:rPr lang="en-US" sz="4000">
                <a:solidFill>
                  <a:srgbClr val="FFFFFF"/>
                </a:solidFill>
              </a:rPr>
              <a:t>Pyramids are monumental structures with a square or triangular base and four triangular sides that converge at a single point at the top. Built primarily by ancient civilizations such as the Egyptians, they served as tombs for pharaohs and noble individuals. Pyramids symbolize religious and ceremonial significance, reflecting the civilization’s architectural prowess and spiritual beliefs. The most renowned pyramids are those in Giza, including the Great Pyramid of Khufu. These structures were constructed using massive stone blocks and demonstrate the ancient builders' sophisticated understanding of geometry, alignment, and construction techniques. Pyramids have also been found in other parts of the world, such as Central America and Sudan, each serving similar purposes but with distinct cultural and architectural styles.</a:t>
            </a:r>
          </a:p>
        </p:txBody>
      </p:sp>
    </p:spTree>
    <p:extLst>
      <p:ext uri="{BB962C8B-B14F-4D97-AF65-F5344CB8AC3E}">
        <p14:creationId xmlns:p14="http://schemas.microsoft.com/office/powerpoint/2010/main" val="3073235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hat are the Pyramids of Giza—and who built them?">
            <a:extLst>
              <a:ext uri="{FF2B5EF4-FFF2-40B4-BE49-F238E27FC236}">
                <a16:creationId xmlns:a16="http://schemas.microsoft.com/office/drawing/2014/main" id="{4CE856BF-5A92-F112-EFDF-04EE1F93B8E6}"/>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15730"/>
          <a:stretch/>
        </p:blipFill>
        <p:spPr bwMode="auto">
          <a:xfrm>
            <a:off x="41" y="20"/>
            <a:ext cx="24383958" cy="13715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2EAEB8-80FB-7A1C-B192-B196E38DA518}"/>
              </a:ext>
            </a:extLst>
          </p:cNvPr>
          <p:cNvSpPr txBox="1"/>
          <p:nvPr/>
        </p:nvSpPr>
        <p:spPr>
          <a:xfrm>
            <a:off x="1676400" y="730251"/>
            <a:ext cx="21031200" cy="2651126"/>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10800" b="1">
                <a:solidFill>
                  <a:schemeClr val="bg1"/>
                </a:solidFill>
                <a:latin typeface="+mj-lt"/>
                <a:ea typeface="+mj-ea"/>
                <a:cs typeface="+mj-cs"/>
              </a:rPr>
              <a:t>Why were pyramids made?</a:t>
            </a:r>
          </a:p>
        </p:txBody>
      </p:sp>
      <p:sp>
        <p:nvSpPr>
          <p:cNvPr id="4" name="TextBox 3">
            <a:extLst>
              <a:ext uri="{FF2B5EF4-FFF2-40B4-BE49-F238E27FC236}">
                <a16:creationId xmlns:a16="http://schemas.microsoft.com/office/drawing/2014/main" id="{7105252B-AFBA-F39E-B888-2217F0F030D5}"/>
              </a:ext>
            </a:extLst>
          </p:cNvPr>
          <p:cNvSpPr txBox="1"/>
          <p:nvPr/>
        </p:nvSpPr>
        <p:spPr>
          <a:xfrm>
            <a:off x="1676400" y="4008893"/>
            <a:ext cx="21031200" cy="8353794"/>
          </a:xfrm>
          <a:prstGeom prst="rect">
            <a:avLst/>
          </a:prstGeom>
        </p:spPr>
        <p:txBody>
          <a:bodyPr vert="horz" lIns="182880" tIns="91440" rIns="182880" bIns="91440" rtlCol="0">
            <a:normAutofit/>
          </a:bodyPr>
          <a:lstStyle/>
          <a:p>
            <a:pPr>
              <a:lnSpc>
                <a:spcPct val="90000"/>
              </a:lnSpc>
              <a:spcAft>
                <a:spcPts val="1200"/>
              </a:spcAft>
            </a:pPr>
            <a:r>
              <a:rPr lang="en-US" sz="4400" dirty="0">
                <a:solidFill>
                  <a:schemeClr val="bg1"/>
                </a:solidFill>
              </a:rPr>
              <a:t>Pyramids were primarily built as tombs for pharaohs and significant individuals, ensuring their safe journey to the afterlife. The design of the pyramids, particularly their alignment with celestial bodies, reflected the Egyptians' belief in the afterlife and the importance of the pharaohs' divine status. These structures were intended to protect the body and belongings of the deceased, providing a secure resting place that would stand the test of time. Additionally, pyramids served as monumental representations of the power and wealth of the rulers who commissioned them, showcasing their ability to mobilize resources and labor. They also played a role in religious and ceremonial activities, with their grand design reflecting the civilization's architectural and engineering achievement</a:t>
            </a:r>
          </a:p>
        </p:txBody>
      </p:sp>
    </p:spTree>
    <p:extLst>
      <p:ext uri="{BB962C8B-B14F-4D97-AF65-F5344CB8AC3E}">
        <p14:creationId xmlns:p14="http://schemas.microsoft.com/office/powerpoint/2010/main" val="810831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pyramid">
            <a:extLst>
              <a:ext uri="{FF2B5EF4-FFF2-40B4-BE49-F238E27FC236}">
                <a16:creationId xmlns:a16="http://schemas.microsoft.com/office/drawing/2014/main" id="{FB1561E5-3914-1333-4B25-688FDB4F23C6}"/>
              </a:ext>
            </a:extLst>
          </p:cNvPr>
          <p:cNvPicPr>
            <a:picLocks noChangeAspect="1"/>
          </p:cNvPicPr>
          <p:nvPr/>
        </p:nvPicPr>
        <p:blipFill>
          <a:blip r:embed="rId2"/>
          <a:srcRect l="5884"/>
          <a:stretch/>
        </p:blipFill>
        <p:spPr>
          <a:xfrm>
            <a:off x="2" y="10"/>
            <a:ext cx="19339284" cy="13715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50038" y="0"/>
            <a:ext cx="14133956" cy="13716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DAA86CA-86D7-4290-3EF0-11BBA162E27C}"/>
              </a:ext>
            </a:extLst>
          </p:cNvPr>
          <p:cNvSpPr txBox="1"/>
          <p:nvPr/>
        </p:nvSpPr>
        <p:spPr>
          <a:xfrm>
            <a:off x="15063220" y="3297382"/>
            <a:ext cx="8517216" cy="76477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4000" dirty="0"/>
              <a:t>Additionally, pyramids served as monumental representations of the power and wealth of the rulers who commissioned them, showcasing their ability to mobilize resources and labor. They also played a role in religious and ceremonial activities, with their grand design reflecting the civilization's architectural and engineering achievement</a:t>
            </a:r>
          </a:p>
        </p:txBody>
      </p:sp>
    </p:spTree>
    <p:extLst>
      <p:ext uri="{BB962C8B-B14F-4D97-AF65-F5344CB8AC3E}">
        <p14:creationId xmlns:p14="http://schemas.microsoft.com/office/powerpoint/2010/main" val="3616003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92491-170E-97AF-A823-A670EAC09697}"/>
              </a:ext>
            </a:extLst>
          </p:cNvPr>
          <p:cNvSpPr txBox="1"/>
          <p:nvPr/>
        </p:nvSpPr>
        <p:spPr>
          <a:xfrm>
            <a:off x="11789924" y="958987"/>
            <a:ext cx="10917676" cy="2651126"/>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800" b="1">
                <a:latin typeface="+mj-lt"/>
                <a:ea typeface="+mj-ea"/>
                <a:cs typeface="+mj-cs"/>
              </a:rPr>
              <a:t>How were pyramids made?</a:t>
            </a:r>
            <a:endParaRPr lang="en-US" sz="8800">
              <a:latin typeface="+mj-lt"/>
              <a:ea typeface="+mj-ea"/>
              <a:cs typeface="+mj-cs"/>
            </a:endParaRPr>
          </a:p>
        </p:txBody>
      </p:sp>
      <p:pic>
        <p:nvPicPr>
          <p:cNvPr id="14338" name="Picture 2" descr="Gigantic void discovered inside the Great Pyramid of Giza">
            <a:extLst>
              <a:ext uri="{FF2B5EF4-FFF2-40B4-BE49-F238E27FC236}">
                <a16:creationId xmlns:a16="http://schemas.microsoft.com/office/drawing/2014/main" id="{F7236131-33F9-60C8-2C70-DD87E30ED5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6365" y="3499355"/>
            <a:ext cx="9554762" cy="63778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D3AE6B-28B5-DBBC-DE82-16DE61AD2407}"/>
              </a:ext>
            </a:extLst>
          </p:cNvPr>
          <p:cNvSpPr txBox="1"/>
          <p:nvPr/>
        </p:nvSpPr>
        <p:spPr>
          <a:xfrm>
            <a:off x="11789924" y="3968886"/>
            <a:ext cx="10917676" cy="8385040"/>
          </a:xfrm>
          <a:prstGeom prst="rect">
            <a:avLst/>
          </a:prstGeom>
        </p:spPr>
        <p:txBody>
          <a:bodyPr vert="horz" lIns="182880" tIns="91440" rIns="182880" bIns="91440" rtlCol="0">
            <a:normAutofit lnSpcReduction="10000"/>
          </a:bodyPr>
          <a:lstStyle/>
          <a:p>
            <a:pPr>
              <a:lnSpc>
                <a:spcPct val="90000"/>
              </a:lnSpc>
              <a:spcAft>
                <a:spcPts val="1200"/>
              </a:spcAft>
            </a:pPr>
            <a:r>
              <a:rPr lang="en-US" sz="3600" dirty="0"/>
              <a:t>Pyramids were constructed using massive stone blocks, quarried locally and transported to the construction site. The process involved cutting and shaping the stones with primitive tools such as copper chisels, wooden mallets, and stone hammers. Once transported, the stones were assembled using ramps, which could be straight, zigzagging, or spiral. These ramps allowed workers to move the heavy blocks up to the higher levels of the pyramid. The precision in aligning the pyramids with celestial bodies suggests advanced knowledge of astronomy and geometry. Workers would carefully measure and place each stone to ensure the structure's stability and symmetry. The construction required a large workforce, including skilled laborers, engineers, and slaves, coordinated to achieve these monumental feats</a:t>
            </a:r>
          </a:p>
        </p:txBody>
      </p:sp>
    </p:spTree>
    <p:extLst>
      <p:ext uri="{BB962C8B-B14F-4D97-AF65-F5344CB8AC3E}">
        <p14:creationId xmlns:p14="http://schemas.microsoft.com/office/powerpoint/2010/main" val="3527537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7020A-6011-2FF8-5886-855DD21270B5}"/>
              </a:ext>
            </a:extLst>
          </p:cNvPr>
          <p:cNvSpPr txBox="1"/>
          <p:nvPr/>
        </p:nvSpPr>
        <p:spPr>
          <a:xfrm>
            <a:off x="14095081" y="1219199"/>
            <a:ext cx="9249906" cy="2661678"/>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4800" dirty="0">
                <a:latin typeface="+mj-lt"/>
                <a:ea typeface="+mj-ea"/>
                <a:cs typeface="+mj-cs"/>
              </a:rPr>
              <a:t>What were the past probabilities regarding pyramid construction methods?</a:t>
            </a:r>
          </a:p>
        </p:txBody>
      </p:sp>
      <p:pic>
        <p:nvPicPr>
          <p:cNvPr id="15362" name="Picture 2" descr="Fact Check: Viral Pictures Of Construction Of Egyptian Pyramids Are Not  Real But Created With AI - Vishvas News">
            <a:extLst>
              <a:ext uri="{FF2B5EF4-FFF2-40B4-BE49-F238E27FC236}">
                <a16:creationId xmlns:a16="http://schemas.microsoft.com/office/drawing/2014/main" id="{95A88582-FCE7-5536-F9B1-6F777A626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838" r="13684"/>
          <a:stretch/>
        </p:blipFill>
        <p:spPr bwMode="auto">
          <a:xfrm>
            <a:off x="41" y="20"/>
            <a:ext cx="13803422" cy="1371598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0252CB-FE12-54FF-7536-E262CED49B15}"/>
              </a:ext>
            </a:extLst>
          </p:cNvPr>
          <p:cNvSpPr txBox="1"/>
          <p:nvPr/>
        </p:nvSpPr>
        <p:spPr>
          <a:xfrm>
            <a:off x="13842973" y="3880878"/>
            <a:ext cx="10047866" cy="7817172"/>
          </a:xfrm>
          <a:prstGeom prst="rect">
            <a:avLst/>
          </a:prstGeom>
        </p:spPr>
        <p:txBody>
          <a:bodyPr vert="horz" lIns="182880" tIns="91440" rIns="182880" bIns="91440" rtlCol="0">
            <a:noAutofit/>
          </a:bodyPr>
          <a:lstStyle/>
          <a:p>
            <a:pPr>
              <a:lnSpc>
                <a:spcPct val="90000"/>
              </a:lnSpc>
              <a:spcAft>
                <a:spcPts val="1200"/>
              </a:spcAft>
            </a:pPr>
            <a:r>
              <a:rPr lang="en-US" sz="3600" dirty="0"/>
              <a:t>Several theories have been proposed about the methods used to construct pyramids, given the lack of definitive records. One popular theory is the use of straight or spiral ramps to transport the massive stones to higher levels. Another hypothesis involves the use of counterweights and levers to lift the stones. Some researchers suggest that a combination of ramps and mechanical devices was employed to achieve the precise placement of the stones. There is also speculation about the organization and management of the workforce, including skilled laborers, engineers, and slaves, and the logistics involved in sourcing and transporting materials. Despite various theories, the exact methods remain a subject of ongoing research and debate, showcasing the ingenuity and resourcefulness of ancient builders.</a:t>
            </a:r>
          </a:p>
        </p:txBody>
      </p:sp>
    </p:spTree>
    <p:extLst>
      <p:ext uri="{BB962C8B-B14F-4D97-AF65-F5344CB8AC3E}">
        <p14:creationId xmlns:p14="http://schemas.microsoft.com/office/powerpoint/2010/main" val="363079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4384000" cy="13716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E3E3E"/>
          </a:solidFill>
        </p:spPr>
        <p:txBody>
          <a:bodyPr wrap="square" lIns="0" tIns="0" rIns="0" bIns="0" rtlCol="0"/>
          <a:lstStyle/>
          <a:p>
            <a:endParaRPr sz="3600"/>
          </a:p>
        </p:txBody>
      </p:sp>
      <p:grpSp>
        <p:nvGrpSpPr>
          <p:cNvPr id="3" name="object 3"/>
          <p:cNvGrpSpPr/>
          <p:nvPr/>
        </p:nvGrpSpPr>
        <p:grpSpPr>
          <a:xfrm>
            <a:off x="3905250" y="0"/>
            <a:ext cx="16573500" cy="13716000"/>
            <a:chOff x="1952625" y="0"/>
            <a:chExt cx="8286750" cy="6858000"/>
          </a:xfrm>
        </p:grpSpPr>
        <p:sp>
          <p:nvSpPr>
            <p:cNvPr id="4" name="object 4"/>
            <p:cNvSpPr/>
            <p:nvPr/>
          </p:nvSpPr>
          <p:spPr>
            <a:xfrm>
              <a:off x="1952625" y="0"/>
              <a:ext cx="8286750" cy="6858000"/>
            </a:xfrm>
            <a:custGeom>
              <a:avLst/>
              <a:gdLst/>
              <a:ahLst/>
              <a:cxnLst/>
              <a:rect l="l" t="t" r="r" b="b"/>
              <a:pathLst>
                <a:path w="8286750" h="6858000">
                  <a:moveTo>
                    <a:pt x="6468109" y="0"/>
                  </a:moveTo>
                  <a:lnTo>
                    <a:pt x="1818639" y="0"/>
                  </a:lnTo>
                  <a:lnTo>
                    <a:pt x="1664335" y="109727"/>
                  </a:lnTo>
                  <a:lnTo>
                    <a:pt x="1626136" y="138629"/>
                  </a:lnTo>
                  <a:lnTo>
                    <a:pt x="1588285" y="167960"/>
                  </a:lnTo>
                  <a:lnTo>
                    <a:pt x="1550783" y="197717"/>
                  </a:lnTo>
                  <a:lnTo>
                    <a:pt x="1513635" y="227895"/>
                  </a:lnTo>
                  <a:lnTo>
                    <a:pt x="1476844" y="258492"/>
                  </a:lnTo>
                  <a:lnTo>
                    <a:pt x="1440413" y="289504"/>
                  </a:lnTo>
                  <a:lnTo>
                    <a:pt x="1404348" y="320926"/>
                  </a:lnTo>
                  <a:lnTo>
                    <a:pt x="1368650" y="352756"/>
                  </a:lnTo>
                  <a:lnTo>
                    <a:pt x="1333324" y="384990"/>
                  </a:lnTo>
                  <a:lnTo>
                    <a:pt x="1298373" y="417625"/>
                  </a:lnTo>
                  <a:lnTo>
                    <a:pt x="1263801" y="450656"/>
                  </a:lnTo>
                  <a:lnTo>
                    <a:pt x="1229612" y="484079"/>
                  </a:lnTo>
                  <a:lnTo>
                    <a:pt x="1195809" y="517893"/>
                  </a:lnTo>
                  <a:lnTo>
                    <a:pt x="1162396" y="552092"/>
                  </a:lnTo>
                  <a:lnTo>
                    <a:pt x="1129376" y="586673"/>
                  </a:lnTo>
                  <a:lnTo>
                    <a:pt x="1096753" y="621632"/>
                  </a:lnTo>
                  <a:lnTo>
                    <a:pt x="1064531" y="656967"/>
                  </a:lnTo>
                  <a:lnTo>
                    <a:pt x="1032713" y="692673"/>
                  </a:lnTo>
                  <a:lnTo>
                    <a:pt x="1001302" y="728746"/>
                  </a:lnTo>
                  <a:lnTo>
                    <a:pt x="970304" y="765184"/>
                  </a:lnTo>
                  <a:lnTo>
                    <a:pt x="939720" y="801982"/>
                  </a:lnTo>
                  <a:lnTo>
                    <a:pt x="909555" y="839136"/>
                  </a:lnTo>
                  <a:lnTo>
                    <a:pt x="879813" y="876644"/>
                  </a:lnTo>
                  <a:lnTo>
                    <a:pt x="850496" y="914502"/>
                  </a:lnTo>
                  <a:lnTo>
                    <a:pt x="821610" y="952705"/>
                  </a:lnTo>
                  <a:lnTo>
                    <a:pt x="793156" y="991250"/>
                  </a:lnTo>
                  <a:lnTo>
                    <a:pt x="765139" y="1030135"/>
                  </a:lnTo>
                  <a:lnTo>
                    <a:pt x="737563" y="1069354"/>
                  </a:lnTo>
                  <a:lnTo>
                    <a:pt x="710430" y="1108905"/>
                  </a:lnTo>
                  <a:lnTo>
                    <a:pt x="683746" y="1148783"/>
                  </a:lnTo>
                  <a:lnTo>
                    <a:pt x="657512" y="1188986"/>
                  </a:lnTo>
                  <a:lnTo>
                    <a:pt x="631734" y="1229510"/>
                  </a:lnTo>
                  <a:lnTo>
                    <a:pt x="606414" y="1270350"/>
                  </a:lnTo>
                  <a:lnTo>
                    <a:pt x="581557" y="1311504"/>
                  </a:lnTo>
                  <a:lnTo>
                    <a:pt x="557165" y="1352967"/>
                  </a:lnTo>
                  <a:lnTo>
                    <a:pt x="533242" y="1394736"/>
                  </a:lnTo>
                  <a:lnTo>
                    <a:pt x="509793" y="1436808"/>
                  </a:lnTo>
                  <a:lnTo>
                    <a:pt x="486820" y="1479179"/>
                  </a:lnTo>
                  <a:lnTo>
                    <a:pt x="464328" y="1521845"/>
                  </a:lnTo>
                  <a:lnTo>
                    <a:pt x="442319" y="1564803"/>
                  </a:lnTo>
                  <a:lnTo>
                    <a:pt x="420798" y="1608048"/>
                  </a:lnTo>
                  <a:lnTo>
                    <a:pt x="399768" y="1651578"/>
                  </a:lnTo>
                  <a:lnTo>
                    <a:pt x="379233" y="1695389"/>
                  </a:lnTo>
                  <a:lnTo>
                    <a:pt x="359196" y="1739477"/>
                  </a:lnTo>
                  <a:lnTo>
                    <a:pt x="339661" y="1783838"/>
                  </a:lnTo>
                  <a:lnTo>
                    <a:pt x="320631" y="1828469"/>
                  </a:lnTo>
                  <a:lnTo>
                    <a:pt x="302111" y="1873367"/>
                  </a:lnTo>
                  <a:lnTo>
                    <a:pt x="284104" y="1918527"/>
                  </a:lnTo>
                  <a:lnTo>
                    <a:pt x="266613" y="1963946"/>
                  </a:lnTo>
                  <a:lnTo>
                    <a:pt x="249643" y="2009620"/>
                  </a:lnTo>
                  <a:lnTo>
                    <a:pt x="233196" y="2055547"/>
                  </a:lnTo>
                  <a:lnTo>
                    <a:pt x="217276" y="2101721"/>
                  </a:lnTo>
                  <a:lnTo>
                    <a:pt x="201887" y="2148140"/>
                  </a:lnTo>
                  <a:lnTo>
                    <a:pt x="187033" y="2194800"/>
                  </a:lnTo>
                  <a:lnTo>
                    <a:pt x="172717" y="2241697"/>
                  </a:lnTo>
                  <a:lnTo>
                    <a:pt x="158943" y="2288828"/>
                  </a:lnTo>
                  <a:lnTo>
                    <a:pt x="145714" y="2336189"/>
                  </a:lnTo>
                  <a:lnTo>
                    <a:pt x="133035" y="2383776"/>
                  </a:lnTo>
                  <a:lnTo>
                    <a:pt x="120908" y="2431586"/>
                  </a:lnTo>
                  <a:lnTo>
                    <a:pt x="109337" y="2479615"/>
                  </a:lnTo>
                  <a:lnTo>
                    <a:pt x="98326" y="2527860"/>
                  </a:lnTo>
                  <a:lnTo>
                    <a:pt x="87879" y="2576317"/>
                  </a:lnTo>
                  <a:lnTo>
                    <a:pt x="77998" y="2624982"/>
                  </a:lnTo>
                  <a:lnTo>
                    <a:pt x="68689" y="2673852"/>
                  </a:lnTo>
                  <a:lnTo>
                    <a:pt x="59954" y="2722922"/>
                  </a:lnTo>
                  <a:lnTo>
                    <a:pt x="51797" y="2772191"/>
                  </a:lnTo>
                  <a:lnTo>
                    <a:pt x="44221" y="2821653"/>
                  </a:lnTo>
                  <a:lnTo>
                    <a:pt x="37231" y="2871305"/>
                  </a:lnTo>
                  <a:lnTo>
                    <a:pt x="30830" y="2921144"/>
                  </a:lnTo>
                  <a:lnTo>
                    <a:pt x="25021" y="2971166"/>
                  </a:lnTo>
                  <a:lnTo>
                    <a:pt x="19808" y="3021367"/>
                  </a:lnTo>
                  <a:lnTo>
                    <a:pt x="15195" y="3071744"/>
                  </a:lnTo>
                  <a:lnTo>
                    <a:pt x="11185" y="3122293"/>
                  </a:lnTo>
                  <a:lnTo>
                    <a:pt x="7782" y="3173011"/>
                  </a:lnTo>
                  <a:lnTo>
                    <a:pt x="4990" y="3223893"/>
                  </a:lnTo>
                  <a:lnTo>
                    <a:pt x="2812" y="3274937"/>
                  </a:lnTo>
                  <a:lnTo>
                    <a:pt x="1252" y="3326138"/>
                  </a:lnTo>
                  <a:lnTo>
                    <a:pt x="313" y="3377494"/>
                  </a:lnTo>
                  <a:lnTo>
                    <a:pt x="0" y="3429000"/>
                  </a:lnTo>
                  <a:lnTo>
                    <a:pt x="313" y="3480505"/>
                  </a:lnTo>
                  <a:lnTo>
                    <a:pt x="1252" y="3531861"/>
                  </a:lnTo>
                  <a:lnTo>
                    <a:pt x="2812" y="3583062"/>
                  </a:lnTo>
                  <a:lnTo>
                    <a:pt x="4990" y="3634106"/>
                  </a:lnTo>
                  <a:lnTo>
                    <a:pt x="7782" y="3684989"/>
                  </a:lnTo>
                  <a:lnTo>
                    <a:pt x="11185" y="3735706"/>
                  </a:lnTo>
                  <a:lnTo>
                    <a:pt x="15195" y="3786256"/>
                  </a:lnTo>
                  <a:lnTo>
                    <a:pt x="19808" y="3836633"/>
                  </a:lnTo>
                  <a:lnTo>
                    <a:pt x="25021" y="3886835"/>
                  </a:lnTo>
                  <a:lnTo>
                    <a:pt x="30830" y="3936857"/>
                  </a:lnTo>
                  <a:lnTo>
                    <a:pt x="37231" y="3986696"/>
                  </a:lnTo>
                  <a:lnTo>
                    <a:pt x="44221" y="4036349"/>
                  </a:lnTo>
                  <a:lnTo>
                    <a:pt x="51797" y="4085812"/>
                  </a:lnTo>
                  <a:lnTo>
                    <a:pt x="59954" y="4135081"/>
                  </a:lnTo>
                  <a:lnTo>
                    <a:pt x="68689" y="4184152"/>
                  </a:lnTo>
                  <a:lnTo>
                    <a:pt x="77998" y="4233023"/>
                  </a:lnTo>
                  <a:lnTo>
                    <a:pt x="87879" y="4281688"/>
                  </a:lnTo>
                  <a:lnTo>
                    <a:pt x="98326" y="4330146"/>
                  </a:lnTo>
                  <a:lnTo>
                    <a:pt x="109337" y="4378391"/>
                  </a:lnTo>
                  <a:lnTo>
                    <a:pt x="120908" y="4426421"/>
                  </a:lnTo>
                  <a:lnTo>
                    <a:pt x="133035" y="4474232"/>
                  </a:lnTo>
                  <a:lnTo>
                    <a:pt x="145714" y="4521820"/>
                  </a:lnTo>
                  <a:lnTo>
                    <a:pt x="158943" y="4569182"/>
                  </a:lnTo>
                  <a:lnTo>
                    <a:pt x="172717" y="4616313"/>
                  </a:lnTo>
                  <a:lnTo>
                    <a:pt x="187033" y="4663211"/>
                  </a:lnTo>
                  <a:lnTo>
                    <a:pt x="201887" y="4709872"/>
                  </a:lnTo>
                  <a:lnTo>
                    <a:pt x="217276" y="4756292"/>
                  </a:lnTo>
                  <a:lnTo>
                    <a:pt x="233196" y="4802467"/>
                  </a:lnTo>
                  <a:lnTo>
                    <a:pt x="249643" y="4848394"/>
                  </a:lnTo>
                  <a:lnTo>
                    <a:pt x="266613" y="4894069"/>
                  </a:lnTo>
                  <a:lnTo>
                    <a:pt x="284104" y="4939489"/>
                  </a:lnTo>
                  <a:lnTo>
                    <a:pt x="302111" y="4984650"/>
                  </a:lnTo>
                  <a:lnTo>
                    <a:pt x="320631" y="5029549"/>
                  </a:lnTo>
                  <a:lnTo>
                    <a:pt x="339661" y="5074181"/>
                  </a:lnTo>
                  <a:lnTo>
                    <a:pt x="359196" y="5118543"/>
                  </a:lnTo>
                  <a:lnTo>
                    <a:pt x="379233" y="5162632"/>
                  </a:lnTo>
                  <a:lnTo>
                    <a:pt x="399768" y="5206443"/>
                  </a:lnTo>
                  <a:lnTo>
                    <a:pt x="420798" y="5249974"/>
                  </a:lnTo>
                  <a:lnTo>
                    <a:pt x="442319" y="5293221"/>
                  </a:lnTo>
                  <a:lnTo>
                    <a:pt x="464328" y="5336179"/>
                  </a:lnTo>
                  <a:lnTo>
                    <a:pt x="486820" y="5378846"/>
                  </a:lnTo>
                  <a:lnTo>
                    <a:pt x="509793" y="5421218"/>
                  </a:lnTo>
                  <a:lnTo>
                    <a:pt x="533242" y="5463291"/>
                  </a:lnTo>
                  <a:lnTo>
                    <a:pt x="557165" y="5505061"/>
                  </a:lnTo>
                  <a:lnTo>
                    <a:pt x="581557" y="5546525"/>
                  </a:lnTo>
                  <a:lnTo>
                    <a:pt x="606414" y="5587680"/>
                  </a:lnTo>
                  <a:lnTo>
                    <a:pt x="631734" y="5628521"/>
                  </a:lnTo>
                  <a:lnTo>
                    <a:pt x="657512" y="5669045"/>
                  </a:lnTo>
                  <a:lnTo>
                    <a:pt x="683746" y="5709249"/>
                  </a:lnTo>
                  <a:lnTo>
                    <a:pt x="710430" y="5749128"/>
                  </a:lnTo>
                  <a:lnTo>
                    <a:pt x="737563" y="5788680"/>
                  </a:lnTo>
                  <a:lnTo>
                    <a:pt x="765139" y="5827900"/>
                  </a:lnTo>
                  <a:lnTo>
                    <a:pt x="793156" y="5866785"/>
                  </a:lnTo>
                  <a:lnTo>
                    <a:pt x="821610" y="5905331"/>
                  </a:lnTo>
                  <a:lnTo>
                    <a:pt x="850496" y="5943535"/>
                  </a:lnTo>
                  <a:lnTo>
                    <a:pt x="879813" y="5981393"/>
                  </a:lnTo>
                  <a:lnTo>
                    <a:pt x="909555" y="6018902"/>
                  </a:lnTo>
                  <a:lnTo>
                    <a:pt x="939720" y="6056057"/>
                  </a:lnTo>
                  <a:lnTo>
                    <a:pt x="970304" y="6092856"/>
                  </a:lnTo>
                  <a:lnTo>
                    <a:pt x="1001302" y="6129294"/>
                  </a:lnTo>
                  <a:lnTo>
                    <a:pt x="1032713" y="6165368"/>
                  </a:lnTo>
                  <a:lnTo>
                    <a:pt x="1064531" y="6201074"/>
                  </a:lnTo>
                  <a:lnTo>
                    <a:pt x="1096753" y="6236409"/>
                  </a:lnTo>
                  <a:lnTo>
                    <a:pt x="1129376" y="6271369"/>
                  </a:lnTo>
                  <a:lnTo>
                    <a:pt x="1162396" y="6305951"/>
                  </a:lnTo>
                  <a:lnTo>
                    <a:pt x="1195809" y="6340150"/>
                  </a:lnTo>
                  <a:lnTo>
                    <a:pt x="1229612" y="6373964"/>
                  </a:lnTo>
                  <a:lnTo>
                    <a:pt x="1263801" y="6407388"/>
                  </a:lnTo>
                  <a:lnTo>
                    <a:pt x="1298373" y="6440419"/>
                  </a:lnTo>
                  <a:lnTo>
                    <a:pt x="1333324" y="6473054"/>
                  </a:lnTo>
                  <a:lnTo>
                    <a:pt x="1368650" y="6505288"/>
                  </a:lnTo>
                  <a:lnTo>
                    <a:pt x="1404348" y="6537119"/>
                  </a:lnTo>
                  <a:lnTo>
                    <a:pt x="1440413" y="6568541"/>
                  </a:lnTo>
                  <a:lnTo>
                    <a:pt x="1476844" y="6599553"/>
                  </a:lnTo>
                  <a:lnTo>
                    <a:pt x="1513635" y="6630150"/>
                  </a:lnTo>
                  <a:lnTo>
                    <a:pt x="1550783" y="6660328"/>
                  </a:lnTo>
                  <a:lnTo>
                    <a:pt x="1588285" y="6690085"/>
                  </a:lnTo>
                  <a:lnTo>
                    <a:pt x="1626136" y="6719416"/>
                  </a:lnTo>
                  <a:lnTo>
                    <a:pt x="1664335" y="6748317"/>
                  </a:lnTo>
                  <a:lnTo>
                    <a:pt x="1818639" y="6857999"/>
                  </a:lnTo>
                  <a:lnTo>
                    <a:pt x="6468109" y="6857999"/>
                  </a:lnTo>
                  <a:lnTo>
                    <a:pt x="6622415" y="6748317"/>
                  </a:lnTo>
                  <a:lnTo>
                    <a:pt x="6660613" y="6719416"/>
                  </a:lnTo>
                  <a:lnTo>
                    <a:pt x="6698464" y="6690085"/>
                  </a:lnTo>
                  <a:lnTo>
                    <a:pt x="6735966" y="6660328"/>
                  </a:lnTo>
                  <a:lnTo>
                    <a:pt x="6773114" y="6630150"/>
                  </a:lnTo>
                  <a:lnTo>
                    <a:pt x="6809905" y="6599553"/>
                  </a:lnTo>
                  <a:lnTo>
                    <a:pt x="6846336" y="6568541"/>
                  </a:lnTo>
                  <a:lnTo>
                    <a:pt x="6882401" y="6537119"/>
                  </a:lnTo>
                  <a:lnTo>
                    <a:pt x="6918099" y="6505288"/>
                  </a:lnTo>
                  <a:lnTo>
                    <a:pt x="6953425" y="6473054"/>
                  </a:lnTo>
                  <a:lnTo>
                    <a:pt x="6988376" y="6440419"/>
                  </a:lnTo>
                  <a:lnTo>
                    <a:pt x="7022948" y="6407388"/>
                  </a:lnTo>
                  <a:lnTo>
                    <a:pt x="7057137" y="6373964"/>
                  </a:lnTo>
                  <a:lnTo>
                    <a:pt x="7090940" y="6340150"/>
                  </a:lnTo>
                  <a:lnTo>
                    <a:pt x="7124353" y="6305951"/>
                  </a:lnTo>
                  <a:lnTo>
                    <a:pt x="7157373" y="6271369"/>
                  </a:lnTo>
                  <a:lnTo>
                    <a:pt x="7189996" y="6236409"/>
                  </a:lnTo>
                  <a:lnTo>
                    <a:pt x="7222218" y="6201074"/>
                  </a:lnTo>
                  <a:lnTo>
                    <a:pt x="7254036" y="6165368"/>
                  </a:lnTo>
                  <a:lnTo>
                    <a:pt x="7285447" y="6129294"/>
                  </a:lnTo>
                  <a:lnTo>
                    <a:pt x="7316445" y="6092856"/>
                  </a:lnTo>
                  <a:lnTo>
                    <a:pt x="7347029" y="6056057"/>
                  </a:lnTo>
                  <a:lnTo>
                    <a:pt x="7377194" y="6018902"/>
                  </a:lnTo>
                  <a:lnTo>
                    <a:pt x="7406936" y="5981393"/>
                  </a:lnTo>
                  <a:lnTo>
                    <a:pt x="7436253" y="5943535"/>
                  </a:lnTo>
                  <a:lnTo>
                    <a:pt x="7465139" y="5905331"/>
                  </a:lnTo>
                  <a:lnTo>
                    <a:pt x="7493593" y="5866785"/>
                  </a:lnTo>
                  <a:lnTo>
                    <a:pt x="7521610" y="5827900"/>
                  </a:lnTo>
                  <a:lnTo>
                    <a:pt x="7549186" y="5788680"/>
                  </a:lnTo>
                  <a:lnTo>
                    <a:pt x="7576319" y="5749128"/>
                  </a:lnTo>
                  <a:lnTo>
                    <a:pt x="7603003" y="5709249"/>
                  </a:lnTo>
                  <a:lnTo>
                    <a:pt x="7629237" y="5669045"/>
                  </a:lnTo>
                  <a:lnTo>
                    <a:pt x="7655015" y="5628521"/>
                  </a:lnTo>
                  <a:lnTo>
                    <a:pt x="7680335" y="5587680"/>
                  </a:lnTo>
                  <a:lnTo>
                    <a:pt x="7705192" y="5546525"/>
                  </a:lnTo>
                  <a:lnTo>
                    <a:pt x="7729584" y="5505061"/>
                  </a:lnTo>
                  <a:lnTo>
                    <a:pt x="7753507" y="5463291"/>
                  </a:lnTo>
                  <a:lnTo>
                    <a:pt x="7776956" y="5421218"/>
                  </a:lnTo>
                  <a:lnTo>
                    <a:pt x="7799929" y="5378846"/>
                  </a:lnTo>
                  <a:lnTo>
                    <a:pt x="7822421" y="5336179"/>
                  </a:lnTo>
                  <a:lnTo>
                    <a:pt x="7844430" y="5293221"/>
                  </a:lnTo>
                  <a:lnTo>
                    <a:pt x="7865951" y="5249974"/>
                  </a:lnTo>
                  <a:lnTo>
                    <a:pt x="7886981" y="5206443"/>
                  </a:lnTo>
                  <a:lnTo>
                    <a:pt x="7907516" y="5162632"/>
                  </a:lnTo>
                  <a:lnTo>
                    <a:pt x="7927553" y="5118543"/>
                  </a:lnTo>
                  <a:lnTo>
                    <a:pt x="7947088" y="5074181"/>
                  </a:lnTo>
                  <a:lnTo>
                    <a:pt x="7966118" y="5029549"/>
                  </a:lnTo>
                  <a:lnTo>
                    <a:pt x="7984638" y="4984650"/>
                  </a:lnTo>
                  <a:lnTo>
                    <a:pt x="8002645" y="4939489"/>
                  </a:lnTo>
                  <a:lnTo>
                    <a:pt x="8020136" y="4894069"/>
                  </a:lnTo>
                  <a:lnTo>
                    <a:pt x="8037106" y="4848394"/>
                  </a:lnTo>
                  <a:lnTo>
                    <a:pt x="8053553" y="4802467"/>
                  </a:lnTo>
                  <a:lnTo>
                    <a:pt x="8069473" y="4756292"/>
                  </a:lnTo>
                  <a:lnTo>
                    <a:pt x="8084862" y="4709872"/>
                  </a:lnTo>
                  <a:lnTo>
                    <a:pt x="8099716" y="4663211"/>
                  </a:lnTo>
                  <a:lnTo>
                    <a:pt x="8114032" y="4616313"/>
                  </a:lnTo>
                  <a:lnTo>
                    <a:pt x="8127806" y="4569182"/>
                  </a:lnTo>
                  <a:lnTo>
                    <a:pt x="8141035" y="4521820"/>
                  </a:lnTo>
                  <a:lnTo>
                    <a:pt x="8153714" y="4474232"/>
                  </a:lnTo>
                  <a:lnTo>
                    <a:pt x="8165841" y="4426421"/>
                  </a:lnTo>
                  <a:lnTo>
                    <a:pt x="8177412" y="4378391"/>
                  </a:lnTo>
                  <a:lnTo>
                    <a:pt x="8188423" y="4330146"/>
                  </a:lnTo>
                  <a:lnTo>
                    <a:pt x="8198870" y="4281688"/>
                  </a:lnTo>
                  <a:lnTo>
                    <a:pt x="8208751" y="4233023"/>
                  </a:lnTo>
                  <a:lnTo>
                    <a:pt x="8218060" y="4184152"/>
                  </a:lnTo>
                  <a:lnTo>
                    <a:pt x="8226795" y="4135081"/>
                  </a:lnTo>
                  <a:lnTo>
                    <a:pt x="8234952" y="4085812"/>
                  </a:lnTo>
                  <a:lnTo>
                    <a:pt x="8242528" y="4036349"/>
                  </a:lnTo>
                  <a:lnTo>
                    <a:pt x="8249518" y="3986696"/>
                  </a:lnTo>
                  <a:lnTo>
                    <a:pt x="8255919" y="3936857"/>
                  </a:lnTo>
                  <a:lnTo>
                    <a:pt x="8261728" y="3886835"/>
                  </a:lnTo>
                  <a:lnTo>
                    <a:pt x="8266941" y="3836633"/>
                  </a:lnTo>
                  <a:lnTo>
                    <a:pt x="8271554" y="3786256"/>
                  </a:lnTo>
                  <a:lnTo>
                    <a:pt x="8275564" y="3735706"/>
                  </a:lnTo>
                  <a:lnTo>
                    <a:pt x="8278967" y="3684989"/>
                  </a:lnTo>
                  <a:lnTo>
                    <a:pt x="8281759" y="3634106"/>
                  </a:lnTo>
                  <a:lnTo>
                    <a:pt x="8283937" y="3583062"/>
                  </a:lnTo>
                  <a:lnTo>
                    <a:pt x="8285497" y="3531861"/>
                  </a:lnTo>
                  <a:lnTo>
                    <a:pt x="8286436" y="3480505"/>
                  </a:lnTo>
                  <a:lnTo>
                    <a:pt x="8286750" y="3429000"/>
                  </a:lnTo>
                  <a:lnTo>
                    <a:pt x="8286436" y="3377494"/>
                  </a:lnTo>
                  <a:lnTo>
                    <a:pt x="8285497" y="3326138"/>
                  </a:lnTo>
                  <a:lnTo>
                    <a:pt x="8283937" y="3274937"/>
                  </a:lnTo>
                  <a:lnTo>
                    <a:pt x="8281759" y="3223893"/>
                  </a:lnTo>
                  <a:lnTo>
                    <a:pt x="8278967" y="3173011"/>
                  </a:lnTo>
                  <a:lnTo>
                    <a:pt x="8275564" y="3122293"/>
                  </a:lnTo>
                  <a:lnTo>
                    <a:pt x="8271554" y="3071744"/>
                  </a:lnTo>
                  <a:lnTo>
                    <a:pt x="8266941" y="3021367"/>
                  </a:lnTo>
                  <a:lnTo>
                    <a:pt x="8261728" y="2971166"/>
                  </a:lnTo>
                  <a:lnTo>
                    <a:pt x="8255919" y="2921144"/>
                  </a:lnTo>
                  <a:lnTo>
                    <a:pt x="8249518" y="2871305"/>
                  </a:lnTo>
                  <a:lnTo>
                    <a:pt x="8242528" y="2821653"/>
                  </a:lnTo>
                  <a:lnTo>
                    <a:pt x="8234952" y="2772191"/>
                  </a:lnTo>
                  <a:lnTo>
                    <a:pt x="8226795" y="2722922"/>
                  </a:lnTo>
                  <a:lnTo>
                    <a:pt x="8218060" y="2673852"/>
                  </a:lnTo>
                  <a:lnTo>
                    <a:pt x="8208751" y="2624982"/>
                  </a:lnTo>
                  <a:lnTo>
                    <a:pt x="8198870" y="2576317"/>
                  </a:lnTo>
                  <a:lnTo>
                    <a:pt x="8188423" y="2527860"/>
                  </a:lnTo>
                  <a:lnTo>
                    <a:pt x="8177412" y="2479615"/>
                  </a:lnTo>
                  <a:lnTo>
                    <a:pt x="8165841" y="2431586"/>
                  </a:lnTo>
                  <a:lnTo>
                    <a:pt x="8153714" y="2383776"/>
                  </a:lnTo>
                  <a:lnTo>
                    <a:pt x="8141035" y="2336189"/>
                  </a:lnTo>
                  <a:lnTo>
                    <a:pt x="8127806" y="2288828"/>
                  </a:lnTo>
                  <a:lnTo>
                    <a:pt x="8114032" y="2241697"/>
                  </a:lnTo>
                  <a:lnTo>
                    <a:pt x="8099716" y="2194800"/>
                  </a:lnTo>
                  <a:lnTo>
                    <a:pt x="8084862" y="2148140"/>
                  </a:lnTo>
                  <a:lnTo>
                    <a:pt x="8069473" y="2101721"/>
                  </a:lnTo>
                  <a:lnTo>
                    <a:pt x="8053553" y="2055547"/>
                  </a:lnTo>
                  <a:lnTo>
                    <a:pt x="8037106" y="2009620"/>
                  </a:lnTo>
                  <a:lnTo>
                    <a:pt x="8020136" y="1963946"/>
                  </a:lnTo>
                  <a:lnTo>
                    <a:pt x="8002645" y="1918527"/>
                  </a:lnTo>
                  <a:lnTo>
                    <a:pt x="7984638" y="1873367"/>
                  </a:lnTo>
                  <a:lnTo>
                    <a:pt x="7966118" y="1828469"/>
                  </a:lnTo>
                  <a:lnTo>
                    <a:pt x="7947088" y="1783838"/>
                  </a:lnTo>
                  <a:lnTo>
                    <a:pt x="7927553" y="1739477"/>
                  </a:lnTo>
                  <a:lnTo>
                    <a:pt x="7907516" y="1695389"/>
                  </a:lnTo>
                  <a:lnTo>
                    <a:pt x="7886981" y="1651578"/>
                  </a:lnTo>
                  <a:lnTo>
                    <a:pt x="7865951" y="1608048"/>
                  </a:lnTo>
                  <a:lnTo>
                    <a:pt x="7844430" y="1564803"/>
                  </a:lnTo>
                  <a:lnTo>
                    <a:pt x="7822421" y="1521845"/>
                  </a:lnTo>
                  <a:lnTo>
                    <a:pt x="7799929" y="1479179"/>
                  </a:lnTo>
                  <a:lnTo>
                    <a:pt x="7776956" y="1436808"/>
                  </a:lnTo>
                  <a:lnTo>
                    <a:pt x="7753507" y="1394736"/>
                  </a:lnTo>
                  <a:lnTo>
                    <a:pt x="7729584" y="1352967"/>
                  </a:lnTo>
                  <a:lnTo>
                    <a:pt x="7705192" y="1311504"/>
                  </a:lnTo>
                  <a:lnTo>
                    <a:pt x="7680335" y="1270350"/>
                  </a:lnTo>
                  <a:lnTo>
                    <a:pt x="7655015" y="1229510"/>
                  </a:lnTo>
                  <a:lnTo>
                    <a:pt x="7629237" y="1188986"/>
                  </a:lnTo>
                  <a:lnTo>
                    <a:pt x="7603003" y="1148783"/>
                  </a:lnTo>
                  <a:lnTo>
                    <a:pt x="7576319" y="1108905"/>
                  </a:lnTo>
                  <a:lnTo>
                    <a:pt x="7549186" y="1069354"/>
                  </a:lnTo>
                  <a:lnTo>
                    <a:pt x="7521610" y="1030135"/>
                  </a:lnTo>
                  <a:lnTo>
                    <a:pt x="7493593" y="991250"/>
                  </a:lnTo>
                  <a:lnTo>
                    <a:pt x="7465139" y="952705"/>
                  </a:lnTo>
                  <a:lnTo>
                    <a:pt x="7436253" y="914502"/>
                  </a:lnTo>
                  <a:lnTo>
                    <a:pt x="7406936" y="876644"/>
                  </a:lnTo>
                  <a:lnTo>
                    <a:pt x="7377194" y="839136"/>
                  </a:lnTo>
                  <a:lnTo>
                    <a:pt x="7347029" y="801982"/>
                  </a:lnTo>
                  <a:lnTo>
                    <a:pt x="7316445" y="765184"/>
                  </a:lnTo>
                  <a:lnTo>
                    <a:pt x="7285447" y="728746"/>
                  </a:lnTo>
                  <a:lnTo>
                    <a:pt x="7254036" y="692673"/>
                  </a:lnTo>
                  <a:lnTo>
                    <a:pt x="7222218" y="656967"/>
                  </a:lnTo>
                  <a:lnTo>
                    <a:pt x="7189996" y="621632"/>
                  </a:lnTo>
                  <a:lnTo>
                    <a:pt x="7157373" y="586673"/>
                  </a:lnTo>
                  <a:lnTo>
                    <a:pt x="7124353" y="552092"/>
                  </a:lnTo>
                  <a:lnTo>
                    <a:pt x="7090940" y="517893"/>
                  </a:lnTo>
                  <a:lnTo>
                    <a:pt x="7057137" y="484079"/>
                  </a:lnTo>
                  <a:lnTo>
                    <a:pt x="7022948" y="450656"/>
                  </a:lnTo>
                  <a:lnTo>
                    <a:pt x="6988376" y="417625"/>
                  </a:lnTo>
                  <a:lnTo>
                    <a:pt x="6953425" y="384990"/>
                  </a:lnTo>
                  <a:lnTo>
                    <a:pt x="6918099" y="352756"/>
                  </a:lnTo>
                  <a:lnTo>
                    <a:pt x="6882401" y="320926"/>
                  </a:lnTo>
                  <a:lnTo>
                    <a:pt x="6846336" y="289504"/>
                  </a:lnTo>
                  <a:lnTo>
                    <a:pt x="6809905" y="258492"/>
                  </a:lnTo>
                  <a:lnTo>
                    <a:pt x="6773114" y="227895"/>
                  </a:lnTo>
                  <a:lnTo>
                    <a:pt x="6735966" y="197717"/>
                  </a:lnTo>
                  <a:lnTo>
                    <a:pt x="6698464" y="167960"/>
                  </a:lnTo>
                  <a:lnTo>
                    <a:pt x="6660613" y="138629"/>
                  </a:lnTo>
                  <a:lnTo>
                    <a:pt x="6622415" y="109727"/>
                  </a:lnTo>
                  <a:lnTo>
                    <a:pt x="6468109" y="0"/>
                  </a:lnTo>
                  <a:close/>
                </a:path>
              </a:pathLst>
            </a:custGeom>
            <a:solidFill>
              <a:srgbClr val="FFFFFF">
                <a:alpha val="79998"/>
              </a:srgbClr>
            </a:solidFill>
          </p:spPr>
          <p:txBody>
            <a:bodyPr wrap="square" lIns="0" tIns="0" rIns="0" bIns="0" rtlCol="0"/>
            <a:lstStyle/>
            <a:p>
              <a:endParaRPr sz="3600"/>
            </a:p>
          </p:txBody>
        </p:sp>
        <p:sp>
          <p:nvSpPr>
            <p:cNvPr id="5" name="object 5"/>
            <p:cNvSpPr/>
            <p:nvPr/>
          </p:nvSpPr>
          <p:spPr>
            <a:xfrm>
              <a:off x="2114550" y="0"/>
              <a:ext cx="7962900" cy="6858000"/>
            </a:xfrm>
            <a:custGeom>
              <a:avLst/>
              <a:gdLst/>
              <a:ahLst/>
              <a:cxnLst/>
              <a:rect l="l" t="t" r="r" b="b"/>
              <a:pathLst>
                <a:path w="7962900" h="6858000">
                  <a:moveTo>
                    <a:pt x="5998591" y="0"/>
                  </a:moveTo>
                  <a:lnTo>
                    <a:pt x="1964309" y="0"/>
                  </a:lnTo>
                  <a:lnTo>
                    <a:pt x="1916938" y="27177"/>
                  </a:lnTo>
                  <a:lnTo>
                    <a:pt x="1876057" y="52332"/>
                  </a:lnTo>
                  <a:lnTo>
                    <a:pt x="1835504" y="77962"/>
                  </a:lnTo>
                  <a:lnTo>
                    <a:pt x="1795284" y="104066"/>
                  </a:lnTo>
                  <a:lnTo>
                    <a:pt x="1755400" y="130637"/>
                  </a:lnTo>
                  <a:lnTo>
                    <a:pt x="1715856" y="157674"/>
                  </a:lnTo>
                  <a:lnTo>
                    <a:pt x="1676656" y="185171"/>
                  </a:lnTo>
                  <a:lnTo>
                    <a:pt x="1637803" y="213126"/>
                  </a:lnTo>
                  <a:lnTo>
                    <a:pt x="1599303" y="241533"/>
                  </a:lnTo>
                  <a:lnTo>
                    <a:pt x="1561158" y="270390"/>
                  </a:lnTo>
                  <a:lnTo>
                    <a:pt x="1523373" y="299691"/>
                  </a:lnTo>
                  <a:lnTo>
                    <a:pt x="1485951" y="329434"/>
                  </a:lnTo>
                  <a:lnTo>
                    <a:pt x="1448897" y="359615"/>
                  </a:lnTo>
                  <a:lnTo>
                    <a:pt x="1412214" y="390229"/>
                  </a:lnTo>
                  <a:lnTo>
                    <a:pt x="1375906" y="421272"/>
                  </a:lnTo>
                  <a:lnTo>
                    <a:pt x="1339978" y="452741"/>
                  </a:lnTo>
                  <a:lnTo>
                    <a:pt x="1304432" y="484632"/>
                  </a:lnTo>
                  <a:lnTo>
                    <a:pt x="1269274" y="516941"/>
                  </a:lnTo>
                  <a:lnTo>
                    <a:pt x="1234506" y="549664"/>
                  </a:lnTo>
                  <a:lnTo>
                    <a:pt x="1200133" y="582797"/>
                  </a:lnTo>
                  <a:lnTo>
                    <a:pt x="1166159" y="616336"/>
                  </a:lnTo>
                  <a:lnTo>
                    <a:pt x="1132587" y="650277"/>
                  </a:lnTo>
                  <a:lnTo>
                    <a:pt x="1099422" y="684617"/>
                  </a:lnTo>
                  <a:lnTo>
                    <a:pt x="1066668" y="719351"/>
                  </a:lnTo>
                  <a:lnTo>
                    <a:pt x="1034327" y="754476"/>
                  </a:lnTo>
                  <a:lnTo>
                    <a:pt x="1002405" y="789987"/>
                  </a:lnTo>
                  <a:lnTo>
                    <a:pt x="970906" y="825881"/>
                  </a:lnTo>
                  <a:lnTo>
                    <a:pt x="939832" y="862154"/>
                  </a:lnTo>
                  <a:lnTo>
                    <a:pt x="909188" y="898802"/>
                  </a:lnTo>
                  <a:lnTo>
                    <a:pt x="878978" y="935821"/>
                  </a:lnTo>
                  <a:lnTo>
                    <a:pt x="849206" y="973207"/>
                  </a:lnTo>
                  <a:lnTo>
                    <a:pt x="819875" y="1010956"/>
                  </a:lnTo>
                  <a:lnTo>
                    <a:pt x="790990" y="1049065"/>
                  </a:lnTo>
                  <a:lnTo>
                    <a:pt x="762555" y="1087529"/>
                  </a:lnTo>
                  <a:lnTo>
                    <a:pt x="734573" y="1126344"/>
                  </a:lnTo>
                  <a:lnTo>
                    <a:pt x="707048" y="1165507"/>
                  </a:lnTo>
                  <a:lnTo>
                    <a:pt x="679985" y="1205014"/>
                  </a:lnTo>
                  <a:lnTo>
                    <a:pt x="653387" y="1244861"/>
                  </a:lnTo>
                  <a:lnTo>
                    <a:pt x="627258" y="1285043"/>
                  </a:lnTo>
                  <a:lnTo>
                    <a:pt x="601601" y="1325557"/>
                  </a:lnTo>
                  <a:lnTo>
                    <a:pt x="576422" y="1366400"/>
                  </a:lnTo>
                  <a:lnTo>
                    <a:pt x="551724" y="1407567"/>
                  </a:lnTo>
                  <a:lnTo>
                    <a:pt x="527510" y="1449054"/>
                  </a:lnTo>
                  <a:lnTo>
                    <a:pt x="503785" y="1490857"/>
                  </a:lnTo>
                  <a:lnTo>
                    <a:pt x="480552" y="1532973"/>
                  </a:lnTo>
                  <a:lnTo>
                    <a:pt x="457816" y="1575397"/>
                  </a:lnTo>
                  <a:lnTo>
                    <a:pt x="435580" y="1618126"/>
                  </a:lnTo>
                  <a:lnTo>
                    <a:pt x="413848" y="1661156"/>
                  </a:lnTo>
                  <a:lnTo>
                    <a:pt x="392625" y="1704482"/>
                  </a:lnTo>
                  <a:lnTo>
                    <a:pt x="371914" y="1748102"/>
                  </a:lnTo>
                  <a:lnTo>
                    <a:pt x="351718" y="1792011"/>
                  </a:lnTo>
                  <a:lnTo>
                    <a:pt x="332043" y="1836204"/>
                  </a:lnTo>
                  <a:lnTo>
                    <a:pt x="312891" y="1880679"/>
                  </a:lnTo>
                  <a:lnTo>
                    <a:pt x="294267" y="1925431"/>
                  </a:lnTo>
                  <a:lnTo>
                    <a:pt x="276175" y="1970457"/>
                  </a:lnTo>
                  <a:lnTo>
                    <a:pt x="258618" y="2015752"/>
                  </a:lnTo>
                  <a:lnTo>
                    <a:pt x="241601" y="2061313"/>
                  </a:lnTo>
                  <a:lnTo>
                    <a:pt x="225127" y="2107135"/>
                  </a:lnTo>
                  <a:lnTo>
                    <a:pt x="209200" y="2153216"/>
                  </a:lnTo>
                  <a:lnTo>
                    <a:pt x="193824" y="2199550"/>
                  </a:lnTo>
                  <a:lnTo>
                    <a:pt x="179004" y="2246134"/>
                  </a:lnTo>
                  <a:lnTo>
                    <a:pt x="164742" y="2292964"/>
                  </a:lnTo>
                  <a:lnTo>
                    <a:pt x="151043" y="2340037"/>
                  </a:lnTo>
                  <a:lnTo>
                    <a:pt x="137912" y="2387347"/>
                  </a:lnTo>
                  <a:lnTo>
                    <a:pt x="125350" y="2434893"/>
                  </a:lnTo>
                  <a:lnTo>
                    <a:pt x="113364" y="2482668"/>
                  </a:lnTo>
                  <a:lnTo>
                    <a:pt x="101956" y="2530670"/>
                  </a:lnTo>
                  <a:lnTo>
                    <a:pt x="91131" y="2578895"/>
                  </a:lnTo>
                  <a:lnTo>
                    <a:pt x="80891" y="2627339"/>
                  </a:lnTo>
                  <a:lnTo>
                    <a:pt x="71242" y="2675997"/>
                  </a:lnTo>
                  <a:lnTo>
                    <a:pt x="62188" y="2724866"/>
                  </a:lnTo>
                  <a:lnTo>
                    <a:pt x="53731" y="2773943"/>
                  </a:lnTo>
                  <a:lnTo>
                    <a:pt x="45876" y="2823222"/>
                  </a:lnTo>
                  <a:lnTo>
                    <a:pt x="38628" y="2872701"/>
                  </a:lnTo>
                  <a:lnTo>
                    <a:pt x="31989" y="2922375"/>
                  </a:lnTo>
                  <a:lnTo>
                    <a:pt x="25964" y="2972240"/>
                  </a:lnTo>
                  <a:lnTo>
                    <a:pt x="20556" y="3022293"/>
                  </a:lnTo>
                  <a:lnTo>
                    <a:pt x="15770" y="3072530"/>
                  </a:lnTo>
                  <a:lnTo>
                    <a:pt x="11609" y="3122946"/>
                  </a:lnTo>
                  <a:lnTo>
                    <a:pt x="8078" y="3173538"/>
                  </a:lnTo>
                  <a:lnTo>
                    <a:pt x="5180" y="3224302"/>
                  </a:lnTo>
                  <a:lnTo>
                    <a:pt x="2920" y="3275234"/>
                  </a:lnTo>
                  <a:lnTo>
                    <a:pt x="1300" y="3326331"/>
                  </a:lnTo>
                  <a:lnTo>
                    <a:pt x="325" y="3377587"/>
                  </a:lnTo>
                  <a:lnTo>
                    <a:pt x="0" y="3429000"/>
                  </a:lnTo>
                  <a:lnTo>
                    <a:pt x="325" y="3480412"/>
                  </a:lnTo>
                  <a:lnTo>
                    <a:pt x="1300" y="3531668"/>
                  </a:lnTo>
                  <a:lnTo>
                    <a:pt x="2920" y="3582764"/>
                  </a:lnTo>
                  <a:lnTo>
                    <a:pt x="5180" y="3633696"/>
                  </a:lnTo>
                  <a:lnTo>
                    <a:pt x="8078" y="3684460"/>
                  </a:lnTo>
                  <a:lnTo>
                    <a:pt x="11609" y="3735052"/>
                  </a:lnTo>
                  <a:lnTo>
                    <a:pt x="15770" y="3785468"/>
                  </a:lnTo>
                  <a:lnTo>
                    <a:pt x="20556" y="3835704"/>
                  </a:lnTo>
                  <a:lnTo>
                    <a:pt x="25964" y="3885757"/>
                  </a:lnTo>
                  <a:lnTo>
                    <a:pt x="31989" y="3935622"/>
                  </a:lnTo>
                  <a:lnTo>
                    <a:pt x="38628" y="3985296"/>
                  </a:lnTo>
                  <a:lnTo>
                    <a:pt x="45876" y="4034774"/>
                  </a:lnTo>
                  <a:lnTo>
                    <a:pt x="53731" y="4084053"/>
                  </a:lnTo>
                  <a:lnTo>
                    <a:pt x="62188" y="4133129"/>
                  </a:lnTo>
                  <a:lnTo>
                    <a:pt x="71242" y="4181998"/>
                  </a:lnTo>
                  <a:lnTo>
                    <a:pt x="80891" y="4230656"/>
                  </a:lnTo>
                  <a:lnTo>
                    <a:pt x="91131" y="4279099"/>
                  </a:lnTo>
                  <a:lnTo>
                    <a:pt x="101956" y="4327323"/>
                  </a:lnTo>
                  <a:lnTo>
                    <a:pt x="113364" y="4375324"/>
                  </a:lnTo>
                  <a:lnTo>
                    <a:pt x="125350" y="4423099"/>
                  </a:lnTo>
                  <a:lnTo>
                    <a:pt x="137912" y="4470644"/>
                  </a:lnTo>
                  <a:lnTo>
                    <a:pt x="151043" y="4517954"/>
                  </a:lnTo>
                  <a:lnTo>
                    <a:pt x="164742" y="4565026"/>
                  </a:lnTo>
                  <a:lnTo>
                    <a:pt x="179004" y="4611855"/>
                  </a:lnTo>
                  <a:lnTo>
                    <a:pt x="193824" y="4658439"/>
                  </a:lnTo>
                  <a:lnTo>
                    <a:pt x="209200" y="4704772"/>
                  </a:lnTo>
                  <a:lnTo>
                    <a:pt x="225127" y="4750852"/>
                  </a:lnTo>
                  <a:lnTo>
                    <a:pt x="241601" y="4796673"/>
                  </a:lnTo>
                  <a:lnTo>
                    <a:pt x="258618" y="4842233"/>
                  </a:lnTo>
                  <a:lnTo>
                    <a:pt x="276175" y="4887528"/>
                  </a:lnTo>
                  <a:lnTo>
                    <a:pt x="294267" y="4932553"/>
                  </a:lnTo>
                  <a:lnTo>
                    <a:pt x="312891" y="4977304"/>
                  </a:lnTo>
                  <a:lnTo>
                    <a:pt x="332043" y="5021778"/>
                  </a:lnTo>
                  <a:lnTo>
                    <a:pt x="351718" y="5065971"/>
                  </a:lnTo>
                  <a:lnTo>
                    <a:pt x="371914" y="5109879"/>
                  </a:lnTo>
                  <a:lnTo>
                    <a:pt x="392625" y="5153498"/>
                  </a:lnTo>
                  <a:lnTo>
                    <a:pt x="413848" y="5196823"/>
                  </a:lnTo>
                  <a:lnTo>
                    <a:pt x="435580" y="5239852"/>
                  </a:lnTo>
                  <a:lnTo>
                    <a:pt x="457816" y="5282581"/>
                  </a:lnTo>
                  <a:lnTo>
                    <a:pt x="480552" y="5325004"/>
                  </a:lnTo>
                  <a:lnTo>
                    <a:pt x="503785" y="5367119"/>
                  </a:lnTo>
                  <a:lnTo>
                    <a:pt x="527510" y="5408922"/>
                  </a:lnTo>
                  <a:lnTo>
                    <a:pt x="551724" y="5450408"/>
                  </a:lnTo>
                  <a:lnTo>
                    <a:pt x="576422" y="5491574"/>
                  </a:lnTo>
                  <a:lnTo>
                    <a:pt x="601601" y="5532415"/>
                  </a:lnTo>
                  <a:lnTo>
                    <a:pt x="627258" y="5572929"/>
                  </a:lnTo>
                  <a:lnTo>
                    <a:pt x="653387" y="5613111"/>
                  </a:lnTo>
                  <a:lnTo>
                    <a:pt x="679985" y="5652957"/>
                  </a:lnTo>
                  <a:lnTo>
                    <a:pt x="707048" y="5692463"/>
                  </a:lnTo>
                  <a:lnTo>
                    <a:pt x="734573" y="5731625"/>
                  </a:lnTo>
                  <a:lnTo>
                    <a:pt x="762555" y="5770440"/>
                  </a:lnTo>
                  <a:lnTo>
                    <a:pt x="790990" y="5808903"/>
                  </a:lnTo>
                  <a:lnTo>
                    <a:pt x="819875" y="5847011"/>
                  </a:lnTo>
                  <a:lnTo>
                    <a:pt x="849206" y="5884759"/>
                  </a:lnTo>
                  <a:lnTo>
                    <a:pt x="878978" y="5922145"/>
                  </a:lnTo>
                  <a:lnTo>
                    <a:pt x="909188" y="5959163"/>
                  </a:lnTo>
                  <a:lnTo>
                    <a:pt x="939832" y="5995810"/>
                  </a:lnTo>
                  <a:lnTo>
                    <a:pt x="970906" y="6032083"/>
                  </a:lnTo>
                  <a:lnTo>
                    <a:pt x="1002405" y="6067976"/>
                  </a:lnTo>
                  <a:lnTo>
                    <a:pt x="1034327" y="6103487"/>
                  </a:lnTo>
                  <a:lnTo>
                    <a:pt x="1066668" y="6138611"/>
                  </a:lnTo>
                  <a:lnTo>
                    <a:pt x="1099422" y="6173345"/>
                  </a:lnTo>
                  <a:lnTo>
                    <a:pt x="1132587" y="6207684"/>
                  </a:lnTo>
                  <a:lnTo>
                    <a:pt x="1166159" y="6241625"/>
                  </a:lnTo>
                  <a:lnTo>
                    <a:pt x="1200133" y="6275164"/>
                  </a:lnTo>
                  <a:lnTo>
                    <a:pt x="1234506" y="6308296"/>
                  </a:lnTo>
                  <a:lnTo>
                    <a:pt x="1269274" y="6341019"/>
                  </a:lnTo>
                  <a:lnTo>
                    <a:pt x="1304432" y="6373328"/>
                  </a:lnTo>
                  <a:lnTo>
                    <a:pt x="1339978" y="6405218"/>
                  </a:lnTo>
                  <a:lnTo>
                    <a:pt x="1375906" y="6436687"/>
                  </a:lnTo>
                  <a:lnTo>
                    <a:pt x="1412214" y="6467731"/>
                  </a:lnTo>
                  <a:lnTo>
                    <a:pt x="1448897" y="6498344"/>
                  </a:lnTo>
                  <a:lnTo>
                    <a:pt x="1485951" y="6528525"/>
                  </a:lnTo>
                  <a:lnTo>
                    <a:pt x="1523373" y="6558268"/>
                  </a:lnTo>
                  <a:lnTo>
                    <a:pt x="1561158" y="6587569"/>
                  </a:lnTo>
                  <a:lnTo>
                    <a:pt x="1599303" y="6616426"/>
                  </a:lnTo>
                  <a:lnTo>
                    <a:pt x="1637803" y="6644833"/>
                  </a:lnTo>
                  <a:lnTo>
                    <a:pt x="1676656" y="6672788"/>
                  </a:lnTo>
                  <a:lnTo>
                    <a:pt x="1715856" y="6700285"/>
                  </a:lnTo>
                  <a:lnTo>
                    <a:pt x="1755400" y="6727322"/>
                  </a:lnTo>
                  <a:lnTo>
                    <a:pt x="1795284" y="6753894"/>
                  </a:lnTo>
                  <a:lnTo>
                    <a:pt x="1835504" y="6779998"/>
                  </a:lnTo>
                  <a:lnTo>
                    <a:pt x="1876057" y="6805629"/>
                  </a:lnTo>
                  <a:lnTo>
                    <a:pt x="1916938" y="6830783"/>
                  </a:lnTo>
                  <a:lnTo>
                    <a:pt x="1964309" y="6857999"/>
                  </a:lnTo>
                  <a:lnTo>
                    <a:pt x="5998591" y="6857999"/>
                  </a:lnTo>
                  <a:lnTo>
                    <a:pt x="6045961" y="6830783"/>
                  </a:lnTo>
                  <a:lnTo>
                    <a:pt x="6086842" y="6805629"/>
                  </a:lnTo>
                  <a:lnTo>
                    <a:pt x="6127395" y="6779998"/>
                  </a:lnTo>
                  <a:lnTo>
                    <a:pt x="6167615" y="6753894"/>
                  </a:lnTo>
                  <a:lnTo>
                    <a:pt x="6207499" y="6727322"/>
                  </a:lnTo>
                  <a:lnTo>
                    <a:pt x="6247043" y="6700285"/>
                  </a:lnTo>
                  <a:lnTo>
                    <a:pt x="6286243" y="6672788"/>
                  </a:lnTo>
                  <a:lnTo>
                    <a:pt x="6325096" y="6644833"/>
                  </a:lnTo>
                  <a:lnTo>
                    <a:pt x="6363596" y="6616426"/>
                  </a:lnTo>
                  <a:lnTo>
                    <a:pt x="6401741" y="6587569"/>
                  </a:lnTo>
                  <a:lnTo>
                    <a:pt x="6439526" y="6558268"/>
                  </a:lnTo>
                  <a:lnTo>
                    <a:pt x="6476948" y="6528525"/>
                  </a:lnTo>
                  <a:lnTo>
                    <a:pt x="6514002" y="6498344"/>
                  </a:lnTo>
                  <a:lnTo>
                    <a:pt x="6550685" y="6467731"/>
                  </a:lnTo>
                  <a:lnTo>
                    <a:pt x="6586993" y="6436687"/>
                  </a:lnTo>
                  <a:lnTo>
                    <a:pt x="6622921" y="6405218"/>
                  </a:lnTo>
                  <a:lnTo>
                    <a:pt x="6658467" y="6373328"/>
                  </a:lnTo>
                  <a:lnTo>
                    <a:pt x="6693625" y="6341019"/>
                  </a:lnTo>
                  <a:lnTo>
                    <a:pt x="6728393" y="6308296"/>
                  </a:lnTo>
                  <a:lnTo>
                    <a:pt x="6762766" y="6275164"/>
                  </a:lnTo>
                  <a:lnTo>
                    <a:pt x="6796740" y="6241625"/>
                  </a:lnTo>
                  <a:lnTo>
                    <a:pt x="6830312" y="6207684"/>
                  </a:lnTo>
                  <a:lnTo>
                    <a:pt x="6863477" y="6173345"/>
                  </a:lnTo>
                  <a:lnTo>
                    <a:pt x="6896231" y="6138611"/>
                  </a:lnTo>
                  <a:lnTo>
                    <a:pt x="6928572" y="6103487"/>
                  </a:lnTo>
                  <a:lnTo>
                    <a:pt x="6960494" y="6067976"/>
                  </a:lnTo>
                  <a:lnTo>
                    <a:pt x="6991993" y="6032083"/>
                  </a:lnTo>
                  <a:lnTo>
                    <a:pt x="7023067" y="5995810"/>
                  </a:lnTo>
                  <a:lnTo>
                    <a:pt x="7053711" y="5959163"/>
                  </a:lnTo>
                  <a:lnTo>
                    <a:pt x="7083921" y="5922145"/>
                  </a:lnTo>
                  <a:lnTo>
                    <a:pt x="7113693" y="5884759"/>
                  </a:lnTo>
                  <a:lnTo>
                    <a:pt x="7143024" y="5847011"/>
                  </a:lnTo>
                  <a:lnTo>
                    <a:pt x="7171909" y="5808903"/>
                  </a:lnTo>
                  <a:lnTo>
                    <a:pt x="7200344" y="5770440"/>
                  </a:lnTo>
                  <a:lnTo>
                    <a:pt x="7228326" y="5731625"/>
                  </a:lnTo>
                  <a:lnTo>
                    <a:pt x="7255851" y="5692463"/>
                  </a:lnTo>
                  <a:lnTo>
                    <a:pt x="7282914" y="5652957"/>
                  </a:lnTo>
                  <a:lnTo>
                    <a:pt x="7309512" y="5613111"/>
                  </a:lnTo>
                  <a:lnTo>
                    <a:pt x="7335641" y="5572929"/>
                  </a:lnTo>
                  <a:lnTo>
                    <a:pt x="7361298" y="5532415"/>
                  </a:lnTo>
                  <a:lnTo>
                    <a:pt x="7386477" y="5491574"/>
                  </a:lnTo>
                  <a:lnTo>
                    <a:pt x="7411175" y="5450408"/>
                  </a:lnTo>
                  <a:lnTo>
                    <a:pt x="7435389" y="5408922"/>
                  </a:lnTo>
                  <a:lnTo>
                    <a:pt x="7459114" y="5367119"/>
                  </a:lnTo>
                  <a:lnTo>
                    <a:pt x="7482347" y="5325004"/>
                  </a:lnTo>
                  <a:lnTo>
                    <a:pt x="7505083" y="5282581"/>
                  </a:lnTo>
                  <a:lnTo>
                    <a:pt x="7527319" y="5239852"/>
                  </a:lnTo>
                  <a:lnTo>
                    <a:pt x="7549051" y="5196823"/>
                  </a:lnTo>
                  <a:lnTo>
                    <a:pt x="7570274" y="5153498"/>
                  </a:lnTo>
                  <a:lnTo>
                    <a:pt x="7590985" y="5109879"/>
                  </a:lnTo>
                  <a:lnTo>
                    <a:pt x="7611181" y="5065971"/>
                  </a:lnTo>
                  <a:lnTo>
                    <a:pt x="7630856" y="5021778"/>
                  </a:lnTo>
                  <a:lnTo>
                    <a:pt x="7650008" y="4977304"/>
                  </a:lnTo>
                  <a:lnTo>
                    <a:pt x="7668632" y="4932553"/>
                  </a:lnTo>
                  <a:lnTo>
                    <a:pt x="7686724" y="4887528"/>
                  </a:lnTo>
                  <a:lnTo>
                    <a:pt x="7704281" y="4842233"/>
                  </a:lnTo>
                  <a:lnTo>
                    <a:pt x="7721298" y="4796673"/>
                  </a:lnTo>
                  <a:lnTo>
                    <a:pt x="7737772" y="4750852"/>
                  </a:lnTo>
                  <a:lnTo>
                    <a:pt x="7753699" y="4704772"/>
                  </a:lnTo>
                  <a:lnTo>
                    <a:pt x="7769075" y="4658439"/>
                  </a:lnTo>
                  <a:lnTo>
                    <a:pt x="7783895" y="4611855"/>
                  </a:lnTo>
                  <a:lnTo>
                    <a:pt x="7798157" y="4565026"/>
                  </a:lnTo>
                  <a:lnTo>
                    <a:pt x="7811856" y="4517954"/>
                  </a:lnTo>
                  <a:lnTo>
                    <a:pt x="7824987" y="4470644"/>
                  </a:lnTo>
                  <a:lnTo>
                    <a:pt x="7837549" y="4423099"/>
                  </a:lnTo>
                  <a:lnTo>
                    <a:pt x="7849535" y="4375324"/>
                  </a:lnTo>
                  <a:lnTo>
                    <a:pt x="7860943" y="4327323"/>
                  </a:lnTo>
                  <a:lnTo>
                    <a:pt x="7871768" y="4279099"/>
                  </a:lnTo>
                  <a:lnTo>
                    <a:pt x="7882008" y="4230656"/>
                  </a:lnTo>
                  <a:lnTo>
                    <a:pt x="7891657" y="4181998"/>
                  </a:lnTo>
                  <a:lnTo>
                    <a:pt x="7900711" y="4133129"/>
                  </a:lnTo>
                  <a:lnTo>
                    <a:pt x="7909168" y="4084053"/>
                  </a:lnTo>
                  <a:lnTo>
                    <a:pt x="7917023" y="4034774"/>
                  </a:lnTo>
                  <a:lnTo>
                    <a:pt x="7924271" y="3985296"/>
                  </a:lnTo>
                  <a:lnTo>
                    <a:pt x="7930910" y="3935622"/>
                  </a:lnTo>
                  <a:lnTo>
                    <a:pt x="7936935" y="3885757"/>
                  </a:lnTo>
                  <a:lnTo>
                    <a:pt x="7942343" y="3835704"/>
                  </a:lnTo>
                  <a:lnTo>
                    <a:pt x="7947129" y="3785468"/>
                  </a:lnTo>
                  <a:lnTo>
                    <a:pt x="7951290" y="3735052"/>
                  </a:lnTo>
                  <a:lnTo>
                    <a:pt x="7954821" y="3684460"/>
                  </a:lnTo>
                  <a:lnTo>
                    <a:pt x="7957719" y="3633696"/>
                  </a:lnTo>
                  <a:lnTo>
                    <a:pt x="7959979" y="3582764"/>
                  </a:lnTo>
                  <a:lnTo>
                    <a:pt x="7961599" y="3531668"/>
                  </a:lnTo>
                  <a:lnTo>
                    <a:pt x="7962574" y="3480412"/>
                  </a:lnTo>
                  <a:lnTo>
                    <a:pt x="7962900" y="3429000"/>
                  </a:lnTo>
                  <a:lnTo>
                    <a:pt x="7962574" y="3377587"/>
                  </a:lnTo>
                  <a:lnTo>
                    <a:pt x="7961599" y="3326331"/>
                  </a:lnTo>
                  <a:lnTo>
                    <a:pt x="7959979" y="3275234"/>
                  </a:lnTo>
                  <a:lnTo>
                    <a:pt x="7957719" y="3224302"/>
                  </a:lnTo>
                  <a:lnTo>
                    <a:pt x="7954821" y="3173538"/>
                  </a:lnTo>
                  <a:lnTo>
                    <a:pt x="7951290" y="3122946"/>
                  </a:lnTo>
                  <a:lnTo>
                    <a:pt x="7947129" y="3072530"/>
                  </a:lnTo>
                  <a:lnTo>
                    <a:pt x="7942343" y="3022293"/>
                  </a:lnTo>
                  <a:lnTo>
                    <a:pt x="7936935" y="2972240"/>
                  </a:lnTo>
                  <a:lnTo>
                    <a:pt x="7930910" y="2922375"/>
                  </a:lnTo>
                  <a:lnTo>
                    <a:pt x="7924271" y="2872701"/>
                  </a:lnTo>
                  <a:lnTo>
                    <a:pt x="7917023" y="2823222"/>
                  </a:lnTo>
                  <a:lnTo>
                    <a:pt x="7909168" y="2773943"/>
                  </a:lnTo>
                  <a:lnTo>
                    <a:pt x="7900711" y="2724866"/>
                  </a:lnTo>
                  <a:lnTo>
                    <a:pt x="7891657" y="2675997"/>
                  </a:lnTo>
                  <a:lnTo>
                    <a:pt x="7882008" y="2627339"/>
                  </a:lnTo>
                  <a:lnTo>
                    <a:pt x="7871768" y="2578895"/>
                  </a:lnTo>
                  <a:lnTo>
                    <a:pt x="7860943" y="2530670"/>
                  </a:lnTo>
                  <a:lnTo>
                    <a:pt x="7849535" y="2482668"/>
                  </a:lnTo>
                  <a:lnTo>
                    <a:pt x="7837549" y="2434893"/>
                  </a:lnTo>
                  <a:lnTo>
                    <a:pt x="7824987" y="2387347"/>
                  </a:lnTo>
                  <a:lnTo>
                    <a:pt x="7811856" y="2340037"/>
                  </a:lnTo>
                  <a:lnTo>
                    <a:pt x="7798157" y="2292964"/>
                  </a:lnTo>
                  <a:lnTo>
                    <a:pt x="7783895" y="2246134"/>
                  </a:lnTo>
                  <a:lnTo>
                    <a:pt x="7769075" y="2199550"/>
                  </a:lnTo>
                  <a:lnTo>
                    <a:pt x="7753699" y="2153216"/>
                  </a:lnTo>
                  <a:lnTo>
                    <a:pt x="7737772" y="2107135"/>
                  </a:lnTo>
                  <a:lnTo>
                    <a:pt x="7721298" y="2061313"/>
                  </a:lnTo>
                  <a:lnTo>
                    <a:pt x="7704281" y="2015752"/>
                  </a:lnTo>
                  <a:lnTo>
                    <a:pt x="7686724" y="1970457"/>
                  </a:lnTo>
                  <a:lnTo>
                    <a:pt x="7668632" y="1925431"/>
                  </a:lnTo>
                  <a:lnTo>
                    <a:pt x="7650008" y="1880679"/>
                  </a:lnTo>
                  <a:lnTo>
                    <a:pt x="7630856" y="1836204"/>
                  </a:lnTo>
                  <a:lnTo>
                    <a:pt x="7611181" y="1792011"/>
                  </a:lnTo>
                  <a:lnTo>
                    <a:pt x="7590985" y="1748102"/>
                  </a:lnTo>
                  <a:lnTo>
                    <a:pt x="7570274" y="1704482"/>
                  </a:lnTo>
                  <a:lnTo>
                    <a:pt x="7549051" y="1661156"/>
                  </a:lnTo>
                  <a:lnTo>
                    <a:pt x="7527319" y="1618126"/>
                  </a:lnTo>
                  <a:lnTo>
                    <a:pt x="7505083" y="1575397"/>
                  </a:lnTo>
                  <a:lnTo>
                    <a:pt x="7482347" y="1532973"/>
                  </a:lnTo>
                  <a:lnTo>
                    <a:pt x="7459114" y="1490857"/>
                  </a:lnTo>
                  <a:lnTo>
                    <a:pt x="7435389" y="1449054"/>
                  </a:lnTo>
                  <a:lnTo>
                    <a:pt x="7411175" y="1407567"/>
                  </a:lnTo>
                  <a:lnTo>
                    <a:pt x="7386477" y="1366400"/>
                  </a:lnTo>
                  <a:lnTo>
                    <a:pt x="7361298" y="1325557"/>
                  </a:lnTo>
                  <a:lnTo>
                    <a:pt x="7335641" y="1285043"/>
                  </a:lnTo>
                  <a:lnTo>
                    <a:pt x="7309512" y="1244861"/>
                  </a:lnTo>
                  <a:lnTo>
                    <a:pt x="7282914" y="1205014"/>
                  </a:lnTo>
                  <a:lnTo>
                    <a:pt x="7255851" y="1165507"/>
                  </a:lnTo>
                  <a:lnTo>
                    <a:pt x="7228326" y="1126344"/>
                  </a:lnTo>
                  <a:lnTo>
                    <a:pt x="7200344" y="1087529"/>
                  </a:lnTo>
                  <a:lnTo>
                    <a:pt x="7171909" y="1049065"/>
                  </a:lnTo>
                  <a:lnTo>
                    <a:pt x="7143024" y="1010956"/>
                  </a:lnTo>
                  <a:lnTo>
                    <a:pt x="7113693" y="973207"/>
                  </a:lnTo>
                  <a:lnTo>
                    <a:pt x="7083921" y="935821"/>
                  </a:lnTo>
                  <a:lnTo>
                    <a:pt x="7053711" y="898802"/>
                  </a:lnTo>
                  <a:lnTo>
                    <a:pt x="7023067" y="862154"/>
                  </a:lnTo>
                  <a:lnTo>
                    <a:pt x="6991993" y="825881"/>
                  </a:lnTo>
                  <a:lnTo>
                    <a:pt x="6960494" y="789987"/>
                  </a:lnTo>
                  <a:lnTo>
                    <a:pt x="6928572" y="754476"/>
                  </a:lnTo>
                  <a:lnTo>
                    <a:pt x="6896231" y="719351"/>
                  </a:lnTo>
                  <a:lnTo>
                    <a:pt x="6863477" y="684617"/>
                  </a:lnTo>
                  <a:lnTo>
                    <a:pt x="6830312" y="650277"/>
                  </a:lnTo>
                  <a:lnTo>
                    <a:pt x="6796740" y="616336"/>
                  </a:lnTo>
                  <a:lnTo>
                    <a:pt x="6762766" y="582797"/>
                  </a:lnTo>
                  <a:lnTo>
                    <a:pt x="6728393" y="549664"/>
                  </a:lnTo>
                  <a:lnTo>
                    <a:pt x="6693625" y="516941"/>
                  </a:lnTo>
                  <a:lnTo>
                    <a:pt x="6658467" y="484632"/>
                  </a:lnTo>
                  <a:lnTo>
                    <a:pt x="6622921" y="452741"/>
                  </a:lnTo>
                  <a:lnTo>
                    <a:pt x="6586993" y="421272"/>
                  </a:lnTo>
                  <a:lnTo>
                    <a:pt x="6550685" y="390229"/>
                  </a:lnTo>
                  <a:lnTo>
                    <a:pt x="6514002" y="359615"/>
                  </a:lnTo>
                  <a:lnTo>
                    <a:pt x="6476948" y="329434"/>
                  </a:lnTo>
                  <a:lnTo>
                    <a:pt x="6439526" y="299691"/>
                  </a:lnTo>
                  <a:lnTo>
                    <a:pt x="6401741" y="270390"/>
                  </a:lnTo>
                  <a:lnTo>
                    <a:pt x="6363596" y="241533"/>
                  </a:lnTo>
                  <a:lnTo>
                    <a:pt x="6325096" y="213126"/>
                  </a:lnTo>
                  <a:lnTo>
                    <a:pt x="6286243" y="185171"/>
                  </a:lnTo>
                  <a:lnTo>
                    <a:pt x="6247043" y="157674"/>
                  </a:lnTo>
                  <a:lnTo>
                    <a:pt x="6207499" y="130637"/>
                  </a:lnTo>
                  <a:lnTo>
                    <a:pt x="6167615" y="104066"/>
                  </a:lnTo>
                  <a:lnTo>
                    <a:pt x="6127395" y="77962"/>
                  </a:lnTo>
                  <a:lnTo>
                    <a:pt x="6086842" y="52332"/>
                  </a:lnTo>
                  <a:lnTo>
                    <a:pt x="6045961" y="27177"/>
                  </a:lnTo>
                  <a:lnTo>
                    <a:pt x="5998591" y="0"/>
                  </a:lnTo>
                  <a:close/>
                </a:path>
              </a:pathLst>
            </a:custGeom>
            <a:solidFill>
              <a:srgbClr val="FFFFFF"/>
            </a:solidFill>
          </p:spPr>
          <p:txBody>
            <a:bodyPr wrap="square" lIns="0" tIns="0" rIns="0" bIns="0" rtlCol="0"/>
            <a:lstStyle/>
            <a:p>
              <a:endParaRPr sz="3600"/>
            </a:p>
          </p:txBody>
        </p:sp>
      </p:grpSp>
      <p:sp>
        <p:nvSpPr>
          <p:cNvPr id="6" name="object 6"/>
          <p:cNvSpPr txBox="1">
            <a:spLocks noGrp="1"/>
          </p:cNvSpPr>
          <p:nvPr>
            <p:ph type="title"/>
          </p:nvPr>
        </p:nvSpPr>
        <p:spPr>
          <a:xfrm>
            <a:off x="4622800" y="3516124"/>
            <a:ext cx="42062400" cy="1648208"/>
          </a:xfrm>
          <a:prstGeom prst="rect">
            <a:avLst/>
          </a:prstGeom>
        </p:spPr>
        <p:txBody>
          <a:bodyPr vert="horz" wrap="square" lIns="0" tIns="208280" rIns="0" bIns="0" rtlCol="0" anchor="ctr">
            <a:spAutoFit/>
          </a:bodyPr>
          <a:lstStyle/>
          <a:p>
            <a:pPr marL="4847590" marR="10160" indent="-4817110">
              <a:lnSpc>
                <a:spcPts val="11720"/>
              </a:lnSpc>
              <a:spcBef>
                <a:spcPts val="1640"/>
              </a:spcBef>
            </a:pPr>
            <a:r>
              <a:rPr spc="-40" dirty="0"/>
              <a:t>Core</a:t>
            </a:r>
            <a:r>
              <a:rPr spc="-30" dirty="0"/>
              <a:t> </a:t>
            </a:r>
            <a:r>
              <a:rPr spc="-70" dirty="0"/>
              <a:t>Features</a:t>
            </a:r>
            <a:r>
              <a:rPr spc="-60" dirty="0"/>
              <a:t> </a:t>
            </a:r>
            <a:r>
              <a:rPr spc="-40" dirty="0"/>
              <a:t>of</a:t>
            </a:r>
            <a:r>
              <a:rPr spc="-10" dirty="0"/>
              <a:t> Google </a:t>
            </a:r>
            <a:r>
              <a:rPr spc="-2410" dirty="0"/>
              <a:t> </a:t>
            </a:r>
            <a:r>
              <a:rPr spc="-30" dirty="0"/>
              <a:t>Sheets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E1CB95-9711-E4EC-06A3-090C8DCD6CF1}"/>
              </a:ext>
            </a:extLst>
          </p:cNvPr>
          <p:cNvSpPr txBox="1"/>
          <p:nvPr/>
        </p:nvSpPr>
        <p:spPr>
          <a:xfrm>
            <a:off x="6066932" y="1982523"/>
            <a:ext cx="11509392" cy="3674698"/>
          </a:xfrm>
          <a:prstGeom prst="rect">
            <a:avLst/>
          </a:prstGeom>
        </p:spPr>
        <p:txBody>
          <a:bodyPr vert="horz" lIns="182880" tIns="91440" rIns="182880" bIns="91440" rtlCol="0" anchor="b">
            <a:normAutofit/>
          </a:bodyPr>
          <a:lstStyle/>
          <a:p>
            <a:pPr algn="ctr">
              <a:lnSpc>
                <a:spcPct val="90000"/>
              </a:lnSpc>
              <a:spcBef>
                <a:spcPct val="0"/>
              </a:spcBef>
              <a:spcAft>
                <a:spcPts val="1200"/>
              </a:spcAft>
            </a:pPr>
            <a:r>
              <a:rPr lang="en-US" sz="7200">
                <a:solidFill>
                  <a:schemeClr val="tx2"/>
                </a:solidFill>
                <a:latin typeface="+mj-lt"/>
                <a:ea typeface="+mj-ea"/>
                <a:cs typeface="+mj-cs"/>
              </a:rPr>
              <a:t>How did they measure all the things during construction?</a:t>
            </a:r>
          </a:p>
        </p:txBody>
      </p:sp>
      <p:sp>
        <p:nvSpPr>
          <p:cNvPr id="3" name="TextBox 2">
            <a:extLst>
              <a:ext uri="{FF2B5EF4-FFF2-40B4-BE49-F238E27FC236}">
                <a16:creationId xmlns:a16="http://schemas.microsoft.com/office/drawing/2014/main" id="{C732BA8B-1DD5-2DDC-248B-D457C9864B05}"/>
              </a:ext>
            </a:extLst>
          </p:cNvPr>
          <p:cNvSpPr txBox="1"/>
          <p:nvPr/>
        </p:nvSpPr>
        <p:spPr>
          <a:xfrm>
            <a:off x="6111909" y="5958672"/>
            <a:ext cx="11419442" cy="4861728"/>
          </a:xfrm>
          <a:prstGeom prst="rect">
            <a:avLst/>
          </a:prstGeom>
        </p:spPr>
        <p:txBody>
          <a:bodyPr vert="horz" lIns="182880" tIns="91440" rIns="182880" bIns="91440" rtlCol="0" anchor="t">
            <a:noAutofit/>
          </a:bodyPr>
          <a:lstStyle/>
          <a:p>
            <a:pPr>
              <a:lnSpc>
                <a:spcPct val="90000"/>
              </a:lnSpc>
              <a:spcAft>
                <a:spcPts val="1200"/>
              </a:spcAft>
            </a:pPr>
            <a:r>
              <a:rPr lang="en-US" sz="3200" dirty="0">
                <a:solidFill>
                  <a:schemeClr val="tx2"/>
                </a:solidFill>
              </a:rPr>
              <a:t>Ancient builders measured using simple yet effective tools such as ropes, plumb bobs, and sighting instruments. Ropes were used for measuring distances and ensuring straight lines, while plumb bobs helped maintain vertical alignment. Sighting instruments, like the </a:t>
            </a:r>
            <a:r>
              <a:rPr lang="en-US" sz="3200" dirty="0" err="1">
                <a:solidFill>
                  <a:schemeClr val="tx2"/>
                </a:solidFill>
              </a:rPr>
              <a:t>groma</a:t>
            </a:r>
            <a:r>
              <a:rPr lang="en-US" sz="3200" dirty="0">
                <a:solidFill>
                  <a:schemeClr val="tx2"/>
                </a:solidFill>
              </a:rPr>
              <a:t> and </a:t>
            </a:r>
            <a:r>
              <a:rPr lang="en-US" sz="3200" dirty="0" err="1">
                <a:solidFill>
                  <a:schemeClr val="tx2"/>
                </a:solidFill>
              </a:rPr>
              <a:t>dioptra</a:t>
            </a:r>
            <a:r>
              <a:rPr lang="en-US" sz="3200" dirty="0">
                <a:solidFill>
                  <a:schemeClr val="tx2"/>
                </a:solidFill>
              </a:rPr>
              <a:t>, were used for precise alignment and level. The builders had a sophisticated understanding of geometry, which allowed them to calculate angles and distances accurately. They also used astronomical observations to align the pyramids with celestial bodies, ensuring precision in their construction. The use of these tools and techniques reflects the advanced mathematical and engineering knowledge of the ancient Egyptians, enabling them to construct monumental structures that have stood the test of time</a:t>
            </a:r>
            <a:endParaRPr lang="en-US" sz="3200" b="1" dirty="0">
              <a:solidFill>
                <a:schemeClr val="tx2"/>
              </a:solidFill>
            </a:endParaRPr>
          </a:p>
        </p:txBody>
      </p:sp>
    </p:spTree>
    <p:extLst>
      <p:ext uri="{BB962C8B-B14F-4D97-AF65-F5344CB8AC3E}">
        <p14:creationId xmlns:p14="http://schemas.microsoft.com/office/powerpoint/2010/main" val="1634630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This may contain: an abstract painting with different colors on it's side and the bottom half painted red, yellow, purple, and orange">
            <a:extLst>
              <a:ext uri="{FF2B5EF4-FFF2-40B4-BE49-F238E27FC236}">
                <a16:creationId xmlns:a16="http://schemas.microsoft.com/office/drawing/2014/main" id="{47C8A77A-2C80-77A7-AB0D-2E043C71B86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b="15414"/>
          <a:stretch/>
        </p:blipFill>
        <p:spPr bwMode="auto">
          <a:xfrm>
            <a:off x="40" y="20"/>
            <a:ext cx="24383960" cy="13715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FC94F9-EF71-1483-20A3-77F8D3E7A686}"/>
              </a:ext>
            </a:extLst>
          </p:cNvPr>
          <p:cNvSpPr txBox="1"/>
          <p:nvPr/>
        </p:nvSpPr>
        <p:spPr>
          <a:xfrm>
            <a:off x="1676400" y="730251"/>
            <a:ext cx="21031200" cy="2651126"/>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800" b="1">
                <a:solidFill>
                  <a:srgbClr val="FFFFFF"/>
                </a:solidFill>
                <a:latin typeface="+mj-lt"/>
                <a:ea typeface="+mj-ea"/>
                <a:cs typeface="+mj-cs"/>
              </a:rPr>
              <a:t>What are color codes?</a:t>
            </a:r>
          </a:p>
        </p:txBody>
      </p:sp>
      <p:sp>
        <p:nvSpPr>
          <p:cNvPr id="3" name="TextBox 2">
            <a:extLst>
              <a:ext uri="{FF2B5EF4-FFF2-40B4-BE49-F238E27FC236}">
                <a16:creationId xmlns:a16="http://schemas.microsoft.com/office/drawing/2014/main" id="{FEEBBC96-81B9-8337-FBD4-0482E465FAD5}"/>
              </a:ext>
            </a:extLst>
          </p:cNvPr>
          <p:cNvSpPr txBox="1"/>
          <p:nvPr/>
        </p:nvSpPr>
        <p:spPr>
          <a:xfrm>
            <a:off x="1676400" y="3651250"/>
            <a:ext cx="21031200" cy="8702676"/>
          </a:xfrm>
          <a:prstGeom prst="rect">
            <a:avLst/>
          </a:prstGeom>
        </p:spPr>
        <p:txBody>
          <a:bodyPr vert="horz" lIns="182880" tIns="91440" rIns="182880" bIns="91440" rtlCol="0">
            <a:normAutofit/>
          </a:bodyPr>
          <a:lstStyle/>
          <a:p>
            <a:pPr indent="-457200">
              <a:lnSpc>
                <a:spcPct val="90000"/>
              </a:lnSpc>
              <a:spcAft>
                <a:spcPts val="1200"/>
              </a:spcAft>
              <a:buFont typeface="Arial" panose="020B0604020202020204" pitchFamily="34" charset="0"/>
              <a:buChar char="•"/>
            </a:pPr>
            <a:r>
              <a:rPr lang="en-US" sz="3600" dirty="0">
                <a:solidFill>
                  <a:srgbClr val="FFFFFF"/>
                </a:solidFill>
              </a:rPr>
              <a:t>Color codes are alphanumeric representations used to specify and communicate colors in digital applications and design. They ensure accuracy and consistency across different platforms and media. Hexadecimal codes are six-digit codes preceded by a hash (#),</a:t>
            </a:r>
          </a:p>
          <a:p>
            <a:pPr indent="-457200">
              <a:lnSpc>
                <a:spcPct val="90000"/>
              </a:lnSpc>
              <a:spcAft>
                <a:spcPts val="1200"/>
              </a:spcAft>
              <a:buFont typeface="Arial" panose="020B0604020202020204" pitchFamily="34" charset="0"/>
              <a:buChar char="•"/>
            </a:pPr>
            <a:r>
              <a:rPr lang="en-US" sz="3600" dirty="0">
                <a:solidFill>
                  <a:srgbClr val="FFFFFF"/>
                </a:solidFill>
              </a:rPr>
              <a:t> e.g., #FFFFFF for white. RGB codes use three values representing Red, Green, and Blue intensities, </a:t>
            </a:r>
          </a:p>
          <a:p>
            <a:pPr indent="-457200">
              <a:lnSpc>
                <a:spcPct val="90000"/>
              </a:lnSpc>
              <a:spcAft>
                <a:spcPts val="1200"/>
              </a:spcAft>
              <a:buFont typeface="Arial" panose="020B0604020202020204" pitchFamily="34" charset="0"/>
              <a:buChar char="•"/>
            </a:pPr>
            <a:r>
              <a:rPr lang="en-US" sz="3600" dirty="0">
                <a:solidFill>
                  <a:srgbClr val="FFFFFF"/>
                </a:solidFill>
              </a:rPr>
              <a:t>e.g., RGB(255, 0, 0) for red. CMYK codes are used in printing, representing Cyan, Magenta, Yellow, and Key (black) with percentages, e.g., CMYK(0%, 100%, 100%, 0%) for red. HSL codes denote Hue, Saturation, and Lightness, e.g., HSL(0, 100%, 50%) for red. </a:t>
            </a:r>
          </a:p>
          <a:p>
            <a:pPr indent="-457200">
              <a:lnSpc>
                <a:spcPct val="90000"/>
              </a:lnSpc>
              <a:spcAft>
                <a:spcPts val="1200"/>
              </a:spcAft>
              <a:buFont typeface="Arial" panose="020B0604020202020204" pitchFamily="34" charset="0"/>
              <a:buChar char="•"/>
            </a:pPr>
            <a:r>
              <a:rPr lang="en-US" sz="3600" dirty="0">
                <a:solidFill>
                  <a:srgbClr val="FFFFFF"/>
                </a:solidFill>
              </a:rPr>
              <a:t>Pantone codes are part of a standardized color matching system widely used in various industries. These codes help designers maintain color accuracy and consistency in digital and print media</a:t>
            </a:r>
          </a:p>
        </p:txBody>
      </p:sp>
    </p:spTree>
    <p:extLst>
      <p:ext uri="{BB962C8B-B14F-4D97-AF65-F5344CB8AC3E}">
        <p14:creationId xmlns:p14="http://schemas.microsoft.com/office/powerpoint/2010/main" val="2771155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is may contain: the font and numbers on this color scheme are pink, blue, green, red, purple">
            <a:extLst>
              <a:ext uri="{FF2B5EF4-FFF2-40B4-BE49-F238E27FC236}">
                <a16:creationId xmlns:a16="http://schemas.microsoft.com/office/drawing/2014/main" id="{9FD22D0F-A495-68E6-A4B9-25F99E06D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38" b="14349"/>
          <a:stretch/>
        </p:blipFill>
        <p:spPr bwMode="auto">
          <a:xfrm>
            <a:off x="-2" y="-4"/>
            <a:ext cx="10820396" cy="137160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2E44473-2726-0271-7E07-5796EE5FB9AA}"/>
              </a:ext>
            </a:extLst>
          </p:cNvPr>
          <p:cNvSpPr txBox="1"/>
          <p:nvPr/>
        </p:nvSpPr>
        <p:spPr>
          <a:xfrm>
            <a:off x="12230634" y="811371"/>
            <a:ext cx="10929936" cy="3118602"/>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5000">
                <a:latin typeface="+mj-lt"/>
                <a:ea typeface="+mj-ea"/>
                <a:cs typeface="+mj-cs"/>
              </a:rPr>
              <a:t>Explain the significance of hexadecimal colour codes in web design. How are they structured and used to represent colours?</a:t>
            </a:r>
          </a:p>
        </p:txBody>
      </p:sp>
      <p:sp>
        <p:nvSpPr>
          <p:cNvPr id="4" name="TextBox 3">
            <a:extLst>
              <a:ext uri="{FF2B5EF4-FFF2-40B4-BE49-F238E27FC236}">
                <a16:creationId xmlns:a16="http://schemas.microsoft.com/office/drawing/2014/main" id="{EBFDDC02-A746-A908-094C-696393840A5D}"/>
              </a:ext>
            </a:extLst>
          </p:cNvPr>
          <p:cNvSpPr txBox="1"/>
          <p:nvPr/>
        </p:nvSpPr>
        <p:spPr>
          <a:xfrm>
            <a:off x="12230634" y="5486400"/>
            <a:ext cx="10494680" cy="6993756"/>
          </a:xfrm>
          <a:prstGeom prst="rect">
            <a:avLst/>
          </a:prstGeom>
        </p:spPr>
        <p:txBody>
          <a:bodyPr vert="horz" lIns="182880" tIns="91440" rIns="182880" bIns="91440" rtlCol="0" anchor="ctr">
            <a:normAutofit lnSpcReduction="10000"/>
          </a:bodyPr>
          <a:lstStyle/>
          <a:p>
            <a:pPr indent="-457200">
              <a:lnSpc>
                <a:spcPct val="90000"/>
              </a:lnSpc>
              <a:spcAft>
                <a:spcPts val="1200"/>
              </a:spcAft>
              <a:buFont typeface="Arial" panose="020B0604020202020204" pitchFamily="34" charset="0"/>
              <a:buChar char="•"/>
            </a:pPr>
            <a:r>
              <a:rPr lang="en-US" sz="3200" b="1" dirty="0"/>
              <a:t>Hexadecimal </a:t>
            </a:r>
            <a:r>
              <a:rPr lang="en-US" sz="3200" b="1" dirty="0" err="1"/>
              <a:t>colour</a:t>
            </a:r>
            <a:r>
              <a:rPr lang="en-US" sz="3200" b="1" dirty="0"/>
              <a:t> codes are essential in web design for precise </a:t>
            </a:r>
            <a:r>
              <a:rPr lang="en-US" sz="3200" b="1" dirty="0" err="1"/>
              <a:t>colour</a:t>
            </a:r>
            <a:r>
              <a:rPr lang="en-US" sz="3200" b="1" dirty="0"/>
              <a:t> specification. Structured as six-digit combinations, they use a base-16 numbering system with values ranging from 00 to FF, corresponding to the intensity of Red, Green, and Blue (RGB). For example, #FF5733 represents a shade of orange. The first two digits indicate red intensity, the next two green, and the last two blue. Hex codes provide a standardized way to ensure </a:t>
            </a:r>
            <a:r>
              <a:rPr lang="en-US" sz="3200" b="1" dirty="0" err="1"/>
              <a:t>colour</a:t>
            </a:r>
            <a:r>
              <a:rPr lang="en-US" sz="3200" b="1" dirty="0"/>
              <a:t> consistency across different browsers and devices. They are easy to use and widely supported in HTML, CSS, and other web technologies. Designers and developers rely on hex codes to achieve specific </a:t>
            </a:r>
            <a:r>
              <a:rPr lang="en-US" sz="3200" b="1" dirty="0" err="1"/>
              <a:t>colour</a:t>
            </a:r>
            <a:r>
              <a:rPr lang="en-US" sz="3200" b="1" dirty="0"/>
              <a:t> schemes and enhance the visual appeal of web pages. Their concise format makes them ideal for embedding in code and quickly adjusting </a:t>
            </a:r>
            <a:r>
              <a:rPr lang="en-US" sz="3200" b="1" dirty="0" err="1"/>
              <a:t>colours</a:t>
            </a:r>
            <a:r>
              <a:rPr lang="en-US" sz="3200" b="1" dirty="0"/>
              <a:t> during the design process</a:t>
            </a:r>
          </a:p>
        </p:txBody>
      </p:sp>
    </p:spTree>
    <p:extLst>
      <p:ext uri="{BB962C8B-B14F-4D97-AF65-F5344CB8AC3E}">
        <p14:creationId xmlns:p14="http://schemas.microsoft.com/office/powerpoint/2010/main" val="1698739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FD6E71-22E0-6AEC-D115-AC6A9E1CE975}"/>
              </a:ext>
            </a:extLst>
          </p:cNvPr>
          <p:cNvSpPr txBox="1"/>
          <p:nvPr/>
        </p:nvSpPr>
        <p:spPr>
          <a:xfrm>
            <a:off x="2133601" y="5867398"/>
            <a:ext cx="17373602" cy="3505200"/>
          </a:xfrm>
          <a:prstGeom prst="rect">
            <a:avLst/>
          </a:prstGeom>
        </p:spPr>
        <p:txBody>
          <a:bodyPr vert="horz" lIns="182880" tIns="91440" rIns="182880" bIns="91440" rtlCol="0">
            <a:noAutofit/>
          </a:bodyPr>
          <a:lstStyle/>
          <a:p>
            <a:pPr>
              <a:lnSpc>
                <a:spcPct val="90000"/>
              </a:lnSpc>
              <a:spcBef>
                <a:spcPts val="2000"/>
              </a:spcBef>
            </a:pPr>
            <a:r>
              <a:rPr lang="en-US" sz="3600" dirty="0">
                <a:solidFill>
                  <a:schemeClr val="accent2">
                    <a:lumMod val="75000"/>
                    <a:alpha val="55000"/>
                  </a:schemeClr>
                </a:solidFill>
              </a:rPr>
              <a:t>The RGB color model is based on the additive color theory, where color are created by combining red, green, and blue light in various intensities. Each color component is represented by a value between 0 and 255. The final color displayed on a digital screen results from the combination of these three components. For example, RGB(255, 0, 0) produces pure red, while RGB(0, 255, 0) results in pure green. Mixing these colors creates other colors; combining equal intensities of red and green, such as RGB(255, 255, 0), produces yellow. Lower values create darker colors, while higher values create lighter ones. The RGB model is widely used in digital displays because it aligns with how screens emit light, making it a fundamental concept in design and imaging</a:t>
            </a:r>
          </a:p>
        </p:txBody>
      </p:sp>
      <p:sp>
        <p:nvSpPr>
          <p:cNvPr id="2" name="TextBox 1">
            <a:extLst>
              <a:ext uri="{FF2B5EF4-FFF2-40B4-BE49-F238E27FC236}">
                <a16:creationId xmlns:a16="http://schemas.microsoft.com/office/drawing/2014/main" id="{CD7917C6-766B-507C-11A2-2B849C81B397}"/>
              </a:ext>
            </a:extLst>
          </p:cNvPr>
          <p:cNvSpPr txBox="1"/>
          <p:nvPr/>
        </p:nvSpPr>
        <p:spPr>
          <a:xfrm>
            <a:off x="2285998" y="2734270"/>
            <a:ext cx="15392400" cy="1754326"/>
          </a:xfrm>
          <a:prstGeom prst="rect">
            <a:avLst/>
          </a:prstGeom>
          <a:noFill/>
        </p:spPr>
        <p:txBody>
          <a:bodyPr wrap="square" rtlCol="0">
            <a:spAutoFit/>
          </a:bodyPr>
          <a:lstStyle/>
          <a:p>
            <a:pPr>
              <a:spcAft>
                <a:spcPts val="1200"/>
              </a:spcAft>
            </a:pPr>
            <a:r>
              <a:rPr lang="en-IN" sz="3600" dirty="0"/>
              <a:t>Describe the RGB colour model. How do the values of red, green, and blue influence the final colour displayed on a digital screen? Provide an example with RGB values</a:t>
            </a:r>
            <a:endParaRPr lang="en-US" sz="3600" dirty="0"/>
          </a:p>
        </p:txBody>
      </p:sp>
    </p:spTree>
    <p:extLst>
      <p:ext uri="{BB962C8B-B14F-4D97-AF65-F5344CB8AC3E}">
        <p14:creationId xmlns:p14="http://schemas.microsoft.com/office/powerpoint/2010/main" val="1599113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427D1-0FD5-DD4E-87F2-B8EAB8DC7072}"/>
              </a:ext>
            </a:extLst>
          </p:cNvPr>
          <p:cNvPicPr>
            <a:picLocks noChangeAspect="1"/>
          </p:cNvPicPr>
          <p:nvPr/>
        </p:nvPicPr>
        <p:blipFill>
          <a:blip r:embed="rId2"/>
          <a:srcRect b="15730"/>
          <a:stretch/>
        </p:blipFill>
        <p:spPr>
          <a:xfrm>
            <a:off x="20" y="10"/>
            <a:ext cx="24383980" cy="13715990"/>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7868" y="3721838"/>
            <a:ext cx="9950560" cy="621729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2B0D34-8DA9-CEF0-5551-37048DC19727}"/>
              </a:ext>
            </a:extLst>
          </p:cNvPr>
          <p:cNvSpPr txBox="1"/>
          <p:nvPr/>
        </p:nvSpPr>
        <p:spPr>
          <a:xfrm>
            <a:off x="4181056" y="4598352"/>
            <a:ext cx="8262736" cy="314232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dirty="0">
                <a:latin typeface="+mj-lt"/>
                <a:ea typeface="+mj-ea"/>
                <a:cs typeface="+mj-cs"/>
              </a:rPr>
              <a:t> RGB color </a:t>
            </a:r>
          </a:p>
        </p:txBody>
      </p:sp>
      <p:cxnSp>
        <p:nvCxnSpPr>
          <p:cNvPr id="10" name="Straight Connector 9">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06340" y="8069552"/>
            <a:ext cx="147387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0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E4974F-73B6-7152-20D0-6DC0976FDF59}"/>
              </a:ext>
            </a:extLst>
          </p:cNvPr>
          <p:cNvSpPr txBox="1"/>
          <p:nvPr/>
        </p:nvSpPr>
        <p:spPr>
          <a:xfrm>
            <a:off x="2313702" y="1275525"/>
            <a:ext cx="19776992" cy="1800262"/>
          </a:xfrm>
          <a:prstGeom prst="rect">
            <a:avLst/>
          </a:prstGeom>
        </p:spPr>
        <p:txBody>
          <a:bodyPr vert="horz" lIns="182880" tIns="91440" rIns="182880" bIns="91440" rtlCol="0" anchor="t">
            <a:normAutofit/>
          </a:bodyPr>
          <a:lstStyle/>
          <a:p>
            <a:pPr>
              <a:lnSpc>
                <a:spcPct val="90000"/>
              </a:lnSpc>
              <a:spcBef>
                <a:spcPct val="0"/>
              </a:spcBef>
              <a:spcAft>
                <a:spcPts val="1200"/>
              </a:spcAft>
            </a:pPr>
            <a:r>
              <a:rPr lang="en-US" sz="5600" dirty="0">
                <a:solidFill>
                  <a:schemeClr val="bg1"/>
                </a:solidFill>
                <a:latin typeface="+mj-lt"/>
                <a:ea typeface="+mj-ea"/>
                <a:cs typeface="+mj-cs"/>
              </a:rPr>
              <a:t>Compare and contrast the RGB and CMYK color models. In what scenarios would each model be more appropriate to use, and why?</a:t>
            </a:r>
          </a:p>
        </p:txBody>
      </p:sp>
      <p:sp>
        <p:nvSpPr>
          <p:cNvPr id="3" name="TextBox 2">
            <a:extLst>
              <a:ext uri="{FF2B5EF4-FFF2-40B4-BE49-F238E27FC236}">
                <a16:creationId xmlns:a16="http://schemas.microsoft.com/office/drawing/2014/main" id="{57813125-0B9A-EDE7-14E3-FE4AB21F6A80}"/>
              </a:ext>
            </a:extLst>
          </p:cNvPr>
          <p:cNvSpPr txBox="1"/>
          <p:nvPr/>
        </p:nvSpPr>
        <p:spPr>
          <a:xfrm>
            <a:off x="2311097" y="4434687"/>
            <a:ext cx="19761786" cy="7919238"/>
          </a:xfrm>
          <a:prstGeom prst="rect">
            <a:avLst/>
          </a:prstGeom>
        </p:spPr>
        <p:txBody>
          <a:bodyPr vert="horz" lIns="182880" tIns="91440" rIns="182880" bIns="91440" rtlCol="0">
            <a:normAutofit/>
          </a:bodyPr>
          <a:lstStyle/>
          <a:p>
            <a:pPr>
              <a:lnSpc>
                <a:spcPct val="90000"/>
              </a:lnSpc>
              <a:spcAft>
                <a:spcPts val="1200"/>
              </a:spcAft>
            </a:pPr>
            <a:r>
              <a:rPr lang="en-US" sz="4800" b="1" dirty="0"/>
              <a:t>The RGB color model is used for digital displays, while the CMYK model is used for color printing. RGB is additive, combining red, green, and blue light to create colors, making it ideal for screens and digital devices. CMYK, on the other hand, is subtractive, using cyan, magenta, yellow, and black inks to absorb light and produce colors, suitable for printed materials. RGB offers a broader color range and is used in web design, photography, and digital art. CMYK is preferred for brochures, posters, and other printed media to ensure color accuracy and consistency. Understanding both models is crucial for designers to produce accurate colors across different media</a:t>
            </a:r>
          </a:p>
        </p:txBody>
      </p:sp>
    </p:spTree>
    <p:extLst>
      <p:ext uri="{BB962C8B-B14F-4D97-AF65-F5344CB8AC3E}">
        <p14:creationId xmlns:p14="http://schemas.microsoft.com/office/powerpoint/2010/main" val="3256582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069D4A-91C3-40AA-6256-A1AE840E7336}"/>
              </a:ext>
            </a:extLst>
          </p:cNvPr>
          <p:cNvSpPr txBox="1"/>
          <p:nvPr/>
        </p:nvSpPr>
        <p:spPr>
          <a:xfrm>
            <a:off x="1682493" y="1347540"/>
            <a:ext cx="7288978" cy="4828976"/>
          </a:xfrm>
          <a:prstGeom prst="rect">
            <a:avLst/>
          </a:prstGeom>
        </p:spPr>
        <p:txBody>
          <a:bodyPr vert="horz" lIns="182880" tIns="91440" rIns="182880" bIns="91440" rtlCol="0" anchor="t">
            <a:normAutofit/>
          </a:bodyPr>
          <a:lstStyle/>
          <a:p>
            <a:pPr>
              <a:lnSpc>
                <a:spcPct val="90000"/>
              </a:lnSpc>
              <a:spcBef>
                <a:spcPct val="0"/>
              </a:spcBef>
              <a:spcAft>
                <a:spcPts val="1200"/>
              </a:spcAft>
            </a:pPr>
            <a:r>
              <a:rPr lang="en-US" sz="5200">
                <a:solidFill>
                  <a:srgbClr val="FFFFFF"/>
                </a:solidFill>
                <a:latin typeface="+mj-lt"/>
                <a:ea typeface="+mj-ea"/>
                <a:cs typeface="+mj-cs"/>
              </a:rPr>
              <a:t>What is the HSL color model? Explain how hue, saturation, and lightness work together to define a color. Illustrate with an example.</a:t>
            </a:r>
          </a:p>
        </p:txBody>
      </p:sp>
      <p:sp>
        <p:nvSpPr>
          <p:cNvPr id="3" name="TextBox 2">
            <a:extLst>
              <a:ext uri="{FF2B5EF4-FFF2-40B4-BE49-F238E27FC236}">
                <a16:creationId xmlns:a16="http://schemas.microsoft.com/office/drawing/2014/main" id="{F6675A3E-B74B-54B8-5340-82F126B5947F}"/>
              </a:ext>
            </a:extLst>
          </p:cNvPr>
          <p:cNvSpPr txBox="1"/>
          <p:nvPr/>
        </p:nvSpPr>
        <p:spPr>
          <a:xfrm>
            <a:off x="12188953" y="2133601"/>
            <a:ext cx="11582402" cy="11341770"/>
          </a:xfrm>
          <a:prstGeom prst="rect">
            <a:avLst/>
          </a:prstGeom>
        </p:spPr>
        <p:txBody>
          <a:bodyPr vert="horz" lIns="182880" tIns="91440" rIns="182880" bIns="91440" rtlCol="0">
            <a:normAutofit/>
          </a:bodyPr>
          <a:lstStyle/>
          <a:p>
            <a:pPr>
              <a:lnSpc>
                <a:spcPct val="90000"/>
              </a:lnSpc>
              <a:spcAft>
                <a:spcPts val="1200"/>
              </a:spcAft>
            </a:pPr>
            <a:r>
              <a:rPr lang="en-US" sz="4400" dirty="0"/>
              <a:t>The HSL color model stands for Hue, Saturation, and Lightness. Hue represents the color type (e.g., red, blue) as a degree on the color wheel from 0 to 360. Saturation indicates the intensity or purity of the color, ranging from 0% (gray) to 100% (full color). Lightness refers to the brightness of the color, from 0% (black) to 100% (white). Together, these components define a color’s appearance. For example, HSL(240, 100%, 50%) represents a pure, medium-blue color. Adjusting saturation and lightness values changes the color's vibrancy and shade, making HSL useful for creating various tones and tints in design.</a:t>
            </a:r>
          </a:p>
          <a:p>
            <a:pPr>
              <a:lnSpc>
                <a:spcPct val="90000"/>
              </a:lnSpc>
              <a:spcAft>
                <a:spcPts val="1200"/>
              </a:spcAft>
            </a:pPr>
            <a:endParaRPr lang="en-US" sz="4400" dirty="0"/>
          </a:p>
        </p:txBody>
      </p:sp>
    </p:spTree>
    <p:extLst>
      <p:ext uri="{BB962C8B-B14F-4D97-AF65-F5344CB8AC3E}">
        <p14:creationId xmlns:p14="http://schemas.microsoft.com/office/powerpoint/2010/main" val="2284225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82F4-3259-C7A2-A5A8-596012D230E8}"/>
              </a:ext>
            </a:extLst>
          </p:cNvPr>
          <p:cNvSpPr txBox="1"/>
          <p:nvPr/>
        </p:nvSpPr>
        <p:spPr>
          <a:xfrm>
            <a:off x="1676400" y="802443"/>
            <a:ext cx="21031200" cy="2696130"/>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6000">
                <a:solidFill>
                  <a:srgbClr val="FFFFFF"/>
                </a:solidFill>
                <a:latin typeface="+mj-lt"/>
                <a:ea typeface="+mj-ea"/>
                <a:cs typeface="+mj-cs"/>
              </a:rPr>
              <a:t>What are some common software tools and shortcuts that designers and developers use to quickly find and apply color codes in their projects?</a:t>
            </a:r>
          </a:p>
        </p:txBody>
      </p:sp>
      <p:sp>
        <p:nvSpPr>
          <p:cNvPr id="3" name="TextBox 2">
            <a:extLst>
              <a:ext uri="{FF2B5EF4-FFF2-40B4-BE49-F238E27FC236}">
                <a16:creationId xmlns:a16="http://schemas.microsoft.com/office/drawing/2014/main" id="{F928F4DD-C7F5-CBD1-EF0E-06F32E9C5F99}"/>
              </a:ext>
            </a:extLst>
          </p:cNvPr>
          <p:cNvSpPr txBox="1"/>
          <p:nvPr/>
        </p:nvSpPr>
        <p:spPr>
          <a:xfrm>
            <a:off x="1676400" y="5173578"/>
            <a:ext cx="21031200" cy="7180348"/>
          </a:xfrm>
          <a:prstGeom prst="rect">
            <a:avLst/>
          </a:prstGeom>
        </p:spPr>
        <p:txBody>
          <a:bodyPr vert="horz" lIns="182880" tIns="91440" rIns="182880" bIns="91440" rtlCol="0">
            <a:normAutofit/>
          </a:bodyPr>
          <a:lstStyle/>
          <a:p>
            <a:pPr>
              <a:lnSpc>
                <a:spcPct val="90000"/>
              </a:lnSpc>
              <a:spcAft>
                <a:spcPts val="1200"/>
              </a:spcAft>
            </a:pPr>
            <a:r>
              <a:rPr lang="en-US" sz="4400" dirty="0"/>
              <a:t>Designers and developers use various tools and shortcuts to efficiently manage color codes. Adobe Color Wheel is an online tool that allows users to create and save color palettes. It provides hex, RGB, and CMYK values for easy application. </a:t>
            </a:r>
            <a:r>
              <a:rPr lang="en-US" sz="4400" dirty="0" err="1"/>
              <a:t>ColorZilla</a:t>
            </a:r>
            <a:r>
              <a:rPr lang="en-US" sz="4400" dirty="0"/>
              <a:t> is a browser extension that offers a color picker, gradient generator, and color history. Users can quickly identify color on web pages and retrieve their codes. Both tools streamline the design process by providing quick access to precise color information, enhancing productivity and ensuring color consistency across projects</a:t>
            </a:r>
          </a:p>
        </p:txBody>
      </p:sp>
    </p:spTree>
    <p:extLst>
      <p:ext uri="{BB962C8B-B14F-4D97-AF65-F5344CB8AC3E}">
        <p14:creationId xmlns:p14="http://schemas.microsoft.com/office/powerpoint/2010/main" val="2736756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B74E7-B3E8-1BD4-886B-DD17DE64A32A}"/>
              </a:ext>
            </a:extLst>
          </p:cNvPr>
          <p:cNvSpPr txBox="1"/>
          <p:nvPr/>
        </p:nvSpPr>
        <p:spPr>
          <a:xfrm>
            <a:off x="1676400" y="730251"/>
            <a:ext cx="21031200" cy="2651126"/>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10800">
                <a:latin typeface="+mj-lt"/>
                <a:ea typeface="+mj-ea"/>
                <a:cs typeface="+mj-cs"/>
              </a:rPr>
              <a:t>Hexadecimal Color Codes</a:t>
            </a:r>
          </a:p>
        </p:txBody>
      </p:sp>
      <p:sp>
        <p:nvSpPr>
          <p:cNvPr id="3" name="TextBox 2">
            <a:extLst>
              <a:ext uri="{FF2B5EF4-FFF2-40B4-BE49-F238E27FC236}">
                <a16:creationId xmlns:a16="http://schemas.microsoft.com/office/drawing/2014/main" id="{08BAA2CE-89E6-7020-60B5-567A33F338B8}"/>
              </a:ext>
            </a:extLst>
          </p:cNvPr>
          <p:cNvSpPr txBox="1"/>
          <p:nvPr/>
        </p:nvSpPr>
        <p:spPr>
          <a:xfrm>
            <a:off x="1676400" y="3858768"/>
            <a:ext cx="21031200" cy="8503920"/>
          </a:xfrm>
          <a:prstGeom prst="rect">
            <a:avLst/>
          </a:prstGeom>
        </p:spPr>
        <p:txBody>
          <a:bodyPr vert="horz" lIns="182880" tIns="91440" rIns="182880" bIns="91440" rtlCol="0">
            <a:normAutofit/>
          </a:bodyPr>
          <a:lstStyle/>
          <a:p>
            <a:pPr indent="-457200">
              <a:lnSpc>
                <a:spcPct val="90000"/>
              </a:lnSpc>
              <a:spcAft>
                <a:spcPts val="1200"/>
              </a:spcAft>
              <a:buFont typeface="Arial" panose="020B0604020202020204" pitchFamily="34" charset="0"/>
              <a:buChar char="•"/>
            </a:pPr>
            <a:r>
              <a:rPr lang="en-US" sz="4400"/>
              <a:t>Hexadecimal color codes are six-digit codes, often used in web design, that represent colors in RGB format. The code starts with a hash (#) followed by six characters, such as #FFFFFF for white or #000000 for black. Each pair of characters represents the intensity of red, green, and blue, respectively.</a:t>
            </a:r>
          </a:p>
        </p:txBody>
      </p:sp>
    </p:spTree>
    <p:extLst>
      <p:ext uri="{BB962C8B-B14F-4D97-AF65-F5344CB8AC3E}">
        <p14:creationId xmlns:p14="http://schemas.microsoft.com/office/powerpoint/2010/main" val="585039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AD2A6-C764-1F1D-3718-87C9BCD0AA7A}"/>
              </a:ext>
            </a:extLst>
          </p:cNvPr>
          <p:cNvSpPr txBox="1"/>
          <p:nvPr/>
        </p:nvSpPr>
        <p:spPr>
          <a:xfrm>
            <a:off x="2274073" y="1097280"/>
            <a:ext cx="19086810" cy="2377440"/>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800">
                <a:solidFill>
                  <a:schemeClr val="tx1">
                    <a:lumMod val="85000"/>
                    <a:lumOff val="15000"/>
                  </a:schemeClr>
                </a:solidFill>
                <a:latin typeface="+mj-lt"/>
                <a:ea typeface="+mj-ea"/>
                <a:cs typeface="+mj-cs"/>
              </a:rPr>
              <a:t>RGB Color Codes</a:t>
            </a:r>
          </a:p>
        </p:txBody>
      </p:sp>
      <p:sp>
        <p:nvSpPr>
          <p:cNvPr id="3" name="TextBox 2">
            <a:extLst>
              <a:ext uri="{FF2B5EF4-FFF2-40B4-BE49-F238E27FC236}">
                <a16:creationId xmlns:a16="http://schemas.microsoft.com/office/drawing/2014/main" id="{6CB1E09A-7F3C-7D89-4F29-1967A30D3498}"/>
              </a:ext>
            </a:extLst>
          </p:cNvPr>
          <p:cNvSpPr txBox="1"/>
          <p:nvPr/>
        </p:nvSpPr>
        <p:spPr>
          <a:xfrm>
            <a:off x="3915974" y="4863531"/>
            <a:ext cx="16552052" cy="6640062"/>
          </a:xfrm>
          <a:prstGeom prst="rect">
            <a:avLst/>
          </a:prstGeom>
        </p:spPr>
        <p:txBody>
          <a:bodyPr vert="horz" lIns="182880" tIns="91440" rIns="182880" bIns="91440" rtlCol="0" anchor="ctr">
            <a:normAutofit/>
          </a:bodyPr>
          <a:lstStyle/>
          <a:p>
            <a:pPr indent="-457200">
              <a:lnSpc>
                <a:spcPct val="90000"/>
              </a:lnSpc>
              <a:spcAft>
                <a:spcPts val="1200"/>
              </a:spcAft>
              <a:buFont typeface="Arial" panose="020B0604020202020204" pitchFamily="34" charset="0"/>
              <a:buChar char="•"/>
            </a:pPr>
            <a:r>
              <a:rPr lang="en-US" sz="4000">
                <a:solidFill>
                  <a:schemeClr val="tx1">
                    <a:lumMod val="85000"/>
                    <a:lumOff val="15000"/>
                  </a:schemeClr>
                </a:solidFill>
              </a:rPr>
              <a:t>RGB color codes use three numerical values to represent colors in terms of red, green, and blue light. Each value ranges from 0 to 255. For example, RGB(255, 0, 0) represents red. These codes are widely used in digital displays and design</a:t>
            </a:r>
          </a:p>
        </p:txBody>
      </p:sp>
    </p:spTree>
    <p:extLst>
      <p:ext uri="{BB962C8B-B14F-4D97-AF65-F5344CB8AC3E}">
        <p14:creationId xmlns:p14="http://schemas.microsoft.com/office/powerpoint/2010/main" val="98122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789924" y="958987"/>
            <a:ext cx="10917676" cy="2651126"/>
          </a:xfrm>
          <a:prstGeom prst="rect">
            <a:avLst/>
          </a:prstGeom>
        </p:spPr>
        <p:txBody>
          <a:bodyPr vert="horz" lIns="182880" tIns="91440" rIns="182880" bIns="91440" rtlCol="0" anchor="ctr">
            <a:normAutofit/>
          </a:bodyPr>
          <a:lstStyle/>
          <a:p>
            <a:pPr marL="25400" marR="10160"/>
            <a:r>
              <a:rPr lang="en-US" spc="-20"/>
              <a:t>User</a:t>
            </a:r>
            <a:r>
              <a:rPr lang="en-US" spc="-100"/>
              <a:t> </a:t>
            </a:r>
            <a:r>
              <a:rPr lang="en-US" spc="-40"/>
              <a:t>Interface </a:t>
            </a:r>
            <a:r>
              <a:rPr lang="en-US" spc="-1420"/>
              <a:t> </a:t>
            </a:r>
            <a:r>
              <a:rPr lang="en-US"/>
              <a:t>Overview</a:t>
            </a:r>
          </a:p>
        </p:txBody>
      </p:sp>
      <p:pic>
        <p:nvPicPr>
          <p:cNvPr id="7" name="Graphic 6" descr="Search">
            <a:extLst>
              <a:ext uri="{FF2B5EF4-FFF2-40B4-BE49-F238E27FC236}">
                <a16:creationId xmlns:a16="http://schemas.microsoft.com/office/drawing/2014/main" id="{7284373E-6BC0-3206-E766-CDC56BAF3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6365" y="1910875"/>
            <a:ext cx="9554762" cy="95547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object 2"/>
          <p:cNvSpPr txBox="1"/>
          <p:nvPr/>
        </p:nvSpPr>
        <p:spPr>
          <a:xfrm>
            <a:off x="11789924" y="3968886"/>
            <a:ext cx="10917676" cy="8385040"/>
          </a:xfrm>
          <a:prstGeom prst="rect">
            <a:avLst/>
          </a:prstGeom>
        </p:spPr>
        <p:txBody>
          <a:bodyPr vert="horz" lIns="182880" tIns="91440" rIns="182880" bIns="91440" rtlCol="0">
            <a:normAutofit/>
          </a:bodyPr>
          <a:lstStyle/>
          <a:p>
            <a:pPr marL="25400" marR="10160" indent="-457200">
              <a:lnSpc>
                <a:spcPct val="90000"/>
              </a:lnSpc>
              <a:spcBef>
                <a:spcPts val="140"/>
              </a:spcBef>
              <a:buFont typeface="Arial" panose="020B0604020202020204" pitchFamily="34" charset="0"/>
              <a:buChar char="•"/>
            </a:pPr>
            <a:r>
              <a:rPr lang="en-US" sz="3600" spc="40"/>
              <a:t>The</a:t>
            </a:r>
            <a:r>
              <a:rPr lang="en-US" sz="3600" spc="30"/>
              <a:t> Google</a:t>
            </a:r>
            <a:r>
              <a:rPr lang="en-US" sz="3600" spc="40"/>
              <a:t> </a:t>
            </a:r>
            <a:r>
              <a:rPr lang="en-US" sz="3600" spc="20"/>
              <a:t>Sheets </a:t>
            </a:r>
            <a:r>
              <a:rPr lang="en-US" sz="3600" spc="10"/>
              <a:t>interface</a:t>
            </a:r>
            <a:r>
              <a:rPr lang="en-US" sz="3600" spc="40"/>
              <a:t> </a:t>
            </a:r>
            <a:r>
              <a:rPr lang="en-US" sz="3600" spc="-30"/>
              <a:t>is</a:t>
            </a:r>
            <a:r>
              <a:rPr lang="en-US" sz="3600" spc="20"/>
              <a:t> </a:t>
            </a:r>
            <a:r>
              <a:rPr lang="en-US" sz="3600" spc="10"/>
              <a:t>user-friendly,</a:t>
            </a:r>
            <a:r>
              <a:rPr lang="en-US" sz="3600" spc="70"/>
              <a:t> </a:t>
            </a:r>
            <a:r>
              <a:rPr lang="en-US" sz="3600" spc="10"/>
              <a:t>featuring</a:t>
            </a:r>
            <a:r>
              <a:rPr lang="en-US" sz="3600" spc="40"/>
              <a:t> </a:t>
            </a:r>
            <a:r>
              <a:rPr lang="en-US" sz="3600" spc="20"/>
              <a:t>a</a:t>
            </a:r>
            <a:r>
              <a:rPr lang="en-US" sz="3600" spc="-10"/>
              <a:t> </a:t>
            </a:r>
            <a:r>
              <a:rPr lang="en-US" sz="3600" spc="30"/>
              <a:t>toolbar</a:t>
            </a:r>
            <a:r>
              <a:rPr lang="en-US" sz="3600" spc="-20"/>
              <a:t> </a:t>
            </a:r>
            <a:r>
              <a:rPr lang="en-US" sz="3600" spc="40"/>
              <a:t>with </a:t>
            </a:r>
            <a:r>
              <a:rPr lang="en-US" sz="3600" spc="-1210"/>
              <a:t> </a:t>
            </a:r>
            <a:r>
              <a:rPr lang="en-US" sz="3600" spc="10"/>
              <a:t>essential</a:t>
            </a:r>
            <a:r>
              <a:rPr lang="en-US" sz="3600" spc="40"/>
              <a:t> </a:t>
            </a:r>
            <a:r>
              <a:rPr lang="en-US" sz="3600" spc="30"/>
              <a:t>functions</a:t>
            </a:r>
            <a:r>
              <a:rPr lang="en-US" sz="3600" spc="40"/>
              <a:t> </a:t>
            </a:r>
            <a:r>
              <a:rPr lang="en-US" sz="3600" spc="20"/>
              <a:t>easily</a:t>
            </a:r>
            <a:r>
              <a:rPr lang="en-US" sz="3600" spc="150"/>
              <a:t> </a:t>
            </a:r>
            <a:r>
              <a:rPr lang="en-US" sz="3600" spc="20"/>
              <a:t>accessible.</a:t>
            </a:r>
            <a:r>
              <a:rPr lang="en-US" sz="3600" spc="60"/>
              <a:t> </a:t>
            </a:r>
            <a:r>
              <a:rPr lang="en-US" sz="3600" spc="40"/>
              <a:t>The</a:t>
            </a:r>
            <a:r>
              <a:rPr lang="en-US" sz="3600" spc="50"/>
              <a:t> </a:t>
            </a:r>
            <a:r>
              <a:rPr lang="en-US" sz="3600" spc="10"/>
              <a:t>layout</a:t>
            </a:r>
            <a:r>
              <a:rPr lang="en-US" sz="3600" spc="60"/>
              <a:t> </a:t>
            </a:r>
            <a:r>
              <a:rPr lang="en-US" sz="3600" spc="-10"/>
              <a:t>allows</a:t>
            </a:r>
            <a:r>
              <a:rPr lang="en-US" sz="3600" spc="40"/>
              <a:t> </a:t>
            </a:r>
            <a:r>
              <a:rPr lang="en-US" sz="3600" spc="20"/>
              <a:t>for</a:t>
            </a:r>
            <a:r>
              <a:rPr lang="en-US" sz="3600" spc="-10"/>
              <a:t> </a:t>
            </a:r>
            <a:r>
              <a:rPr lang="en-US" sz="3600" spc="40"/>
              <a:t>seamless </a:t>
            </a:r>
            <a:r>
              <a:rPr lang="en-US" sz="3600" spc="50"/>
              <a:t> </a:t>
            </a:r>
            <a:r>
              <a:rPr lang="en-US" sz="3600"/>
              <a:t>navigation </a:t>
            </a:r>
            <a:r>
              <a:rPr lang="en-US" sz="3600" spc="20"/>
              <a:t>between </a:t>
            </a:r>
            <a:r>
              <a:rPr lang="en-US" sz="3600" spc="40"/>
              <a:t>sheets, </a:t>
            </a:r>
            <a:r>
              <a:rPr lang="en-US" sz="3600" spc="60"/>
              <a:t>and </a:t>
            </a:r>
            <a:r>
              <a:rPr lang="en-US" sz="3600" spc="40"/>
              <a:t>options </a:t>
            </a:r>
            <a:r>
              <a:rPr lang="en-US" sz="3600" spc="-30"/>
              <a:t>for </a:t>
            </a:r>
            <a:r>
              <a:rPr lang="en-US" sz="3600" spc="20"/>
              <a:t>customizing </a:t>
            </a:r>
            <a:r>
              <a:rPr lang="en-US" sz="3600" spc="10"/>
              <a:t>views </a:t>
            </a:r>
            <a:r>
              <a:rPr lang="en-US" sz="3600" spc="20"/>
              <a:t> </a:t>
            </a:r>
            <a:r>
              <a:rPr lang="en-US" sz="3600" spc="30"/>
              <a:t>enhance</a:t>
            </a:r>
            <a:r>
              <a:rPr lang="en-US" sz="3600" spc="20"/>
              <a:t> </a:t>
            </a:r>
            <a:r>
              <a:rPr lang="en-US" sz="3600" spc="40"/>
              <a:t>user</a:t>
            </a:r>
            <a:r>
              <a:rPr lang="en-US" sz="3600" spc="110"/>
              <a:t> </a:t>
            </a:r>
            <a:r>
              <a:rPr lang="en-US" sz="3600" spc="20"/>
              <a:t>experience.</a:t>
            </a:r>
            <a:endParaRPr lang="en-US" sz="3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on light percentage sign">
            <a:extLst>
              <a:ext uri="{FF2B5EF4-FFF2-40B4-BE49-F238E27FC236}">
                <a16:creationId xmlns:a16="http://schemas.microsoft.com/office/drawing/2014/main" id="{EC6193CE-C5CF-6BB1-F13A-F155FCD27893}"/>
              </a:ext>
            </a:extLst>
          </p:cNvPr>
          <p:cNvPicPr>
            <a:picLocks noChangeAspect="1"/>
          </p:cNvPicPr>
          <p:nvPr/>
        </p:nvPicPr>
        <p:blipFill>
          <a:blip r:embed="rId2"/>
          <a:srcRect t="10224"/>
          <a:stretch/>
        </p:blipFill>
        <p:spPr>
          <a:xfrm>
            <a:off x="2" y="20"/>
            <a:ext cx="19339284" cy="13715980"/>
          </a:xfrm>
          <a:prstGeom prst="rect">
            <a:avLst/>
          </a:prstGeom>
        </p:spPr>
      </p:pic>
      <p:sp>
        <p:nvSpPr>
          <p:cNvPr id="2" name="TextBox 1">
            <a:extLst>
              <a:ext uri="{FF2B5EF4-FFF2-40B4-BE49-F238E27FC236}">
                <a16:creationId xmlns:a16="http://schemas.microsoft.com/office/drawing/2014/main" id="{A865E24C-F442-0769-6BA1-52E6CE1AD584}"/>
              </a:ext>
            </a:extLst>
          </p:cNvPr>
          <p:cNvSpPr txBox="1"/>
          <p:nvPr/>
        </p:nvSpPr>
        <p:spPr>
          <a:xfrm>
            <a:off x="15063221" y="730250"/>
            <a:ext cx="7644378" cy="3799824"/>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000">
                <a:latin typeface="+mj-lt"/>
                <a:ea typeface="+mj-ea"/>
                <a:cs typeface="+mj-cs"/>
              </a:rPr>
              <a:t>CMYK Color Codes</a:t>
            </a:r>
          </a:p>
        </p:txBody>
      </p:sp>
      <p:sp>
        <p:nvSpPr>
          <p:cNvPr id="3" name="TextBox 2">
            <a:extLst>
              <a:ext uri="{FF2B5EF4-FFF2-40B4-BE49-F238E27FC236}">
                <a16:creationId xmlns:a16="http://schemas.microsoft.com/office/drawing/2014/main" id="{AC7C41FE-899D-88C3-0124-1AA8AFEB071C}"/>
              </a:ext>
            </a:extLst>
          </p:cNvPr>
          <p:cNvSpPr txBox="1"/>
          <p:nvPr/>
        </p:nvSpPr>
        <p:spPr>
          <a:xfrm>
            <a:off x="15063221" y="4868402"/>
            <a:ext cx="7644378" cy="7485524"/>
          </a:xfrm>
          <a:prstGeom prst="rect">
            <a:avLst/>
          </a:prstGeom>
        </p:spPr>
        <p:txBody>
          <a:bodyPr vert="horz" lIns="182880" tIns="91440" rIns="182880" bIns="91440" rtlCol="0">
            <a:normAutofit/>
          </a:bodyPr>
          <a:lstStyle/>
          <a:p>
            <a:pPr indent="-457200">
              <a:lnSpc>
                <a:spcPct val="90000"/>
              </a:lnSpc>
              <a:spcAft>
                <a:spcPts val="1200"/>
              </a:spcAft>
              <a:buFont typeface="Arial" panose="020B0604020202020204" pitchFamily="34" charset="0"/>
              <a:buChar char="•"/>
            </a:pPr>
            <a:r>
              <a:rPr lang="en-US" sz="4000"/>
              <a:t>CMYK stands for Cyan, Magenta, Yellow, and Key (black). These color codes are used in printing, with each component represented as a percentage from 0% to 100%. For example, CMYK(0%, 100%, 100%, 0%) represents red. This model is subtractive, meaning colors are created by removing light</a:t>
            </a:r>
          </a:p>
        </p:txBody>
      </p:sp>
    </p:spTree>
    <p:extLst>
      <p:ext uri="{BB962C8B-B14F-4D97-AF65-F5344CB8AC3E}">
        <p14:creationId xmlns:p14="http://schemas.microsoft.com/office/powerpoint/2010/main" val="650907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8D01C7-AC9D-4E15-0B5F-ABD51FBF173C}"/>
              </a:ext>
            </a:extLst>
          </p:cNvPr>
          <p:cNvSpPr txBox="1"/>
          <p:nvPr/>
        </p:nvSpPr>
        <p:spPr>
          <a:xfrm>
            <a:off x="2133600" y="5361370"/>
            <a:ext cx="19812000" cy="5473924"/>
          </a:xfrm>
          <a:prstGeom prst="rect">
            <a:avLst/>
          </a:prstGeom>
        </p:spPr>
        <p:txBody>
          <a:bodyPr vert="horz" lIns="182880" tIns="91440" rIns="182880" bIns="91440" rtlCol="0" anchor="ctr">
            <a:noAutofit/>
          </a:bodyPr>
          <a:lstStyle/>
          <a:p>
            <a:pPr algn="ctr">
              <a:lnSpc>
                <a:spcPct val="90000"/>
              </a:lnSpc>
              <a:spcBef>
                <a:spcPts val="2000"/>
              </a:spcBef>
            </a:pPr>
            <a:r>
              <a:rPr lang="en-US" sz="5600" dirty="0"/>
              <a:t>HSL stands for Hue, Saturation, and Lightness. Hue is represented as a degree on the color wheel from 0 to 360, while saturation and lightness are percentages from 0% to 100%. For example, HSL(240, 100%, 50%) represents a pure blue color</a:t>
            </a:r>
          </a:p>
        </p:txBody>
      </p:sp>
      <p:sp>
        <p:nvSpPr>
          <p:cNvPr id="2" name="TextBox 1">
            <a:extLst>
              <a:ext uri="{FF2B5EF4-FFF2-40B4-BE49-F238E27FC236}">
                <a16:creationId xmlns:a16="http://schemas.microsoft.com/office/drawing/2014/main" id="{B7D3FD97-8579-D66C-312D-042F6F41A5D1}"/>
              </a:ext>
            </a:extLst>
          </p:cNvPr>
          <p:cNvSpPr txBox="1"/>
          <p:nvPr/>
        </p:nvSpPr>
        <p:spPr>
          <a:xfrm>
            <a:off x="3634155" y="3821725"/>
            <a:ext cx="3833446" cy="1815882"/>
          </a:xfrm>
          <a:prstGeom prst="rect">
            <a:avLst/>
          </a:prstGeom>
          <a:noFill/>
        </p:spPr>
        <p:txBody>
          <a:bodyPr wrap="square" rtlCol="0">
            <a:spAutoFit/>
          </a:bodyPr>
          <a:lstStyle/>
          <a:p>
            <a:pPr>
              <a:spcAft>
                <a:spcPts val="1200"/>
              </a:spcAft>
            </a:pPr>
            <a:r>
              <a:rPr lang="en-IN" sz="5600" b="1"/>
              <a:t>HSL Color Codes</a:t>
            </a:r>
            <a:endParaRPr lang="en-US" sz="5600" b="1"/>
          </a:p>
        </p:txBody>
      </p:sp>
    </p:spTree>
    <p:extLst>
      <p:ext uri="{BB962C8B-B14F-4D97-AF65-F5344CB8AC3E}">
        <p14:creationId xmlns:p14="http://schemas.microsoft.com/office/powerpoint/2010/main" val="4094575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C0541-892D-FFB8-2601-F6ECBD278522}"/>
              </a:ext>
            </a:extLst>
          </p:cNvPr>
          <p:cNvSpPr txBox="1"/>
          <p:nvPr/>
        </p:nvSpPr>
        <p:spPr>
          <a:xfrm>
            <a:off x="16306800" y="2256188"/>
            <a:ext cx="6868360" cy="2830540"/>
          </a:xfrm>
          <a:prstGeom prst="rect">
            <a:avLst/>
          </a:prstGeom>
        </p:spPr>
        <p:txBody>
          <a:bodyPr vert="horz" lIns="91440" tIns="45720" rIns="91440" bIns="45720" rtlCol="0" anchor="t">
            <a:normAutofit/>
          </a:bodyPr>
          <a:lstStyle/>
          <a:p>
            <a:pPr>
              <a:lnSpc>
                <a:spcPct val="90000"/>
              </a:lnSpc>
              <a:spcBef>
                <a:spcPct val="0"/>
              </a:spcBef>
              <a:spcAft>
                <a:spcPts val="1200"/>
              </a:spcAft>
            </a:pPr>
            <a:r>
              <a:rPr lang="en-US" sz="6400">
                <a:latin typeface="+mj-lt"/>
                <a:ea typeface="+mj-ea"/>
                <a:cs typeface="+mj-cs"/>
              </a:rPr>
              <a:t>Pantone Color Codes</a:t>
            </a:r>
          </a:p>
        </p:txBody>
      </p:sp>
      <p:pic>
        <p:nvPicPr>
          <p:cNvPr id="5" name="Picture 4" descr="Colour chart with labels">
            <a:extLst>
              <a:ext uri="{FF2B5EF4-FFF2-40B4-BE49-F238E27FC236}">
                <a16:creationId xmlns:a16="http://schemas.microsoft.com/office/drawing/2014/main" id="{A02B1CD8-1EC0-4FFF-A86B-AAFAFE3C4884}"/>
              </a:ext>
            </a:extLst>
          </p:cNvPr>
          <p:cNvPicPr>
            <a:picLocks noChangeAspect="1"/>
          </p:cNvPicPr>
          <p:nvPr/>
        </p:nvPicPr>
        <p:blipFill>
          <a:blip r:embed="rId2"/>
          <a:srcRect l="18358" r="7937"/>
          <a:stretch/>
        </p:blipFill>
        <p:spPr>
          <a:xfrm>
            <a:off x="-19772" y="10"/>
            <a:ext cx="15145210" cy="13715990"/>
          </a:xfrm>
          <a:prstGeom prst="rect">
            <a:avLst/>
          </a:prstGeom>
        </p:spPr>
      </p:pic>
      <p:cxnSp>
        <p:nvCxnSpPr>
          <p:cNvPr id="10" name="Straight Connector 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98780" y="1742292"/>
            <a:ext cx="147387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F49D145-FEE0-03B6-F2D6-B751A4B1389A}"/>
              </a:ext>
            </a:extLst>
          </p:cNvPr>
          <p:cNvSpPr txBox="1"/>
          <p:nvPr/>
        </p:nvSpPr>
        <p:spPr>
          <a:xfrm>
            <a:off x="16306800" y="5086728"/>
            <a:ext cx="6868360" cy="7198038"/>
          </a:xfrm>
          <a:prstGeom prst="rect">
            <a:avLst/>
          </a:prstGeom>
        </p:spPr>
        <p:txBody>
          <a:bodyPr vert="horz" lIns="91440" tIns="45720" rIns="91440" bIns="45720" rtlCol="0">
            <a:normAutofit/>
          </a:bodyPr>
          <a:lstStyle/>
          <a:p>
            <a:pPr>
              <a:lnSpc>
                <a:spcPct val="90000"/>
              </a:lnSpc>
              <a:spcAft>
                <a:spcPts val="1200"/>
              </a:spcAft>
            </a:pPr>
            <a:r>
              <a:rPr lang="en-US" sz="4000" dirty="0"/>
              <a:t> Pantone color codes are part of the Pantone Matching System (PMS), used for ensuring color consistency in various industries. Each color has a unique code, such as Pantone 294 C. Pantone is widely used in printing, fashion, and product design to match specific shades accurately</a:t>
            </a:r>
          </a:p>
        </p:txBody>
      </p:sp>
    </p:spTree>
    <p:extLst>
      <p:ext uri="{BB962C8B-B14F-4D97-AF65-F5344CB8AC3E}">
        <p14:creationId xmlns:p14="http://schemas.microsoft.com/office/powerpoint/2010/main" val="2607921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C4F916-4CED-F56A-E039-2DE0F646A78B}"/>
              </a:ext>
            </a:extLst>
          </p:cNvPr>
          <p:cNvSpPr/>
          <p:nvPr/>
        </p:nvSpPr>
        <p:spPr>
          <a:xfrm>
            <a:off x="685800" y="2133600"/>
            <a:ext cx="23012400" cy="8260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a:extLst>
              <a:ext uri="{FF2B5EF4-FFF2-40B4-BE49-F238E27FC236}">
                <a16:creationId xmlns:a16="http://schemas.microsoft.com/office/drawing/2014/main" id="{3101D54D-A3D4-377F-C036-46A7BDFC1721}"/>
              </a:ext>
            </a:extLst>
          </p:cNvPr>
          <p:cNvSpPr txBox="1"/>
          <p:nvPr/>
        </p:nvSpPr>
        <p:spPr>
          <a:xfrm>
            <a:off x="4267200" y="4419601"/>
            <a:ext cx="15849600" cy="3046988"/>
          </a:xfrm>
          <a:prstGeom prst="rect">
            <a:avLst/>
          </a:prstGeom>
          <a:noFill/>
        </p:spPr>
        <p:txBody>
          <a:bodyPr wrap="square" rtlCol="0">
            <a:spAutoFit/>
          </a:bodyPr>
          <a:lstStyle/>
          <a:p>
            <a:r>
              <a:rPr lang="en-US" sz="9600" dirty="0" err="1">
                <a:solidFill>
                  <a:schemeClr val="bg1"/>
                </a:solidFill>
                <a:latin typeface="Al Tarikh" pitchFamily="2" charset="-78"/>
                <a:cs typeface="Al Tarikh" pitchFamily="2" charset="-78"/>
              </a:rPr>
              <a:t>Yassification</a:t>
            </a:r>
            <a:r>
              <a:rPr lang="en-US" sz="9600" dirty="0">
                <a:solidFill>
                  <a:schemeClr val="bg1"/>
                </a:solidFill>
                <a:latin typeface="Al Tarikh" pitchFamily="2" charset="-78"/>
                <a:cs typeface="Al Tarikh" pitchFamily="2" charset="-78"/>
              </a:rPr>
              <a:t>: A Trend in Modern Language</a:t>
            </a:r>
          </a:p>
        </p:txBody>
      </p:sp>
    </p:spTree>
    <p:extLst>
      <p:ext uri="{BB962C8B-B14F-4D97-AF65-F5344CB8AC3E}">
        <p14:creationId xmlns:p14="http://schemas.microsoft.com/office/powerpoint/2010/main" val="953353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B80465-5738-5873-5D6B-DF960FF68E4B}"/>
              </a:ext>
            </a:extLst>
          </p:cNvPr>
          <p:cNvSpPr txBox="1"/>
          <p:nvPr/>
        </p:nvSpPr>
        <p:spPr>
          <a:xfrm>
            <a:off x="9107468" y="0"/>
            <a:ext cx="13597082" cy="3351246"/>
          </a:xfrm>
          <a:prstGeom prst="rect">
            <a:avLst/>
          </a:prstGeom>
        </p:spPr>
        <p:txBody>
          <a:bodyPr vert="horz" lIns="91440" tIns="45720" rIns="91440" bIns="45720" rtlCol="0" anchor="b">
            <a:normAutofit/>
          </a:bodyPr>
          <a:lstStyle/>
          <a:p>
            <a:pPr>
              <a:lnSpc>
                <a:spcPct val="90000"/>
              </a:lnSpc>
              <a:spcBef>
                <a:spcPct val="0"/>
              </a:spcBef>
              <a:spcAft>
                <a:spcPts val="1200"/>
              </a:spcAft>
            </a:pPr>
            <a:r>
              <a:rPr lang="en-US" sz="8000" dirty="0">
                <a:latin typeface="+mj-lt"/>
                <a:ea typeface="+mj-ea"/>
                <a:cs typeface="+mj-cs"/>
              </a:rPr>
              <a:t>Definition:- </a:t>
            </a:r>
            <a:r>
              <a:rPr lang="en-US" sz="8000" dirty="0" err="1">
                <a:latin typeface="+mj-lt"/>
                <a:ea typeface="+mj-ea"/>
                <a:cs typeface="+mj-cs"/>
              </a:rPr>
              <a:t>Yassification</a:t>
            </a:r>
            <a:endParaRPr lang="en-US" sz="8000" dirty="0">
              <a:latin typeface="+mj-lt"/>
              <a:ea typeface="+mj-ea"/>
              <a:cs typeface="+mj-cs"/>
            </a:endParaRPr>
          </a:p>
        </p:txBody>
      </p:sp>
      <p:pic>
        <p:nvPicPr>
          <p:cNvPr id="7" name="Picture 6">
            <a:extLst>
              <a:ext uri="{FF2B5EF4-FFF2-40B4-BE49-F238E27FC236}">
                <a16:creationId xmlns:a16="http://schemas.microsoft.com/office/drawing/2014/main" id="{B5F9FFDF-A01E-4D61-47A8-AD977B6577DE}"/>
              </a:ext>
            </a:extLst>
          </p:cNvPr>
          <p:cNvPicPr>
            <a:picLocks noChangeAspect="1"/>
          </p:cNvPicPr>
          <p:nvPr/>
        </p:nvPicPr>
        <p:blipFill>
          <a:blip r:embed="rId2"/>
          <a:srcRect l="23031" r="36124"/>
          <a:stretch/>
        </p:blipFill>
        <p:spPr>
          <a:xfrm>
            <a:off x="2" y="10"/>
            <a:ext cx="8392992" cy="13715990"/>
          </a:xfrm>
          <a:prstGeom prst="rect">
            <a:avLst/>
          </a:prstGeom>
          <a:effectLst/>
        </p:spPr>
      </p:pic>
      <p:graphicFrame>
        <p:nvGraphicFramePr>
          <p:cNvPr id="5" name="TextBox 2">
            <a:extLst>
              <a:ext uri="{FF2B5EF4-FFF2-40B4-BE49-F238E27FC236}">
                <a16:creationId xmlns:a16="http://schemas.microsoft.com/office/drawing/2014/main" id="{772ABAFE-899A-C88D-4B30-6FA4C95FF7BB}"/>
              </a:ext>
            </a:extLst>
          </p:cNvPr>
          <p:cNvGraphicFramePr/>
          <p:nvPr>
            <p:extLst>
              <p:ext uri="{D42A27DB-BD31-4B8C-83A1-F6EECF244321}">
                <p14:modId xmlns:p14="http://schemas.microsoft.com/office/powerpoint/2010/main" val="2274295340"/>
              </p:ext>
            </p:extLst>
          </p:nvPr>
        </p:nvGraphicFramePr>
        <p:xfrm>
          <a:off x="8750231" y="4085452"/>
          <a:ext cx="15270434" cy="8896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3329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52E604-3586-D3AE-D98A-106625A6AB05}"/>
              </a:ext>
            </a:extLst>
          </p:cNvPr>
          <p:cNvSpPr txBox="1"/>
          <p:nvPr/>
        </p:nvSpPr>
        <p:spPr>
          <a:xfrm>
            <a:off x="9107466" y="590554"/>
            <a:ext cx="6883542" cy="1114420"/>
          </a:xfrm>
          <a:prstGeom prst="rect">
            <a:avLst/>
          </a:prstGeom>
        </p:spPr>
        <p:txBody>
          <a:bodyPr vert="horz" lIns="91440" tIns="45720" rIns="91440" bIns="45720" rtlCol="0" anchor="b">
            <a:normAutofit fontScale="92500"/>
          </a:bodyPr>
          <a:lstStyle/>
          <a:p>
            <a:pPr>
              <a:lnSpc>
                <a:spcPct val="90000"/>
              </a:lnSpc>
              <a:spcBef>
                <a:spcPct val="0"/>
              </a:spcBef>
              <a:spcAft>
                <a:spcPts val="1200"/>
              </a:spcAft>
            </a:pPr>
            <a:r>
              <a:rPr lang="en-US" sz="8000" dirty="0">
                <a:latin typeface="+mj-lt"/>
                <a:ea typeface="+mj-ea"/>
                <a:cs typeface="+mj-cs"/>
              </a:rPr>
              <a:t>Cultural Context</a:t>
            </a:r>
          </a:p>
        </p:txBody>
      </p:sp>
      <p:pic>
        <p:nvPicPr>
          <p:cNvPr id="6" name="Picture 5" descr="Abstract background of glass spheres connected">
            <a:extLst>
              <a:ext uri="{FF2B5EF4-FFF2-40B4-BE49-F238E27FC236}">
                <a16:creationId xmlns:a16="http://schemas.microsoft.com/office/drawing/2014/main" id="{F213B5A0-6A73-1602-3426-231939653CAB}"/>
              </a:ext>
            </a:extLst>
          </p:cNvPr>
          <p:cNvPicPr>
            <a:picLocks noChangeAspect="1"/>
          </p:cNvPicPr>
          <p:nvPr/>
        </p:nvPicPr>
        <p:blipFill>
          <a:blip r:embed="rId2"/>
          <a:srcRect l="46022" r="19558"/>
          <a:stretch/>
        </p:blipFill>
        <p:spPr>
          <a:xfrm>
            <a:off x="2" y="10"/>
            <a:ext cx="8392992" cy="13715990"/>
          </a:xfrm>
          <a:prstGeom prst="rect">
            <a:avLst/>
          </a:prstGeom>
          <a:effectLst/>
        </p:spPr>
      </p:pic>
      <p:sp>
        <p:nvSpPr>
          <p:cNvPr id="4" name="TextBox 3">
            <a:extLst>
              <a:ext uri="{FF2B5EF4-FFF2-40B4-BE49-F238E27FC236}">
                <a16:creationId xmlns:a16="http://schemas.microsoft.com/office/drawing/2014/main" id="{11825667-E460-3D3C-9FA4-5901235B99E2}"/>
              </a:ext>
            </a:extLst>
          </p:cNvPr>
          <p:cNvSpPr txBox="1"/>
          <p:nvPr/>
        </p:nvSpPr>
        <p:spPr>
          <a:xfrm>
            <a:off x="8608704" y="2769187"/>
            <a:ext cx="12034568" cy="3631613"/>
          </a:xfrm>
          <a:prstGeom prst="rect">
            <a:avLst/>
          </a:prstGeom>
        </p:spPr>
        <p:txBody>
          <a:bodyPr vert="horz" lIns="91440" tIns="45720" rIns="91440" bIns="45720" rtlCol="0">
            <a:normAutofit/>
          </a:bodyPr>
          <a:lstStyle/>
          <a:p>
            <a:pPr indent="-228600">
              <a:lnSpc>
                <a:spcPct val="90000"/>
              </a:lnSpc>
              <a:spcBef>
                <a:spcPts val="2000"/>
              </a:spcBef>
              <a:buFont typeface="Arial" panose="020B0604020202020204" pitchFamily="34" charset="0"/>
              <a:buChar char="•"/>
            </a:pPr>
            <a:r>
              <a:rPr lang="en-US" sz="4000" dirty="0" err="1"/>
              <a:t>Yassification</a:t>
            </a:r>
            <a:r>
              <a:rPr lang="en-US" sz="4000" dirty="0"/>
              <a:t> mirrors society's fascination with persona-building and the ways individuals curate their identities online. It plays into the broader cultural narrative of presenting an idealized self to the world, often blurring the lines between reality and hyperreality</a:t>
            </a:r>
          </a:p>
        </p:txBody>
      </p:sp>
      <p:sp>
        <p:nvSpPr>
          <p:cNvPr id="3" name="TextBox 2">
            <a:extLst>
              <a:ext uri="{FF2B5EF4-FFF2-40B4-BE49-F238E27FC236}">
                <a16:creationId xmlns:a16="http://schemas.microsoft.com/office/drawing/2014/main" id="{D96C9A9A-9428-BD1B-9561-610EED17988C}"/>
              </a:ext>
            </a:extLst>
          </p:cNvPr>
          <p:cNvSpPr txBox="1"/>
          <p:nvPr/>
        </p:nvSpPr>
        <p:spPr>
          <a:xfrm>
            <a:off x="8824414" y="6400800"/>
            <a:ext cx="12034568" cy="6186309"/>
          </a:xfrm>
          <a:prstGeom prst="rect">
            <a:avLst/>
          </a:prstGeom>
          <a:noFill/>
        </p:spPr>
        <p:txBody>
          <a:bodyPr wrap="square" rtlCol="0">
            <a:spAutoFit/>
          </a:bodyPr>
          <a:lstStyle/>
          <a:p>
            <a:pPr>
              <a:spcAft>
                <a:spcPts val="1200"/>
              </a:spcAft>
            </a:pPr>
            <a:r>
              <a:rPr lang="en-US" sz="3600" dirty="0"/>
              <a:t> </a:t>
            </a:r>
            <a:r>
              <a:rPr lang="en-IN" sz="3600" dirty="0"/>
              <a:t>Emerging in 2021, </a:t>
            </a:r>
            <a:r>
              <a:rPr lang="en-IN" sz="3600" dirty="0" err="1"/>
              <a:t>yassification</a:t>
            </a:r>
            <a:r>
              <a:rPr lang="en-IN" sz="3600" dirty="0"/>
              <a:t> reflected a growing acceptance of hyperreality in aesthetics on social media. This trend highlighted the shift towards highly stylized and exaggerated forms of beauty, often achieved through digital enhancements and filters. </a:t>
            </a:r>
            <a:r>
              <a:rPr lang="en-IN" sz="3600" dirty="0" err="1"/>
              <a:t>Yassification</a:t>
            </a:r>
            <a:r>
              <a:rPr lang="en-IN" sz="3600" dirty="0"/>
              <a:t> involves the use of photo editing tools to dramatically alter a person’s appearance, adding elements like heavy makeup, flawless skin, and vibrant </a:t>
            </a:r>
            <a:r>
              <a:rPr lang="en-IN" sz="3600" dirty="0" err="1"/>
              <a:t>colors</a:t>
            </a:r>
            <a:r>
              <a:rPr lang="en-IN" sz="3600" dirty="0"/>
              <a:t> to create an almost surreal version of the original image. This process not only transforms the physical look but also constructs an idealized persona that aligns with modern beauty standard</a:t>
            </a:r>
            <a:endParaRPr lang="en-US" sz="3600" dirty="0"/>
          </a:p>
        </p:txBody>
      </p:sp>
    </p:spTree>
    <p:extLst>
      <p:ext uri="{BB962C8B-B14F-4D97-AF65-F5344CB8AC3E}">
        <p14:creationId xmlns:p14="http://schemas.microsoft.com/office/powerpoint/2010/main" val="634362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20168" y="2820164"/>
            <a:ext cx="13716000" cy="8075672"/>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20170" y="2840438"/>
            <a:ext cx="13715998" cy="8075678"/>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35846" y="7176170"/>
            <a:ext cx="5003958" cy="8075682"/>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1003474" y="1939436"/>
            <a:ext cx="7800714" cy="8357916"/>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20186" y="2799886"/>
            <a:ext cx="13716006" cy="8075670"/>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5A9FA9-603C-2A68-FEE3-B2F94DC74C88}"/>
              </a:ext>
            </a:extLst>
          </p:cNvPr>
          <p:cNvSpPr txBox="1"/>
          <p:nvPr/>
        </p:nvSpPr>
        <p:spPr>
          <a:xfrm>
            <a:off x="933444" y="1173710"/>
            <a:ext cx="6402732" cy="6774994"/>
          </a:xfrm>
          <a:prstGeom prst="rect">
            <a:avLst/>
          </a:prstGeom>
        </p:spPr>
        <p:txBody>
          <a:bodyPr vert="horz" lIns="91440" tIns="45720" rIns="91440" bIns="45720" rtlCol="0" anchor="b">
            <a:normAutofit/>
          </a:bodyPr>
          <a:lstStyle/>
          <a:p>
            <a:pPr algn="r">
              <a:lnSpc>
                <a:spcPct val="90000"/>
              </a:lnSpc>
              <a:spcBef>
                <a:spcPct val="0"/>
              </a:spcBef>
              <a:spcAft>
                <a:spcPts val="1200"/>
              </a:spcAft>
            </a:pPr>
            <a:r>
              <a:rPr lang="en-US" sz="8000" kern="1200">
                <a:solidFill>
                  <a:srgbClr val="FFFFFF"/>
                </a:solidFill>
                <a:latin typeface="+mj-lt"/>
                <a:ea typeface="+mj-ea"/>
                <a:cs typeface="+mj-cs"/>
              </a:rPr>
              <a:t>Examples in Media</a:t>
            </a:r>
          </a:p>
        </p:txBody>
      </p:sp>
      <p:sp>
        <p:nvSpPr>
          <p:cNvPr id="4" name="TextBox 3">
            <a:extLst>
              <a:ext uri="{FF2B5EF4-FFF2-40B4-BE49-F238E27FC236}">
                <a16:creationId xmlns:a16="http://schemas.microsoft.com/office/drawing/2014/main" id="{3576DC18-4BD9-D7A9-CEE1-3708052063D8}"/>
              </a:ext>
            </a:extLst>
          </p:cNvPr>
          <p:cNvSpPr txBox="1"/>
          <p:nvPr/>
        </p:nvSpPr>
        <p:spPr>
          <a:xfrm>
            <a:off x="9620518" y="1298960"/>
            <a:ext cx="13110694" cy="11092094"/>
          </a:xfrm>
          <a:prstGeom prst="rect">
            <a:avLst/>
          </a:prstGeom>
        </p:spPr>
        <p:txBody>
          <a:bodyPr vert="horz" lIns="91440" tIns="45720" rIns="91440" bIns="45720" rtlCol="0" anchor="ctr">
            <a:normAutofit/>
          </a:bodyPr>
          <a:lstStyle/>
          <a:p>
            <a:pPr indent="-228600">
              <a:lnSpc>
                <a:spcPct val="90000"/>
              </a:lnSpc>
              <a:spcBef>
                <a:spcPts val="2000"/>
              </a:spcBef>
              <a:buFont typeface="Arial" panose="020B0604020202020204" pitchFamily="34" charset="0"/>
              <a:buChar char="•"/>
            </a:pPr>
            <a:r>
              <a:rPr lang="en-US" sz="4000"/>
              <a:t>hows like </a:t>
            </a:r>
            <a:r>
              <a:rPr lang="en-US" sz="4000" b="1"/>
              <a:t>RuPaul's Drag Race</a:t>
            </a:r>
            <a:r>
              <a:rPr lang="en-US" sz="4000"/>
              <a:t> played a significant role in popularizing these aesthetics. The show, which celebrates drag culture and emphasizes creativity, extravagance, and self-expression, resonated with a broad audience and captured the public imagination. Contestants on the show often undergo dramatic transformations, embodying the essence of yassification through their elaborate costumes, makeup, and performances.</a:t>
            </a:r>
          </a:p>
        </p:txBody>
      </p:sp>
      <p:sp>
        <p:nvSpPr>
          <p:cNvPr id="3" name="TextBox 2">
            <a:extLst>
              <a:ext uri="{FF2B5EF4-FFF2-40B4-BE49-F238E27FC236}">
                <a16:creationId xmlns:a16="http://schemas.microsoft.com/office/drawing/2014/main" id="{55068EED-38B0-E4E0-34E1-7CE3EE92FFDF}"/>
              </a:ext>
            </a:extLst>
          </p:cNvPr>
          <p:cNvSpPr txBox="1"/>
          <p:nvPr/>
        </p:nvSpPr>
        <p:spPr>
          <a:xfrm>
            <a:off x="8994784" y="838672"/>
            <a:ext cx="14888308" cy="3970318"/>
          </a:xfrm>
          <a:prstGeom prst="rect">
            <a:avLst/>
          </a:prstGeom>
          <a:noFill/>
        </p:spPr>
        <p:txBody>
          <a:bodyPr wrap="square" rtlCol="0">
            <a:spAutoFit/>
          </a:bodyPr>
          <a:lstStyle/>
          <a:p>
            <a:pPr>
              <a:spcAft>
                <a:spcPts val="1200"/>
              </a:spcAft>
            </a:pPr>
            <a:r>
              <a:rPr lang="en-US" sz="3600" dirty="0"/>
              <a:t> </a:t>
            </a:r>
            <a:r>
              <a:rPr lang="en-IN" sz="3600" dirty="0" err="1"/>
              <a:t>Yassification</a:t>
            </a:r>
            <a:r>
              <a:rPr lang="en-IN" sz="3600" dirty="0"/>
              <a:t> became evident in memes and viral videos where users would humorously </a:t>
            </a:r>
            <a:r>
              <a:rPr lang="en-IN" sz="3600" dirty="0" err="1"/>
              <a:t>yassify</a:t>
            </a:r>
            <a:r>
              <a:rPr lang="en-IN" sz="3600" dirty="0"/>
              <a:t> celebrities and characters. This trend involved using photo editing tools to add exaggerated makeup, perfect skin, and glamorous effects to well-known figures, often with a playful or satirical twist. The process of </a:t>
            </a:r>
            <a:r>
              <a:rPr lang="en-IN" sz="3600" dirty="0" err="1"/>
              <a:t>yassification</a:t>
            </a:r>
            <a:r>
              <a:rPr lang="en-IN" sz="3600" dirty="0"/>
              <a:t> quickly gained popularity on social media platforms like TikTok and Twitter, where users enjoyed sharing their humorous and over-the-top transformations.</a:t>
            </a:r>
            <a:endParaRPr lang="en-US" sz="3600" dirty="0"/>
          </a:p>
        </p:txBody>
      </p:sp>
    </p:spTree>
    <p:extLst>
      <p:ext uri="{BB962C8B-B14F-4D97-AF65-F5344CB8AC3E}">
        <p14:creationId xmlns:p14="http://schemas.microsoft.com/office/powerpoint/2010/main" val="3797419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39D54-18E5-E656-5C42-51DD24D912F3}"/>
              </a:ext>
            </a:extLst>
          </p:cNvPr>
          <p:cNvSpPr txBox="1"/>
          <p:nvPr/>
        </p:nvSpPr>
        <p:spPr>
          <a:xfrm>
            <a:off x="16192503" y="1429242"/>
            <a:ext cx="6890334" cy="7802908"/>
          </a:xfrm>
          <a:prstGeom prst="rect">
            <a:avLst/>
          </a:prstGeom>
        </p:spPr>
        <p:txBody>
          <a:bodyPr vert="horz" lIns="182880" tIns="91440" rIns="182880" bIns="91440" rtlCol="0" anchor="t">
            <a:normAutofit/>
          </a:bodyPr>
          <a:lstStyle/>
          <a:p>
            <a:pPr>
              <a:lnSpc>
                <a:spcPct val="90000"/>
              </a:lnSpc>
              <a:spcBef>
                <a:spcPct val="0"/>
              </a:spcBef>
              <a:spcAft>
                <a:spcPts val="1200"/>
              </a:spcAft>
            </a:pPr>
            <a:r>
              <a:rPr lang="en-US" sz="7200" dirty="0">
                <a:latin typeface="+mj-lt"/>
                <a:ea typeface="+mj-ea"/>
                <a:cs typeface="+mj-cs"/>
              </a:rPr>
              <a:t>Impact on Social Media</a:t>
            </a:r>
          </a:p>
        </p:txBody>
      </p:sp>
      <p:sp>
        <p:nvSpPr>
          <p:cNvPr id="4" name="TextBox 3">
            <a:extLst>
              <a:ext uri="{FF2B5EF4-FFF2-40B4-BE49-F238E27FC236}">
                <a16:creationId xmlns:a16="http://schemas.microsoft.com/office/drawing/2014/main" id="{7B357802-4931-FA95-8D3D-838EB91625B7}"/>
              </a:ext>
            </a:extLst>
          </p:cNvPr>
          <p:cNvSpPr txBox="1"/>
          <p:nvPr/>
        </p:nvSpPr>
        <p:spPr>
          <a:xfrm>
            <a:off x="16764000" y="4876800"/>
            <a:ext cx="7090120" cy="1528332"/>
          </a:xfrm>
          <a:prstGeom prst="rect">
            <a:avLst/>
          </a:prstGeom>
        </p:spPr>
        <p:txBody>
          <a:bodyPr vert="horz" lIns="182880" tIns="91440" rIns="182880" bIns="91440" rtlCol="0" anchor="t">
            <a:noAutofit/>
          </a:bodyPr>
          <a:lstStyle/>
          <a:p>
            <a:pPr>
              <a:lnSpc>
                <a:spcPct val="90000"/>
              </a:lnSpc>
              <a:spcBef>
                <a:spcPts val="2000"/>
              </a:spcBef>
            </a:pPr>
            <a:r>
              <a:rPr lang="en-US" sz="3600" dirty="0" err="1"/>
              <a:t>Yassification</a:t>
            </a:r>
            <a:r>
              <a:rPr lang="en-US" sz="3600" dirty="0"/>
              <a:t> reflects an evolving landscape of identity representation, where individuals explore and manipulate their digital personas. The phenomenon underscores the growing acceptance of hyperreality in aesthetics, as people increasingly blur the lines between their real and virtual selves. It also highlights the influence of digital technology on shaping beauty standards and self-image, demonstrating how easily identities can be transformed and curated online</a:t>
            </a:r>
          </a:p>
        </p:txBody>
      </p:sp>
      <p:pic>
        <p:nvPicPr>
          <p:cNvPr id="6" name="Picture 5">
            <a:extLst>
              <a:ext uri="{FF2B5EF4-FFF2-40B4-BE49-F238E27FC236}">
                <a16:creationId xmlns:a16="http://schemas.microsoft.com/office/drawing/2014/main" id="{2733866F-4DC4-3CDF-E38B-16AF8039417A}"/>
              </a:ext>
            </a:extLst>
          </p:cNvPr>
          <p:cNvPicPr>
            <a:picLocks noChangeAspect="1"/>
          </p:cNvPicPr>
          <p:nvPr/>
        </p:nvPicPr>
        <p:blipFill>
          <a:blip r:embed="rId2"/>
          <a:srcRect l="37383" r="25751" b="-1"/>
          <a:stretch/>
        </p:blipFill>
        <p:spPr>
          <a:xfrm>
            <a:off x="-1" y="-1"/>
            <a:ext cx="7575182" cy="13715982"/>
          </a:xfrm>
          <a:prstGeom prst="rect">
            <a:avLst/>
          </a:prstGeom>
        </p:spPr>
      </p:pic>
      <p:sp>
        <p:nvSpPr>
          <p:cNvPr id="3" name="TextBox 2">
            <a:extLst>
              <a:ext uri="{FF2B5EF4-FFF2-40B4-BE49-F238E27FC236}">
                <a16:creationId xmlns:a16="http://schemas.microsoft.com/office/drawing/2014/main" id="{13DADD1B-0A59-E65B-2087-D393A3FD0626}"/>
              </a:ext>
            </a:extLst>
          </p:cNvPr>
          <p:cNvSpPr txBox="1"/>
          <p:nvPr/>
        </p:nvSpPr>
        <p:spPr>
          <a:xfrm>
            <a:off x="7456915" y="6381644"/>
            <a:ext cx="9636370" cy="6740307"/>
          </a:xfrm>
          <a:prstGeom prst="rect">
            <a:avLst/>
          </a:prstGeom>
          <a:noFill/>
        </p:spPr>
        <p:txBody>
          <a:bodyPr wrap="square" rtlCol="0">
            <a:spAutoFit/>
          </a:bodyPr>
          <a:lstStyle/>
          <a:p>
            <a:pPr>
              <a:spcAft>
                <a:spcPts val="1200"/>
              </a:spcAft>
            </a:pPr>
            <a:r>
              <a:rPr lang="en-IN" sz="3600" dirty="0"/>
              <a:t>The </a:t>
            </a:r>
            <a:r>
              <a:rPr lang="en-IN" sz="3600" dirty="0" err="1"/>
              <a:t>yassification</a:t>
            </a:r>
            <a:r>
              <a:rPr lang="en-IN" sz="3600" dirty="0"/>
              <a:t> trend has significantly </a:t>
            </a:r>
            <a:r>
              <a:rPr lang="en-IN" sz="3600" dirty="0" err="1"/>
              <a:t>fueled</a:t>
            </a:r>
            <a:r>
              <a:rPr lang="en-IN" sz="3600" dirty="0"/>
              <a:t> engagement on platforms like TikTok and Instagram, where users leverage this exaggerated and glamorous style to enhance their online presence. By applying filters and editing tools to create hyper-feminine, polished versions of themselves or famous personalities, users participate in a broader cultural shift towards playful and satirical self-presentation. This trend not only amuses but also attracts attention, leading to higher interaction rates on social media posts.</a:t>
            </a:r>
            <a:endParaRPr lang="en-US" sz="3600" dirty="0"/>
          </a:p>
        </p:txBody>
      </p:sp>
    </p:spTree>
    <p:extLst>
      <p:ext uri="{BB962C8B-B14F-4D97-AF65-F5344CB8AC3E}">
        <p14:creationId xmlns:p14="http://schemas.microsoft.com/office/powerpoint/2010/main" val="2216738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ign&#10;&#10;Description automatically generated">
            <a:extLst>
              <a:ext uri="{FF2B5EF4-FFF2-40B4-BE49-F238E27FC236}">
                <a16:creationId xmlns:a16="http://schemas.microsoft.com/office/drawing/2014/main" id="{27901164-3374-B485-ED8B-53176D097805}"/>
              </a:ext>
            </a:extLst>
          </p:cNvPr>
          <p:cNvPicPr>
            <a:picLocks noChangeAspect="1"/>
          </p:cNvPicPr>
          <p:nvPr/>
        </p:nvPicPr>
        <p:blipFill>
          <a:blip r:embed="rId2">
            <a:extLst>
              <a:ext uri="{28A0092B-C50C-407E-A947-70E740481C1C}">
                <a14:useLocalDpi xmlns:a14="http://schemas.microsoft.com/office/drawing/2010/main" val="0"/>
              </a:ext>
            </a:extLst>
          </a:blip>
          <a:srcRect l="3769" r="3769"/>
          <a:stretch/>
        </p:blipFill>
        <p:spPr>
          <a:xfrm>
            <a:off x="40" y="2564"/>
            <a:ext cx="24383960" cy="13713436"/>
          </a:xfrm>
          <a:prstGeom prst="rect">
            <a:avLst/>
          </a:prstGeom>
        </p:spPr>
      </p:pic>
      <p:sp>
        <p:nvSpPr>
          <p:cNvPr id="2" name="TextBox 1">
            <a:extLst>
              <a:ext uri="{FF2B5EF4-FFF2-40B4-BE49-F238E27FC236}">
                <a16:creationId xmlns:a16="http://schemas.microsoft.com/office/drawing/2014/main" id="{ADD19393-B2E0-C737-A494-B2A267DA2C3A}"/>
              </a:ext>
            </a:extLst>
          </p:cNvPr>
          <p:cNvSpPr txBox="1"/>
          <p:nvPr/>
        </p:nvSpPr>
        <p:spPr>
          <a:xfrm>
            <a:off x="1179113" y="11492142"/>
            <a:ext cx="14030998" cy="1704520"/>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5600" dirty="0">
                <a:latin typeface="+mj-lt"/>
                <a:ea typeface="+mj-ea"/>
                <a:cs typeface="+mj-cs"/>
              </a:rPr>
              <a:t> </a:t>
            </a:r>
          </a:p>
        </p:txBody>
      </p:sp>
    </p:spTree>
    <p:extLst>
      <p:ext uri="{BB962C8B-B14F-4D97-AF65-F5344CB8AC3E}">
        <p14:creationId xmlns:p14="http://schemas.microsoft.com/office/powerpoint/2010/main" val="2910640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A7F3-D1C7-C6B7-8485-8736DA0CD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21409"/>
            <a:ext cx="22555200" cy="9473182"/>
          </a:xfrm>
          <a:prstGeom prst="rect">
            <a:avLst/>
          </a:prstGeom>
        </p:spPr>
      </p:pic>
    </p:spTree>
    <p:extLst>
      <p:ext uri="{BB962C8B-B14F-4D97-AF65-F5344CB8AC3E}">
        <p14:creationId xmlns:p14="http://schemas.microsoft.com/office/powerpoint/2010/main" val="232439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433194"/>
            <a:ext cx="1463037" cy="134692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0158" y="1227908"/>
            <a:ext cx="21814974" cy="37882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2087262" y="1619796"/>
            <a:ext cx="19885432" cy="3108960"/>
          </a:xfrm>
          <a:prstGeom prst="rect">
            <a:avLst/>
          </a:prstGeom>
        </p:spPr>
        <p:txBody>
          <a:bodyPr vert="horz" lIns="91440" tIns="45720" rIns="91440" bIns="45720" rtlCol="0" anchor="ctr">
            <a:normAutofit/>
          </a:bodyPr>
          <a:lstStyle/>
          <a:p>
            <a:pPr marL="25400" marR="10160" defTabSz="914400"/>
            <a:r>
              <a:rPr lang="en-US" sz="9600" kern="1200">
                <a:solidFill>
                  <a:schemeClr val="tx1"/>
                </a:solidFill>
                <a:latin typeface="+mj-lt"/>
                <a:ea typeface="+mj-ea"/>
                <a:cs typeface="+mj-cs"/>
              </a:rPr>
              <a:t>Cell</a:t>
            </a:r>
            <a:r>
              <a:rPr lang="en-US" sz="9600" kern="1200" spc="-160">
                <a:solidFill>
                  <a:schemeClr val="tx1"/>
                </a:solidFill>
                <a:latin typeface="+mj-lt"/>
                <a:ea typeface="+mj-ea"/>
                <a:cs typeface="+mj-cs"/>
              </a:rPr>
              <a:t> </a:t>
            </a:r>
            <a:r>
              <a:rPr lang="en-US" sz="9600" kern="1200" spc="10">
                <a:solidFill>
                  <a:schemeClr val="tx1"/>
                </a:solidFill>
                <a:latin typeface="+mj-lt"/>
                <a:ea typeface="+mj-ea"/>
                <a:cs typeface="+mj-cs"/>
              </a:rPr>
              <a:t>Functions</a:t>
            </a:r>
            <a:r>
              <a:rPr lang="en-US" sz="9600" kern="1200" spc="-10">
                <a:solidFill>
                  <a:schemeClr val="tx1"/>
                </a:solidFill>
                <a:latin typeface="+mj-lt"/>
                <a:ea typeface="+mj-ea"/>
                <a:cs typeface="+mj-cs"/>
              </a:rPr>
              <a:t> </a:t>
            </a:r>
            <a:r>
              <a:rPr lang="en-US" sz="9600" kern="1200" spc="10">
                <a:solidFill>
                  <a:schemeClr val="tx1"/>
                </a:solidFill>
                <a:latin typeface="+mj-lt"/>
                <a:ea typeface="+mj-ea"/>
                <a:cs typeface="+mj-cs"/>
              </a:rPr>
              <a:t>and </a:t>
            </a:r>
            <a:r>
              <a:rPr lang="en-US" sz="9600" kern="1200" spc="-1420">
                <a:solidFill>
                  <a:schemeClr val="tx1"/>
                </a:solidFill>
                <a:latin typeface="+mj-lt"/>
                <a:ea typeface="+mj-ea"/>
                <a:cs typeface="+mj-cs"/>
              </a:rPr>
              <a:t> </a:t>
            </a:r>
            <a:r>
              <a:rPr lang="en-US" sz="9600" kern="1200" spc="-20">
                <a:solidFill>
                  <a:schemeClr val="tx1"/>
                </a:solidFill>
                <a:latin typeface="+mj-lt"/>
                <a:ea typeface="+mj-ea"/>
                <a:cs typeface="+mj-cs"/>
              </a:rPr>
              <a:t>Formulas</a:t>
            </a:r>
            <a:endParaRPr lang="en-US" sz="9600" kern="1200">
              <a:solidFill>
                <a:schemeClr val="tx1"/>
              </a:solidFill>
              <a:latin typeface="+mj-lt"/>
              <a:ea typeface="+mj-ea"/>
              <a:cs typeface="+mj-cs"/>
            </a:endParaRPr>
          </a:p>
        </p:txBody>
      </p:sp>
      <p:sp>
        <p:nvSpPr>
          <p:cNvPr id="3" name="object 3"/>
          <p:cNvSpPr txBox="1"/>
          <p:nvPr/>
        </p:nvSpPr>
        <p:spPr>
          <a:xfrm>
            <a:off x="2090056" y="6035044"/>
            <a:ext cx="19882638" cy="6249316"/>
          </a:xfrm>
          <a:prstGeom prst="rect">
            <a:avLst/>
          </a:prstGeom>
        </p:spPr>
        <p:txBody>
          <a:bodyPr vert="horz" lIns="91440" tIns="45720" rIns="91440" bIns="45720" rtlCol="0" anchor="ctr">
            <a:normAutofit/>
          </a:bodyPr>
          <a:lstStyle/>
          <a:p>
            <a:pPr marL="25400" marR="10160" indent="-228600">
              <a:lnSpc>
                <a:spcPct val="90000"/>
              </a:lnSpc>
              <a:spcBef>
                <a:spcPts val="140"/>
              </a:spcBef>
              <a:buFont typeface="Arial" panose="020B0604020202020204" pitchFamily="34" charset="0"/>
              <a:buChar char="•"/>
            </a:pPr>
            <a:r>
              <a:rPr lang="en-US" sz="4800" spc="30" dirty="0"/>
              <a:t>Google</a:t>
            </a:r>
            <a:r>
              <a:rPr lang="en-US" sz="4800" spc="40" dirty="0"/>
              <a:t> </a:t>
            </a:r>
            <a:r>
              <a:rPr lang="en-US" sz="4800" spc="30" dirty="0"/>
              <a:t>Sheets</a:t>
            </a:r>
            <a:r>
              <a:rPr lang="en-US" sz="4800" spc="40" dirty="0"/>
              <a:t> </a:t>
            </a:r>
            <a:r>
              <a:rPr lang="en-US" sz="4800" dirty="0"/>
              <a:t>utilizes</a:t>
            </a:r>
            <a:r>
              <a:rPr lang="en-US" sz="4800" spc="40" dirty="0"/>
              <a:t> </a:t>
            </a:r>
            <a:r>
              <a:rPr lang="en-US" sz="4800" spc="20" dirty="0"/>
              <a:t>a</a:t>
            </a:r>
            <a:r>
              <a:rPr lang="en-US" sz="4800" spc="150" dirty="0"/>
              <a:t> </a:t>
            </a:r>
            <a:r>
              <a:rPr lang="en-US" sz="4800" spc="10" dirty="0"/>
              <a:t>rich</a:t>
            </a:r>
            <a:r>
              <a:rPr lang="en-US" sz="4800" spc="40" dirty="0"/>
              <a:t> </a:t>
            </a:r>
            <a:r>
              <a:rPr lang="en-US" sz="4800" spc="-20" dirty="0"/>
              <a:t>array</a:t>
            </a:r>
            <a:r>
              <a:rPr lang="en-US" sz="4800" spc="140" dirty="0"/>
              <a:t> </a:t>
            </a:r>
            <a:r>
              <a:rPr lang="en-US" sz="4800" spc="-20" dirty="0"/>
              <a:t>of</a:t>
            </a:r>
            <a:r>
              <a:rPr lang="en-US" sz="4800" spc="60" dirty="0"/>
              <a:t> </a:t>
            </a:r>
            <a:r>
              <a:rPr lang="en-US" sz="4800" spc="30" dirty="0"/>
              <a:t>functions </a:t>
            </a:r>
            <a:r>
              <a:rPr lang="en-US" sz="4800" spc="-1210" dirty="0"/>
              <a:t> </a:t>
            </a:r>
            <a:r>
              <a:rPr lang="en-US" sz="4800" spc="-30" dirty="0"/>
              <a:t>for</a:t>
            </a:r>
            <a:r>
              <a:rPr lang="en-US" sz="4800" spc="120" dirty="0"/>
              <a:t> </a:t>
            </a:r>
            <a:r>
              <a:rPr lang="en-US" sz="4800" spc="-10" dirty="0"/>
              <a:t>data </a:t>
            </a:r>
            <a:r>
              <a:rPr lang="en-US" sz="4800" spc="30" dirty="0"/>
              <a:t>manipulation,</a:t>
            </a:r>
            <a:r>
              <a:rPr lang="en-US" sz="4800" spc="60" dirty="0"/>
              <a:t> </a:t>
            </a:r>
            <a:r>
              <a:rPr lang="en-US" sz="4800" spc="40" dirty="0"/>
              <a:t>such</a:t>
            </a:r>
            <a:r>
              <a:rPr lang="en-US" sz="4800" spc="30" dirty="0"/>
              <a:t> as </a:t>
            </a:r>
            <a:r>
              <a:rPr lang="en-US" sz="4800" spc="40" dirty="0"/>
              <a:t>SUM, </a:t>
            </a:r>
            <a:r>
              <a:rPr lang="en-US" sz="4800" spc="50" dirty="0"/>
              <a:t> </a:t>
            </a:r>
            <a:r>
              <a:rPr lang="en-US" sz="4800" spc="10" dirty="0"/>
              <a:t>AVERAGE,</a:t>
            </a:r>
            <a:r>
              <a:rPr lang="en-US" sz="4800" spc="50" dirty="0"/>
              <a:t> </a:t>
            </a:r>
            <a:r>
              <a:rPr lang="en-US" sz="4800" spc="10" dirty="0"/>
              <a:t>and</a:t>
            </a:r>
            <a:r>
              <a:rPr lang="en-US" sz="4800" spc="30" dirty="0"/>
              <a:t> </a:t>
            </a:r>
            <a:r>
              <a:rPr lang="en-US" sz="4800" spc="-70" dirty="0"/>
              <a:t>VLOOKUP.</a:t>
            </a:r>
            <a:r>
              <a:rPr lang="en-US" sz="4800" spc="40" dirty="0"/>
              <a:t> </a:t>
            </a:r>
            <a:r>
              <a:rPr lang="en-US" sz="4800" spc="30" dirty="0"/>
              <a:t>Users</a:t>
            </a:r>
            <a:r>
              <a:rPr lang="en-US" sz="4800" spc="50" dirty="0"/>
              <a:t> </a:t>
            </a:r>
            <a:r>
              <a:rPr lang="en-US" sz="4800" dirty="0"/>
              <a:t>can</a:t>
            </a:r>
            <a:r>
              <a:rPr lang="en-US" sz="4800" spc="30" dirty="0"/>
              <a:t> </a:t>
            </a:r>
            <a:r>
              <a:rPr lang="en-US" sz="4800" spc="40" dirty="0"/>
              <a:t>combine </a:t>
            </a:r>
            <a:r>
              <a:rPr lang="en-US" sz="4800" spc="50" dirty="0"/>
              <a:t> </a:t>
            </a:r>
            <a:r>
              <a:rPr lang="en-US" sz="4800" spc="20" dirty="0"/>
              <a:t>formulas </a:t>
            </a:r>
            <a:r>
              <a:rPr lang="en-US" sz="4800" spc="-20" dirty="0"/>
              <a:t>to</a:t>
            </a:r>
            <a:r>
              <a:rPr lang="en-US" sz="4800" spc="170" dirty="0"/>
              <a:t> </a:t>
            </a:r>
            <a:r>
              <a:rPr lang="en-US" sz="4800" spc="10" dirty="0"/>
              <a:t>perform</a:t>
            </a:r>
            <a:r>
              <a:rPr lang="en-US" sz="4800" spc="20" dirty="0"/>
              <a:t> complex</a:t>
            </a:r>
            <a:r>
              <a:rPr lang="en-US" sz="4800" spc="100" dirty="0"/>
              <a:t> </a:t>
            </a:r>
            <a:r>
              <a:rPr lang="en-US" sz="4800" spc="20" dirty="0"/>
              <a:t>calculations </a:t>
            </a:r>
            <a:r>
              <a:rPr lang="en-US" sz="4800" spc="10" dirty="0"/>
              <a:t>and </a:t>
            </a:r>
            <a:r>
              <a:rPr lang="en-US" sz="4800" spc="-1210" dirty="0"/>
              <a:t> </a:t>
            </a:r>
            <a:r>
              <a:rPr lang="en-US" sz="4800" spc="20" dirty="0"/>
              <a:t>automate</a:t>
            </a:r>
            <a:r>
              <a:rPr lang="en-US" sz="4800" spc="30" dirty="0"/>
              <a:t> </a:t>
            </a:r>
            <a:r>
              <a:rPr lang="en-US" sz="4800" dirty="0"/>
              <a:t>tasks</a:t>
            </a:r>
            <a:r>
              <a:rPr lang="en-US" sz="4800" spc="30" dirty="0"/>
              <a:t> </a:t>
            </a:r>
            <a:r>
              <a:rPr lang="en-US" sz="4800" spc="-30" dirty="0"/>
              <a:t>effectively.</a:t>
            </a:r>
            <a:endParaRPr lang="en-US" sz="4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76400" y="12970626"/>
            <a:ext cx="210312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black skirt and white ruffles&#10;&#10;Description automatically generated">
            <a:extLst>
              <a:ext uri="{FF2B5EF4-FFF2-40B4-BE49-F238E27FC236}">
                <a16:creationId xmlns:a16="http://schemas.microsoft.com/office/drawing/2014/main" id="{6261182A-BA48-C5D0-E5C8-5ED65CBBC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34621"/>
            <a:ext cx="22555200" cy="11446758"/>
          </a:xfrm>
          <a:prstGeom prst="rect">
            <a:avLst/>
          </a:prstGeom>
        </p:spPr>
      </p:pic>
    </p:spTree>
    <p:extLst>
      <p:ext uri="{BB962C8B-B14F-4D97-AF65-F5344CB8AC3E}">
        <p14:creationId xmlns:p14="http://schemas.microsoft.com/office/powerpoint/2010/main" val="1123489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What is Salesforce?">
            <a:extLst>
              <a:ext uri="{FF2B5EF4-FFF2-40B4-BE49-F238E27FC236}">
                <a16:creationId xmlns:a16="http://schemas.microsoft.com/office/drawing/2014/main" id="{CE512613-7CDC-E5E1-342F-6F1537BD494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What is Salesforce?</a:t>
            </a:r>
          </a:p>
        </p:txBody>
      </p:sp>
      <p:sp>
        <p:nvSpPr>
          <p:cNvPr id="386" name="Overview of salesforce">
            <a:extLst>
              <a:ext uri="{FF2B5EF4-FFF2-40B4-BE49-F238E27FC236}">
                <a16:creationId xmlns:a16="http://schemas.microsoft.com/office/drawing/2014/main" id="{A78BB571-9D46-F6C2-5C2E-46477EAADBFF}"/>
              </a:ext>
            </a:extLst>
          </p:cNvPr>
          <p:cNvSpPr txBox="1">
            <a:spLocks noGrp="1"/>
          </p:cNvSpPr>
          <p:nvPr>
            <p:ph type="body" sz="quarter" idx="21"/>
          </p:nvPr>
        </p:nvSpPr>
        <p:spPr>
          <a:xfrm>
            <a:off x="1206500" y="2879727"/>
            <a:ext cx="21971000" cy="1003300"/>
          </a:xfrm>
        </p:spPr>
        <p:txBody>
          <a:bodyPr>
            <a:normAutofit/>
          </a:bodyPr>
          <a:lstStyle/>
          <a:p>
            <a:pPr eaLnBrk="1" fontAlgn="auto" hangingPunct="1">
              <a:spcAft>
                <a:spcPts val="0"/>
              </a:spcAft>
              <a:defRPr/>
            </a:pPr>
            <a:r>
              <a:rPr dirty="0"/>
              <a:t>Overview of salesforce</a:t>
            </a:r>
          </a:p>
        </p:txBody>
      </p:sp>
      <p:graphicFrame>
        <p:nvGraphicFramePr>
          <p:cNvPr id="60422" name="Integrates with other business tools like email and social media.…">
            <a:extLst>
              <a:ext uri="{FF2B5EF4-FFF2-40B4-BE49-F238E27FC236}">
                <a16:creationId xmlns:a16="http://schemas.microsoft.com/office/drawing/2014/main" id="{81EE2555-8A29-3685-7605-BC8FE1BEFCE0}"/>
              </a:ext>
            </a:extLst>
          </p:cNvPr>
          <p:cNvGraphicFramePr/>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What is Salesforce?">
            <a:extLst>
              <a:ext uri="{FF2B5EF4-FFF2-40B4-BE49-F238E27FC236}">
                <a16:creationId xmlns:a16="http://schemas.microsoft.com/office/drawing/2014/main" id="{471DAB2B-2AD3-EAA1-9469-C4771BA72735}"/>
              </a:ext>
            </a:extLst>
          </p:cNvPr>
          <p:cNvSpPr txBox="1">
            <a:spLocks noGrp="1"/>
          </p:cNvSpPr>
          <p:nvPr>
            <p:ph type="title"/>
          </p:nvPr>
        </p:nvSpPr>
        <p:spPr>
          <a:xfrm>
            <a:off x="1206500" y="334529"/>
            <a:ext cx="21031200" cy="2651126"/>
          </a:xfrm>
        </p:spPr>
        <p:txBody>
          <a:bodyPr/>
          <a:lstStyle>
            <a:lvl1pPr defTabSz="2316421">
              <a:defRPr sz="9500" spc="-95"/>
            </a:lvl1pPr>
          </a:lstStyle>
          <a:p>
            <a:pPr eaLnBrk="1" fontAlgn="auto" hangingPunct="1">
              <a:spcBef>
                <a:spcPts val="0"/>
              </a:spcBef>
              <a:spcAft>
                <a:spcPts val="0"/>
              </a:spcAft>
              <a:defRPr/>
            </a:pPr>
            <a:r>
              <a:rPr dirty="0"/>
              <a:t>What is Salesforce?</a:t>
            </a:r>
          </a:p>
        </p:txBody>
      </p:sp>
      <p:sp>
        <p:nvSpPr>
          <p:cNvPr id="390" name="Overview of salesforce">
            <a:extLst>
              <a:ext uri="{FF2B5EF4-FFF2-40B4-BE49-F238E27FC236}">
                <a16:creationId xmlns:a16="http://schemas.microsoft.com/office/drawing/2014/main" id="{D461FAA7-7812-104E-3BA2-501DABC5B008}"/>
              </a:ext>
            </a:extLst>
          </p:cNvPr>
          <p:cNvSpPr txBox="1">
            <a:spLocks noGrp="1"/>
          </p:cNvSpPr>
          <p:nvPr>
            <p:ph type="body" sz="quarter" idx="21"/>
          </p:nvPr>
        </p:nvSpPr>
        <p:spPr/>
        <p:txBody>
          <a:bodyPr>
            <a:normAutofit/>
          </a:bodyPr>
          <a:lstStyle/>
          <a:p>
            <a:pPr eaLnBrk="1" fontAlgn="auto" hangingPunct="1">
              <a:spcAft>
                <a:spcPts val="0"/>
              </a:spcAft>
              <a:defRPr/>
            </a:pPr>
            <a:r>
              <a:t>Overview of salesforce</a:t>
            </a:r>
          </a:p>
        </p:txBody>
      </p:sp>
      <p:graphicFrame>
        <p:nvGraphicFramePr>
          <p:cNvPr id="61446" name="Facilitates communication across departments.…">
            <a:extLst>
              <a:ext uri="{FF2B5EF4-FFF2-40B4-BE49-F238E27FC236}">
                <a16:creationId xmlns:a16="http://schemas.microsoft.com/office/drawing/2014/main" id="{F2394514-3033-9218-0627-0228A77B70DE}"/>
              </a:ext>
            </a:extLst>
          </p:cNvPr>
          <p:cNvGraphicFramePr/>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Different types of Salesforce">
            <a:extLst>
              <a:ext uri="{FF2B5EF4-FFF2-40B4-BE49-F238E27FC236}">
                <a16:creationId xmlns:a16="http://schemas.microsoft.com/office/drawing/2014/main" id="{1F2C41B0-490C-F001-E310-EC35FA613D39}"/>
              </a:ext>
            </a:extLst>
          </p:cNvPr>
          <p:cNvSpPr txBox="1">
            <a:spLocks noGrp="1"/>
          </p:cNvSpPr>
          <p:nvPr>
            <p:ph type="title"/>
          </p:nvPr>
        </p:nvSpPr>
        <p:spPr>
          <a:xfrm>
            <a:off x="762000" y="36511"/>
            <a:ext cx="21031200" cy="2651126"/>
          </a:xfrm>
        </p:spPr>
        <p:txBody>
          <a:bodyPr/>
          <a:lstStyle>
            <a:lvl1pPr defTabSz="2316421">
              <a:defRPr sz="9500" spc="-95"/>
            </a:lvl1pPr>
          </a:lstStyle>
          <a:p>
            <a:pPr eaLnBrk="1" fontAlgn="auto" hangingPunct="1">
              <a:spcBef>
                <a:spcPts val="0"/>
              </a:spcBef>
              <a:spcAft>
                <a:spcPts val="0"/>
              </a:spcAft>
              <a:defRPr/>
            </a:pPr>
            <a:r>
              <a:rPr dirty="0"/>
              <a:t>Different types of Salesforce</a:t>
            </a:r>
          </a:p>
        </p:txBody>
      </p:sp>
      <p:sp>
        <p:nvSpPr>
          <p:cNvPr id="414" name="2. Service Cloud">
            <a:extLst>
              <a:ext uri="{FF2B5EF4-FFF2-40B4-BE49-F238E27FC236}">
                <a16:creationId xmlns:a16="http://schemas.microsoft.com/office/drawing/2014/main" id="{DC581281-91BD-7170-19C2-70656EF6B013}"/>
              </a:ext>
            </a:extLst>
          </p:cNvPr>
          <p:cNvSpPr txBox="1">
            <a:spLocks noGrp="1"/>
          </p:cNvSpPr>
          <p:nvPr>
            <p:ph type="body" sz="quarter" idx="21"/>
          </p:nvPr>
        </p:nvSpPr>
        <p:spPr/>
        <p:txBody>
          <a:bodyPr>
            <a:normAutofit/>
          </a:bodyPr>
          <a:lstStyle/>
          <a:p>
            <a:pPr eaLnBrk="1" fontAlgn="auto" hangingPunct="1">
              <a:spcAft>
                <a:spcPts val="0"/>
              </a:spcAft>
              <a:defRPr/>
            </a:pPr>
            <a:r>
              <a:t>2. Service Cloud</a:t>
            </a:r>
          </a:p>
        </p:txBody>
      </p:sp>
      <p:graphicFrame>
        <p:nvGraphicFramePr>
          <p:cNvPr id="67592" name="Optimizes customer service and support operations.…">
            <a:extLst>
              <a:ext uri="{FF2B5EF4-FFF2-40B4-BE49-F238E27FC236}">
                <a16:creationId xmlns:a16="http://schemas.microsoft.com/office/drawing/2014/main" id="{FD4A9B7E-36D1-0C22-5D34-B798ECA85213}"/>
              </a:ext>
            </a:extLst>
          </p:cNvPr>
          <p:cNvGraphicFramePr/>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Different types of Salesforce">
            <a:extLst>
              <a:ext uri="{FF2B5EF4-FFF2-40B4-BE49-F238E27FC236}">
                <a16:creationId xmlns:a16="http://schemas.microsoft.com/office/drawing/2014/main" id="{9B84A1A8-E24E-6F18-8BFF-72C47A46E77A}"/>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18" name="2. Service Cloud">
            <a:extLst>
              <a:ext uri="{FF2B5EF4-FFF2-40B4-BE49-F238E27FC236}">
                <a16:creationId xmlns:a16="http://schemas.microsoft.com/office/drawing/2014/main" id="{05F94BCE-6F60-80A7-31FF-D2C5BEE2AEA0}"/>
              </a:ext>
            </a:extLst>
          </p:cNvPr>
          <p:cNvSpPr txBox="1">
            <a:spLocks noGrp="1"/>
          </p:cNvSpPr>
          <p:nvPr>
            <p:ph type="body" sz="quarter" idx="21"/>
          </p:nvPr>
        </p:nvSpPr>
        <p:spPr/>
        <p:txBody>
          <a:bodyPr>
            <a:normAutofit/>
          </a:bodyPr>
          <a:lstStyle/>
          <a:p>
            <a:pPr eaLnBrk="1" fontAlgn="auto" hangingPunct="1">
              <a:spcAft>
                <a:spcPts val="0"/>
              </a:spcAft>
              <a:defRPr/>
            </a:pPr>
            <a:r>
              <a:t>2. Service Cloud</a:t>
            </a:r>
          </a:p>
        </p:txBody>
      </p:sp>
      <p:sp>
        <p:nvSpPr>
          <p:cNvPr id="68612" name="Provides real-time collaboration between agents.…">
            <a:extLst>
              <a:ext uri="{FF2B5EF4-FFF2-40B4-BE49-F238E27FC236}">
                <a16:creationId xmlns:a16="http://schemas.microsoft.com/office/drawing/2014/main" id="{051A0E04-ED36-D30C-4B11-B35BE962BACF}"/>
              </a:ext>
            </a:extLst>
          </p:cNvPr>
          <p:cNvSpPr txBox="1">
            <a:spLocks noGrp="1" noChangeArrowheads="1"/>
          </p:cNvSpPr>
          <p:nvPr>
            <p:ph type="body" idx="1"/>
          </p:nvPr>
        </p:nvSpPr>
        <p:spPr/>
        <p:txBody>
          <a:bodyPr/>
          <a:lstStyle/>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Provides real-time collaboration between agents.</a:t>
            </a:r>
          </a:p>
          <a:p>
            <a:pPr marL="1196975" indent="-1057275" eaLnBrk="1" hangingPunct="1">
              <a:buFont typeface="Times Roman"/>
              <a:buChar char="•"/>
            </a:pPr>
            <a:r>
              <a:rPr lang="en-US" altLang="en-US">
                <a:latin typeface="Graphik-Light" panose="020B0503030202060203" pitchFamily="34" charset="77"/>
                <a:ea typeface="Graphik-Light" panose="020B0503030202060203" pitchFamily="34" charset="77"/>
                <a:cs typeface="Graphik-Light" panose="020B0503030202060203" pitchFamily="34" charset="77"/>
              </a:rPr>
              <a:t>Automates common support tasks using AI.</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Different types of Salesforce">
            <a:extLst>
              <a:ext uri="{FF2B5EF4-FFF2-40B4-BE49-F238E27FC236}">
                <a16:creationId xmlns:a16="http://schemas.microsoft.com/office/drawing/2014/main" id="{E974E1EE-3EDC-5F32-964D-BFD3DBC570CD}"/>
              </a:ext>
            </a:extLst>
          </p:cNvPr>
          <p:cNvSpPr txBox="1">
            <a:spLocks noGrp="1"/>
          </p:cNvSpPr>
          <p:nvPr>
            <p:ph type="title"/>
          </p:nvPr>
        </p:nvSpPr>
        <p:spPr/>
        <p:txBody>
          <a:bodyPr>
            <a:normAutofit fontScale="90000"/>
          </a:bodyPr>
          <a:lstStyle>
            <a:lvl1pPr defTabSz="2316421">
              <a:defRPr sz="9500" spc="-95"/>
            </a:lvl1pPr>
          </a:lstStyle>
          <a:p>
            <a:pPr eaLnBrk="1" fontAlgn="auto" hangingPunct="1">
              <a:spcBef>
                <a:spcPts val="0"/>
              </a:spcBef>
              <a:spcAft>
                <a:spcPts val="0"/>
              </a:spcAft>
              <a:defRPr/>
            </a:pPr>
            <a:r>
              <a:rPr dirty="0"/>
              <a:t>Different types of Salesforce</a:t>
            </a:r>
            <a:br>
              <a:rPr lang="en-US" dirty="0"/>
            </a:br>
            <a:endParaRPr dirty="0"/>
          </a:p>
        </p:txBody>
      </p:sp>
      <p:sp>
        <p:nvSpPr>
          <p:cNvPr id="422" name="2. Service Cloud">
            <a:extLst>
              <a:ext uri="{FF2B5EF4-FFF2-40B4-BE49-F238E27FC236}">
                <a16:creationId xmlns:a16="http://schemas.microsoft.com/office/drawing/2014/main" id="{4B62B550-BD29-05C6-3E71-6DEFD3AF6CE1}"/>
              </a:ext>
            </a:extLst>
          </p:cNvPr>
          <p:cNvSpPr txBox="1">
            <a:spLocks noGrp="1"/>
          </p:cNvSpPr>
          <p:nvPr>
            <p:ph type="body" sz="quarter" idx="21"/>
          </p:nvPr>
        </p:nvSpPr>
        <p:spPr/>
        <p:txBody>
          <a:bodyPr>
            <a:normAutofit/>
          </a:bodyPr>
          <a:lstStyle/>
          <a:p>
            <a:pPr eaLnBrk="1" fontAlgn="auto" hangingPunct="1">
              <a:spcAft>
                <a:spcPts val="0"/>
              </a:spcAft>
              <a:defRPr/>
            </a:pPr>
            <a:r>
              <a:rPr dirty="0"/>
              <a:t> Service Cloud</a:t>
            </a:r>
          </a:p>
        </p:txBody>
      </p:sp>
      <p:graphicFrame>
        <p:nvGraphicFramePr>
          <p:cNvPr id="69638" name="Enables knowledge base creation for customers.…">
            <a:extLst>
              <a:ext uri="{FF2B5EF4-FFF2-40B4-BE49-F238E27FC236}">
                <a16:creationId xmlns:a16="http://schemas.microsoft.com/office/drawing/2014/main" id="{8DFAB914-9415-1517-D57B-8B48C919AD61}"/>
              </a:ext>
            </a:extLst>
          </p:cNvPr>
          <p:cNvGraphicFramePr/>
          <p:nvPr>
            <p:extLst>
              <p:ext uri="{D42A27DB-BD31-4B8C-83A1-F6EECF244321}">
                <p14:modId xmlns:p14="http://schemas.microsoft.com/office/powerpoint/2010/main" val="727305112"/>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Different types of Salesforce">
            <a:extLst>
              <a:ext uri="{FF2B5EF4-FFF2-40B4-BE49-F238E27FC236}">
                <a16:creationId xmlns:a16="http://schemas.microsoft.com/office/drawing/2014/main" id="{3D961E8E-2D37-2C4F-EBC0-344A45D5CA06}"/>
              </a:ext>
            </a:extLst>
          </p:cNvPr>
          <p:cNvSpPr txBox="1">
            <a:spLocks noGrp="1"/>
          </p:cNvSpPr>
          <p:nvPr>
            <p:ph type="title"/>
          </p:nvPr>
        </p:nvSpPr>
        <p:spPr>
          <a:xfrm>
            <a:off x="1206500" y="0"/>
            <a:ext cx="21031200" cy="2651126"/>
          </a:xfrm>
        </p:spPr>
        <p:txBody>
          <a:bodyPr/>
          <a:lstStyle>
            <a:lvl1pPr defTabSz="2316421">
              <a:defRPr sz="9500" spc="-95"/>
            </a:lvl1pPr>
          </a:lstStyle>
          <a:p>
            <a:pPr eaLnBrk="1" fontAlgn="auto" hangingPunct="1">
              <a:spcBef>
                <a:spcPts val="0"/>
              </a:spcBef>
              <a:spcAft>
                <a:spcPts val="0"/>
              </a:spcAft>
              <a:defRPr/>
            </a:pPr>
            <a:r>
              <a:rPr dirty="0"/>
              <a:t>Different types of Salesforce</a:t>
            </a:r>
          </a:p>
        </p:txBody>
      </p:sp>
      <p:sp>
        <p:nvSpPr>
          <p:cNvPr id="426" name="2. Service Cloud">
            <a:extLst>
              <a:ext uri="{FF2B5EF4-FFF2-40B4-BE49-F238E27FC236}">
                <a16:creationId xmlns:a16="http://schemas.microsoft.com/office/drawing/2014/main" id="{EA1714E1-2C15-F201-5108-4D9FFB1F3EAB}"/>
              </a:ext>
            </a:extLst>
          </p:cNvPr>
          <p:cNvSpPr txBox="1">
            <a:spLocks noGrp="1"/>
          </p:cNvSpPr>
          <p:nvPr>
            <p:ph type="body" sz="quarter" idx="21"/>
          </p:nvPr>
        </p:nvSpPr>
        <p:spPr/>
        <p:txBody>
          <a:bodyPr>
            <a:normAutofit/>
          </a:bodyPr>
          <a:lstStyle/>
          <a:p>
            <a:pPr eaLnBrk="1" fontAlgn="auto" hangingPunct="1">
              <a:spcAft>
                <a:spcPts val="0"/>
              </a:spcAft>
              <a:defRPr/>
            </a:pPr>
            <a:r>
              <a:rPr dirty="0"/>
              <a:t>Service Cloud</a:t>
            </a:r>
          </a:p>
        </p:txBody>
      </p:sp>
      <p:graphicFrame>
        <p:nvGraphicFramePr>
          <p:cNvPr id="70662" name="Centralizes customer information for better issue resolution.…">
            <a:extLst>
              <a:ext uri="{FF2B5EF4-FFF2-40B4-BE49-F238E27FC236}">
                <a16:creationId xmlns:a16="http://schemas.microsoft.com/office/drawing/2014/main" id="{42B8415C-C721-5E6A-92EE-83DC05A43844}"/>
              </a:ext>
            </a:extLst>
          </p:cNvPr>
          <p:cNvGraphicFramePr/>
          <p:nvPr>
            <p:extLst>
              <p:ext uri="{D42A27DB-BD31-4B8C-83A1-F6EECF244321}">
                <p14:modId xmlns:p14="http://schemas.microsoft.com/office/powerpoint/2010/main" val="4155292961"/>
              </p:ext>
            </p:extLst>
          </p:nvPr>
        </p:nvGraphicFramePr>
        <p:xfrm>
          <a:off x="1206500" y="6481176"/>
          <a:ext cx="21031200" cy="410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Different types of Salesforce">
            <a:extLst>
              <a:ext uri="{FF2B5EF4-FFF2-40B4-BE49-F238E27FC236}">
                <a16:creationId xmlns:a16="http://schemas.microsoft.com/office/drawing/2014/main" id="{EA30DF38-907C-8991-5CF6-CD67A588263B}"/>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30" name="3. Marketing Cloud">
            <a:extLst>
              <a:ext uri="{FF2B5EF4-FFF2-40B4-BE49-F238E27FC236}">
                <a16:creationId xmlns:a16="http://schemas.microsoft.com/office/drawing/2014/main" id="{D73B343E-FAE1-2209-D180-03F026872612}"/>
              </a:ext>
            </a:extLst>
          </p:cNvPr>
          <p:cNvSpPr txBox="1">
            <a:spLocks noGrp="1"/>
          </p:cNvSpPr>
          <p:nvPr>
            <p:ph type="body" sz="quarter" idx="21"/>
          </p:nvPr>
        </p:nvSpPr>
        <p:spPr>
          <a:xfrm>
            <a:off x="1206500" y="4176963"/>
            <a:ext cx="21971000" cy="1003300"/>
          </a:xfrm>
        </p:spPr>
        <p:txBody>
          <a:bodyPr>
            <a:normAutofit/>
          </a:bodyPr>
          <a:lstStyle/>
          <a:p>
            <a:pPr eaLnBrk="1" fontAlgn="auto" hangingPunct="1">
              <a:spcAft>
                <a:spcPts val="0"/>
              </a:spcAft>
              <a:defRPr/>
            </a:pPr>
            <a:r>
              <a:rPr dirty="0"/>
              <a:t>Marketing Cloud</a:t>
            </a:r>
          </a:p>
        </p:txBody>
      </p:sp>
      <p:sp>
        <p:nvSpPr>
          <p:cNvPr id="71684" name="Used for automating and managing marketing campaigns.…">
            <a:extLst>
              <a:ext uri="{FF2B5EF4-FFF2-40B4-BE49-F238E27FC236}">
                <a16:creationId xmlns:a16="http://schemas.microsoft.com/office/drawing/2014/main" id="{7942258C-2B2C-19F0-8F3D-36C2B60713B3}"/>
              </a:ext>
            </a:extLst>
          </p:cNvPr>
          <p:cNvSpPr txBox="1">
            <a:spLocks noGrp="1" noChangeArrowheads="1"/>
          </p:cNvSpPr>
          <p:nvPr>
            <p:ph type="body" idx="1"/>
          </p:nvPr>
        </p:nvSpPr>
        <p:spPr>
          <a:xfrm>
            <a:off x="983673" y="5975849"/>
            <a:ext cx="21031200" cy="5925887"/>
          </a:xfrm>
        </p:spPr>
        <p:txBody>
          <a:bodyPr/>
          <a:lstStyle/>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Used for automating and managing marketing campaigns.</a:t>
            </a:r>
          </a:p>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Includes tools for email marketing, social media management, and advertising.</a:t>
            </a:r>
          </a:p>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Provides analytics to measure marketing campaign effectiveness.</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Different types of Salesforce">
            <a:extLst>
              <a:ext uri="{FF2B5EF4-FFF2-40B4-BE49-F238E27FC236}">
                <a16:creationId xmlns:a16="http://schemas.microsoft.com/office/drawing/2014/main" id="{4A9F8466-444D-B25A-28E2-F2E9732608A3}"/>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34" name="3. Marketing Cloud">
            <a:extLst>
              <a:ext uri="{FF2B5EF4-FFF2-40B4-BE49-F238E27FC236}">
                <a16:creationId xmlns:a16="http://schemas.microsoft.com/office/drawing/2014/main" id="{D06189D2-9810-465F-6778-CDF4E2E3B06E}"/>
              </a:ext>
            </a:extLst>
          </p:cNvPr>
          <p:cNvSpPr txBox="1">
            <a:spLocks noGrp="1"/>
          </p:cNvSpPr>
          <p:nvPr>
            <p:ph type="body" sz="quarter" idx="21"/>
          </p:nvPr>
        </p:nvSpPr>
        <p:spPr>
          <a:xfrm>
            <a:off x="1676400" y="5233237"/>
            <a:ext cx="21971000" cy="1003300"/>
          </a:xfrm>
        </p:spPr>
        <p:txBody>
          <a:bodyPr>
            <a:normAutofit/>
          </a:bodyPr>
          <a:lstStyle/>
          <a:p>
            <a:pPr eaLnBrk="1" fontAlgn="auto" hangingPunct="1">
              <a:spcAft>
                <a:spcPts val="0"/>
              </a:spcAft>
              <a:defRPr/>
            </a:pPr>
            <a:r>
              <a:rPr dirty="0"/>
              <a:t>Marketing Cloud</a:t>
            </a:r>
          </a:p>
        </p:txBody>
      </p:sp>
      <p:sp>
        <p:nvSpPr>
          <p:cNvPr id="72708" name="Tracks customer journeys and behaviors for personalized marketing.…">
            <a:extLst>
              <a:ext uri="{FF2B5EF4-FFF2-40B4-BE49-F238E27FC236}">
                <a16:creationId xmlns:a16="http://schemas.microsoft.com/office/drawing/2014/main" id="{80098A84-2BE9-8286-67E6-186851466E14}"/>
              </a:ext>
            </a:extLst>
          </p:cNvPr>
          <p:cNvSpPr txBox="1">
            <a:spLocks noGrp="1" noChangeArrowheads="1"/>
          </p:cNvSpPr>
          <p:nvPr>
            <p:ph type="body" idx="1"/>
          </p:nvPr>
        </p:nvSpPr>
        <p:spPr>
          <a:xfrm>
            <a:off x="1676400" y="8088397"/>
            <a:ext cx="21031200" cy="3952708"/>
          </a:xfrm>
        </p:spPr>
        <p:txBody>
          <a:bodyPr/>
          <a:lstStyle/>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Tracks customer journeys and behaviors for personalized marketing.</a:t>
            </a:r>
          </a:p>
          <a:p>
            <a:pPr marL="1196975" indent="-1057275" eaLnBrk="1" hangingPunct="1">
              <a:buFont typeface="Times Roman"/>
              <a:buChar char="•"/>
            </a:pPr>
            <a:r>
              <a:rPr lang="en-US" altLang="en-US" dirty="0">
                <a:latin typeface="Graphik-Light" panose="020B0503030202060203" pitchFamily="34" charset="77"/>
                <a:ea typeface="Graphik-Light" panose="020B0503030202060203" pitchFamily="34" charset="77"/>
                <a:cs typeface="Graphik-Light" panose="020B0503030202060203" pitchFamily="34" charset="77"/>
              </a:rPr>
              <a:t>Integrates with other Salesforce products to enhance data insights.</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Different types of Salesforce">
            <a:extLst>
              <a:ext uri="{FF2B5EF4-FFF2-40B4-BE49-F238E27FC236}">
                <a16:creationId xmlns:a16="http://schemas.microsoft.com/office/drawing/2014/main" id="{7B8F707E-8B25-7417-21BF-120396F9E730}"/>
              </a:ext>
            </a:extLst>
          </p:cNvPr>
          <p:cNvSpPr txBox="1">
            <a:spLocks noGrp="1"/>
          </p:cNvSpPr>
          <p:nvPr>
            <p:ph type="title"/>
          </p:nvPr>
        </p:nvSpPr>
        <p:spPr/>
        <p:txBody>
          <a:bodyPr/>
          <a:lstStyle>
            <a:lvl1pPr defTabSz="2316421">
              <a:defRPr sz="9500" spc="-95"/>
            </a:lvl1pPr>
          </a:lstStyle>
          <a:p>
            <a:pPr eaLnBrk="1" fontAlgn="auto" hangingPunct="1">
              <a:spcBef>
                <a:spcPts val="0"/>
              </a:spcBef>
              <a:spcAft>
                <a:spcPts val="0"/>
              </a:spcAft>
              <a:defRPr/>
            </a:pPr>
            <a:r>
              <a:t>Different types of Salesforce</a:t>
            </a:r>
          </a:p>
        </p:txBody>
      </p:sp>
      <p:sp>
        <p:nvSpPr>
          <p:cNvPr id="438" name="3. Marketing Cloud">
            <a:extLst>
              <a:ext uri="{FF2B5EF4-FFF2-40B4-BE49-F238E27FC236}">
                <a16:creationId xmlns:a16="http://schemas.microsoft.com/office/drawing/2014/main" id="{04B47B31-DF52-B4B8-543F-41C962CEC3B6}"/>
              </a:ext>
            </a:extLst>
          </p:cNvPr>
          <p:cNvSpPr txBox="1">
            <a:spLocks noGrp="1"/>
          </p:cNvSpPr>
          <p:nvPr>
            <p:ph type="body" sz="quarter" idx="21"/>
          </p:nvPr>
        </p:nvSpPr>
        <p:spPr>
          <a:xfrm>
            <a:off x="1676400" y="3836488"/>
            <a:ext cx="21971000" cy="1003300"/>
          </a:xfrm>
        </p:spPr>
        <p:txBody>
          <a:bodyPr>
            <a:normAutofit/>
          </a:bodyPr>
          <a:lstStyle/>
          <a:p>
            <a:pPr eaLnBrk="1" fontAlgn="auto" hangingPunct="1">
              <a:spcAft>
                <a:spcPts val="0"/>
              </a:spcAft>
              <a:defRPr/>
            </a:pPr>
            <a:r>
              <a:rPr dirty="0"/>
              <a:t> Marketing Cloud</a:t>
            </a:r>
          </a:p>
        </p:txBody>
      </p:sp>
      <p:graphicFrame>
        <p:nvGraphicFramePr>
          <p:cNvPr id="73734" name="Supports cross-channel marketing for a cohesive strategy.…">
            <a:extLst>
              <a:ext uri="{FF2B5EF4-FFF2-40B4-BE49-F238E27FC236}">
                <a16:creationId xmlns:a16="http://schemas.microsoft.com/office/drawing/2014/main" id="{1EDFCCE8-A3DB-70AD-5B36-8D3A07A7C09B}"/>
              </a:ext>
            </a:extLst>
          </p:cNvPr>
          <p:cNvGraphicFramePr/>
          <p:nvPr/>
        </p:nvGraphicFramePr>
        <p:xfrm>
          <a:off x="1339516" y="6696911"/>
          <a:ext cx="21031200" cy="4048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7_MinimalistDark">
  <a:themeElements>
    <a:clrScheme name="37_MinimalistDark">
      <a:dk1>
        <a:srgbClr val="000000"/>
      </a:dk1>
      <a:lt1>
        <a:srgbClr val="FFFFFF"/>
      </a:lt1>
      <a:dk2>
        <a:srgbClr val="6F6F6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Produkt Extralight"/>
        <a:ea typeface="Produkt Extralight"/>
        <a:cs typeface="Produkt Extralight"/>
      </a:majorFont>
      <a:minorFont>
        <a:latin typeface="Produkt Extralight"/>
        <a:ea typeface="Produkt Extralight"/>
        <a:cs typeface="Produkt Extralight"/>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Light"/>
            <a:ea typeface="Graphik-Light"/>
            <a:cs typeface="Graphik-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Light"/>
            <a:ea typeface="Graphik-Light"/>
            <a:cs typeface="Graphik-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97</TotalTime>
  <Words>11921</Words>
  <Application>Microsoft Macintosh PowerPoint</Application>
  <PresentationFormat>Custom</PresentationFormat>
  <Paragraphs>843</Paragraphs>
  <Slides>199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199</vt:i4>
      </vt:variant>
    </vt:vector>
  </HeadingPairs>
  <TitlesOfParts>
    <vt:vector size="213" baseType="lpstr">
      <vt:lpstr>__Inter_d65c78</vt:lpstr>
      <vt:lpstr>Al Tarikh</vt:lpstr>
      <vt:lpstr>Aptos</vt:lpstr>
      <vt:lpstr>Aptos Display</vt:lpstr>
      <vt:lpstr>Arial</vt:lpstr>
      <vt:lpstr>Arial MT</vt:lpstr>
      <vt:lpstr>Calibri</vt:lpstr>
      <vt:lpstr>Calibri Light</vt:lpstr>
      <vt:lpstr>Graphik</vt:lpstr>
      <vt:lpstr>Graphik Light</vt:lpstr>
      <vt:lpstr>Graphik-Light</vt:lpstr>
      <vt:lpstr>Helvetica Neue</vt:lpstr>
      <vt:lpstr>Times Roman</vt:lpstr>
      <vt:lpstr>Office Theme</vt:lpstr>
      <vt:lpstr>Name:- Ashutosh Pankaj rai </vt:lpstr>
      <vt:lpstr>Title: Introduction to Google Slides</vt:lpstr>
      <vt:lpstr>What is Google Sheets</vt:lpstr>
      <vt:lpstr>Overview of Spreadsheet  Applications</vt:lpstr>
      <vt:lpstr>PowerPoint Presentation</vt:lpstr>
      <vt:lpstr>Cloud-Based Advantages</vt:lpstr>
      <vt:lpstr>Core Features of Google  Sheets</vt:lpstr>
      <vt:lpstr>User Interface  Overview</vt:lpstr>
      <vt:lpstr>Cell Functions and  Formulas</vt:lpstr>
      <vt:lpstr>Data Formatting Options</vt:lpstr>
      <vt:lpstr>Chart and Graph Creation</vt:lpstr>
      <vt:lpstr>Using Functions: SUM,  AVERAGE, etc.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Microsoft  Suite</vt:lpstr>
      <vt:lpstr>Importance in Business and  Education</vt:lpstr>
      <vt:lpstr>Key Applications in Microsoft Suite</vt:lpstr>
      <vt:lpstr> Microsoft Word: Features  and Capabilities</vt:lpstr>
      <vt:lpstr>Key Features of Microsoft  Word</vt:lpstr>
      <vt:lpstr>Document Formatting Tools</vt:lpstr>
      <vt:lpstr>Collaboration Capabilities</vt:lpstr>
      <vt:lpstr>Data Management and  Analysis</vt:lpstr>
      <vt:lpstr>Key Features of Microsoft Word</vt:lpstr>
      <vt:lpstr>Pascal Triangle</vt:lpstr>
      <vt:lpstr>Pascal Triangle</vt:lpstr>
      <vt:lpstr>Salesforce</vt:lpstr>
      <vt:lpstr>Types of Salesforce</vt:lpstr>
      <vt:lpstr>PowerPoint Presentation</vt:lpstr>
      <vt:lpstr>Different Types of Charts</vt:lpstr>
      <vt:lpstr>Different Types of Charts</vt:lpstr>
      <vt:lpstr>Different Graph  and Line</vt:lpstr>
      <vt:lpstr>Different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We Use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Salesforce?</vt:lpstr>
      <vt:lpstr>What is Salesforce?</vt:lpstr>
      <vt:lpstr>Different types of Salesforce</vt:lpstr>
      <vt:lpstr>Different types of Salesforce</vt:lpstr>
      <vt:lpstr>Different types of Salesforce </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Salesforce</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Different Types of Charts</vt:lpstr>
      <vt:lpstr>Difference Between Graph and Line</vt:lpstr>
      <vt:lpstr>Difference Between Graph and Line</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Characteristics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Advantages and Disadvantages of Google Sheets</vt:lpstr>
      <vt:lpstr>All Values of Data</vt:lpstr>
      <vt:lpstr>Pyramid of Size of Data</vt:lpstr>
      <vt:lpstr>Pyramid of Size of Data</vt:lpstr>
      <vt:lpstr>Pyramid of Size of Data</vt:lpstr>
      <vt:lpstr>Pyramid of Size of Data</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What are Color Codes?</vt:lpstr>
      <vt:lpstr>Word of the Year</vt:lpstr>
      <vt:lpstr>PowerPoint Presentation</vt:lpstr>
      <vt:lpstr>Word of the Year</vt:lpstr>
      <vt:lpstr>PowerPoint Presentation</vt:lpstr>
      <vt:lpstr>Word of the Year</vt:lpstr>
      <vt:lpstr>PowerPoint Presentation</vt:lpstr>
      <vt:lpstr>Word of the Year</vt:lpstr>
      <vt:lpstr>PowerPoint Presentation</vt:lpstr>
      <vt:lpstr>Word of the Year</vt:lpstr>
      <vt:lpstr>PowerPoint Presentation</vt:lpstr>
      <vt:lpstr>Word of the Year</vt:lpstr>
      <vt:lpstr>Word of the Year</vt:lpstr>
      <vt:lpstr>PowerPoint Presentation</vt:lpstr>
      <vt:lpstr>Word of the Year</vt:lpstr>
      <vt:lpstr>Word of the Year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Ashutosh Pankaj Rai</cp:lastModifiedBy>
  <cp:revision>6</cp:revision>
  <dcterms:modified xsi:type="dcterms:W3CDTF">2024-11-28T14:25:57Z</dcterms:modified>
</cp:coreProperties>
</file>